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43" autoAdjust="0"/>
    <p:restoredTop sz="94652" autoAdjust="0"/>
  </p:normalViewPr>
  <p:slideViewPr>
    <p:cSldViewPr>
      <p:cViewPr varScale="1">
        <p:scale>
          <a:sx n="67" d="100"/>
          <a:sy n="67" d="100"/>
        </p:scale>
        <p:origin x="-156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A84D2E-6347-41A6-8CCD-F82FA2122EA4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741BE5-FAC6-4874-A94F-85458DE830B7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DD4A36-4260-4B98-8984-5156AE09848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85CCE-79AC-4C90-AC85-24B17B13992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9A276A-45AA-4CD6-8714-08C9BC9F7BF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88F08E-DC05-417F-8AD0-CF8AF1B7B1F3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1BDA4A-E9A1-4889-A6C0-0710C3E10E7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351931-85D3-42AD-BF3C-2727B087017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EF1195-CB64-4A29-9C94-6AD18B8288ED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13F9-43D4-4F3F-B0BD-ED398C166B89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CC6C7-AC02-43E1-BB3C-CA33CDAA622F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7DB0F23-62DC-4D18-9B27-ABAA9B5A623B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3" name="Rectangle 25"/>
          <p:cNvSpPr>
            <a:spLocks noGrp="1" noChangeArrowheads="1"/>
          </p:cNvSpPr>
          <p:nvPr>
            <p:ph type="ctrTitle"/>
          </p:nvPr>
        </p:nvSpPr>
        <p:spPr>
          <a:xfrm>
            <a:off x="642910" y="357166"/>
            <a:ext cx="7772400" cy="1631674"/>
          </a:xfrm>
        </p:spPr>
        <p:txBody>
          <a:bodyPr/>
          <a:lstStyle/>
          <a:p>
            <a:r>
              <a:rPr lang="ru-RU" sz="6600" b="1" dirty="0" smtClean="0">
                <a:solidFill>
                  <a:schemeClr val="accent4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800" b="1" dirty="0" smtClean="0"/>
              <a:t>Родительское </a:t>
            </a:r>
            <a:r>
              <a:rPr lang="ru-RU" sz="2800" b="1" dirty="0" smtClean="0"/>
              <a:t>собрание на тему семейного чтения</a:t>
            </a: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b="1" dirty="0" smtClean="0">
                <a:solidFill>
                  <a:schemeClr val="accent4">
                    <a:lumMod val="95000"/>
                    <a:lumOff val="5000"/>
                  </a:schemeClr>
                </a:solidFill>
              </a:rPr>
              <a:t> </a:t>
            </a:r>
            <a:endParaRPr lang="es-ES" sz="6600" b="1" dirty="0">
              <a:solidFill>
                <a:schemeClr val="accent4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77" name="Rectangle 29"/>
          <p:cNvSpPr>
            <a:spLocks noGrp="1" noChangeArrowheads="1"/>
          </p:cNvSpPr>
          <p:nvPr>
            <p:ph type="subTitle" idx="1"/>
          </p:nvPr>
        </p:nvSpPr>
        <p:spPr>
          <a:xfrm>
            <a:off x="1571604" y="2357430"/>
            <a:ext cx="6744812" cy="3087794"/>
          </a:xfrm>
        </p:spPr>
        <p:txBody>
          <a:bodyPr/>
          <a:lstStyle/>
          <a:p>
            <a:r>
              <a:rPr lang="ru-RU" b="1" dirty="0" smtClean="0"/>
              <a:t>«Чтение – вот лучшее учение</a:t>
            </a:r>
            <a:r>
              <a:rPr lang="ru-RU" b="1" dirty="0" smtClean="0"/>
              <a:t>»</a:t>
            </a:r>
          </a:p>
          <a:p>
            <a:pPr algn="r"/>
            <a:endParaRPr lang="ru-RU" sz="1800" dirty="0" smtClean="0"/>
          </a:p>
          <a:p>
            <a:pPr algn="r"/>
            <a:endParaRPr lang="ru-RU" sz="1800" dirty="0" smtClean="0"/>
          </a:p>
          <a:p>
            <a:pPr algn="r"/>
            <a:endParaRPr lang="ru-RU" sz="1800" dirty="0" smtClean="0"/>
          </a:p>
          <a:p>
            <a:pPr algn="r"/>
            <a:r>
              <a:rPr lang="ru-RU" sz="1800" dirty="0" smtClean="0"/>
              <a:t>Вальтер </a:t>
            </a:r>
            <a:r>
              <a:rPr lang="ru-RU" sz="1800" dirty="0" smtClean="0"/>
              <a:t>Надежда Константиновна,                                                                                                  заместитель директора                                                                                                                                   по учебно-воспитательной работе,                                                                                                                    учитель истории и обществознания</a:t>
            </a:r>
          </a:p>
          <a:p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6" name="Багетная рамка 5"/>
          <p:cNvSpPr/>
          <p:nvPr/>
        </p:nvSpPr>
        <p:spPr>
          <a:xfrm>
            <a:off x="7643802" y="6643686"/>
            <a:ext cx="1500198" cy="21431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Prezentacii.com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899592" y="715322"/>
            <a:ext cx="7848872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95% людей читают очень медленно 180-200 слов  в минуту (1 страницу за 1,5-2 минуты).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Средняя скорость чтения старшеклассников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90-100 слов в минуту, студентов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120-180, специалистов с высшим образованием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200- 250 (степень усвоения при этом колеблется в пределах 20-60%).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Глаза человека со средними навыками чтения делают на одной книжной странице 12-16 остановок.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традиционно читающего человека объём одномоментной фиксации  составляет 10 печатных знаков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1,5-2 слова  одной строки.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971600" y="119401"/>
            <a:ext cx="770485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Потрясающе быстро читали Ж.Ж.Руссо, А.С.Пушкин, Наполеон, О.де Бальзак, Н.Г.Чернышевский, Л.Н.Толстой, В.И.Ленин, М.Горький,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А.Энштейн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А.В.Луначарский.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Наполеон читал со скоростью 2 тыс. слов в минуту.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О. де Бальзак прочитывал роман в двести страниц за полчаса.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М.Горький читал со скоростью 4 тыс. слов в минуту.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755576" y="260648"/>
            <a:ext cx="806489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Просветитель Н.А.Рубакин в течение жизни прочитал более  200 тыс. книг (по 2 750 в год).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И. Гёте: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Добрые люди и не подозревают, каких трудов и времени стоит научиться читать. Я сам на это употребил 80 лет и всё не могу сказать, что достиг цели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Н.Амосов: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человеческого организма благоприятен только режим напряжения. Силы при напряжении возрастают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55576" y="260648"/>
            <a:ext cx="3168352" cy="5865515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    1574 </a:t>
            </a:r>
            <a:r>
              <a:rPr lang="ru-RU" sz="2000" dirty="0" smtClean="0"/>
              <a:t>год – 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Иван Фёдоров</a:t>
            </a:r>
            <a:r>
              <a:rPr lang="ru-RU" sz="2000" dirty="0" smtClean="0"/>
              <a:t>, 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«</a:t>
            </a:r>
            <a:r>
              <a:rPr lang="ru-RU" sz="2000" dirty="0" smtClean="0"/>
              <a:t>Азбука»</a:t>
            </a:r>
            <a:endParaRPr lang="ru-RU" sz="2000" dirty="0"/>
          </a:p>
        </p:txBody>
      </p:sp>
      <p:pic>
        <p:nvPicPr>
          <p:cNvPr id="25604" name="Picture 4" descr="Иван Федор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88640"/>
            <a:ext cx="3600400" cy="3312368"/>
          </a:xfrm>
          <a:prstGeom prst="rect">
            <a:avLst/>
          </a:prstGeom>
          <a:noFill/>
        </p:spPr>
      </p:pic>
      <p:pic>
        <p:nvPicPr>
          <p:cNvPr id="25606" name="Picture 6" descr="Иван Федоров «Апостол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33216">
            <a:off x="699544" y="2504113"/>
            <a:ext cx="3096344" cy="3960440"/>
          </a:xfrm>
          <a:prstGeom prst="rect">
            <a:avLst/>
          </a:prstGeom>
          <a:noFill/>
        </p:spPr>
      </p:pic>
      <p:pic>
        <p:nvPicPr>
          <p:cNvPr id="25608" name="Picture 8" descr="Типография Ивана Федоров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68172">
            <a:off x="5379551" y="2720377"/>
            <a:ext cx="3384376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Это буквари, образцом для которых служила азбука Ивана Федор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827584" y="692696"/>
            <a:ext cx="8100392" cy="50901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800" dirty="0" smtClean="0"/>
              <a:t>Если </a:t>
            </a:r>
            <a:r>
              <a:rPr lang="ru-RU" sz="2800" dirty="0" smtClean="0"/>
              <a:t>вы хотите, чтобы ребенок читал, надо, чтобы рядом с ним был </a:t>
            </a:r>
            <a:r>
              <a:rPr lang="ru-RU" sz="2800" i="1" dirty="0" smtClean="0"/>
              <a:t>читающий</a:t>
            </a:r>
            <a:r>
              <a:rPr lang="ru-RU" sz="2800" dirty="0" smtClean="0"/>
              <a:t> родитель, а еще лучше - читающий </a:t>
            </a:r>
            <a:r>
              <a:rPr lang="ru-RU" sz="2800" i="1" dirty="0" smtClean="0"/>
              <a:t>вместе</a:t>
            </a:r>
            <a:r>
              <a:rPr lang="ru-RU" sz="2800" dirty="0" smtClean="0"/>
              <a:t> с ребенком родитель. Пусть дети видят, как Вы сами читаете с удовольствием: цитируйте, смейтесь, заучивайте отрывки, делитесь прочитанным. Этот пример может стать заразительным для них.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548680"/>
            <a:ext cx="74168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Разговаривайте о прочитанном так, чтобы ребенок чувствовал себя умным и понятливым. Чаще хвалите его за сообразительность и старанье. Не  уязвляйте его самолюбие, если даже он что-то понял не так, как вам бы хотелось. Поддерживайте его уверенность в своих силах. Вспоминая позже детство, он непременно вспомнит часы совместного с вами чтения и задушевной беседы, и это согреет его сердце.</a:t>
            </a:r>
            <a:r>
              <a:rPr lang="ru-RU" sz="2400" b="1" dirty="0" smtClean="0"/>
              <a:t>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692696"/>
            <a:ext cx="7200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Книга </a:t>
            </a:r>
            <a:r>
              <a:rPr lang="ru-RU" sz="2400" dirty="0" smtClean="0"/>
              <a:t>– носитель и хранитель национального наследия, воспитатель духовности, «противовес» многим негативным процессам в окружающем ребёнка мире. Читайте сами, читайте вместе с детьми и вы одухотворите свою жизнь прекрасными образами. Этот путь нелёгок, но он прекрасен, поскольку ведёт к вершинам нравственности и понимания высокого предназначения Человека в этом мире.</a:t>
            </a:r>
            <a:r>
              <a:rPr lang="ru-RU" sz="2400" b="1" dirty="0" smtClean="0"/>
              <a:t>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Кто чему научится</a:t>
            </a:r>
            <a:endParaRPr lang="ru-RU" dirty="0"/>
          </a:p>
        </p:txBody>
      </p:sp>
      <p:sp>
        <p:nvSpPr>
          <p:cNvPr id="7373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2800" dirty="0" smtClean="0"/>
              <a:t>  </a:t>
            </a:r>
            <a:r>
              <a:rPr lang="ru-RU" sz="2800" dirty="0" smtClean="0"/>
              <a:t>Чему </a:t>
            </a:r>
            <a:r>
              <a:rPr lang="ru-RU" sz="2800" dirty="0" smtClean="0"/>
              <a:t>первым делом</a:t>
            </a:r>
            <a:br>
              <a:rPr lang="ru-RU" sz="2800" dirty="0" smtClean="0"/>
            </a:br>
            <a:r>
              <a:rPr lang="ru-RU" sz="2800" dirty="0" smtClean="0"/>
              <a:t>Научится кошка?</a:t>
            </a:r>
            <a:br>
              <a:rPr lang="ru-RU" sz="2800" dirty="0" smtClean="0"/>
            </a:br>
            <a:r>
              <a:rPr lang="ru-RU" sz="2800" dirty="0" smtClean="0"/>
              <a:t>— Хватать!</a:t>
            </a:r>
            <a:br>
              <a:rPr lang="ru-RU" sz="2800" dirty="0" smtClean="0"/>
            </a:br>
            <a:r>
              <a:rPr lang="ru-RU" sz="2800" dirty="0" smtClean="0"/>
              <a:t>Чему первым делом</a:t>
            </a:r>
            <a:br>
              <a:rPr lang="ru-RU" sz="2800" dirty="0" smtClean="0"/>
            </a:br>
            <a:r>
              <a:rPr lang="ru-RU" sz="2800" dirty="0" smtClean="0"/>
              <a:t>Научится птица?</a:t>
            </a:r>
            <a:br>
              <a:rPr lang="ru-RU" sz="2800" dirty="0" smtClean="0"/>
            </a:br>
            <a:r>
              <a:rPr lang="ru-RU" sz="2800" dirty="0" smtClean="0"/>
              <a:t>— Летать!</a:t>
            </a:r>
            <a:br>
              <a:rPr lang="ru-RU" sz="2800" dirty="0" smtClean="0"/>
            </a:br>
            <a:r>
              <a:rPr lang="ru-RU" sz="2800" dirty="0" smtClean="0"/>
              <a:t>Чему первым делом</a:t>
            </a:r>
            <a:br>
              <a:rPr lang="ru-RU" sz="2800" dirty="0" smtClean="0"/>
            </a:br>
            <a:r>
              <a:rPr lang="ru-RU" sz="2800" dirty="0" smtClean="0"/>
              <a:t>Научится школьник?</a:t>
            </a:r>
            <a:br>
              <a:rPr lang="ru-RU" sz="2800" dirty="0" smtClean="0"/>
            </a:br>
            <a:r>
              <a:rPr lang="ru-RU" sz="2800" dirty="0" smtClean="0"/>
              <a:t>— Читать!</a:t>
            </a:r>
            <a:br>
              <a:rPr lang="ru-RU" sz="2800" dirty="0" smtClean="0"/>
            </a:br>
            <a:r>
              <a:rPr lang="ru-RU" sz="2800" i="1" dirty="0" smtClean="0"/>
              <a:t>(В. Берестов)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Багетная рамка 5"/>
          <p:cNvSpPr/>
          <p:nvPr/>
        </p:nvSpPr>
        <p:spPr>
          <a:xfrm>
            <a:off x="7643802" y="6643686"/>
            <a:ext cx="1500198" cy="21431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Prezentacii.com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/>
              <a:t>Обращение писателя к читателям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  </a:t>
            </a:r>
          </a:p>
          <a:p>
            <a:pPr algn="r">
              <a:buNone/>
            </a:pPr>
            <a:r>
              <a:rPr lang="ru-RU" dirty="0" smtClean="0"/>
              <a:t>   Я </a:t>
            </a:r>
            <a:r>
              <a:rPr lang="ru-RU" dirty="0" smtClean="0"/>
              <a:t>к вам обращаюсь, товарищи, дети:</a:t>
            </a:r>
            <a:br>
              <a:rPr lang="ru-RU" dirty="0" smtClean="0"/>
            </a:br>
            <a:r>
              <a:rPr lang="ru-RU" dirty="0" smtClean="0"/>
              <a:t>Полезнее книги нет вещи на свете!</a:t>
            </a:r>
            <a:br>
              <a:rPr lang="ru-RU" dirty="0" smtClean="0"/>
            </a:br>
            <a:r>
              <a:rPr lang="ru-RU" dirty="0" smtClean="0"/>
              <a:t>Пусть книги друзьями заходят в дома,</a:t>
            </a:r>
            <a:br>
              <a:rPr lang="ru-RU" dirty="0" smtClean="0"/>
            </a:br>
            <a:r>
              <a:rPr lang="ru-RU" dirty="0" smtClean="0"/>
              <a:t>Читайте всю жизнь, набирайтесь ума!</a:t>
            </a:r>
            <a:br>
              <a:rPr lang="ru-RU" dirty="0" smtClean="0"/>
            </a:br>
            <a:r>
              <a:rPr lang="ru-RU" i="1" dirty="0" smtClean="0"/>
              <a:t>(С. Михалков)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83568" y="548680"/>
            <a:ext cx="7546032" cy="557748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«</a:t>
            </a:r>
            <a:r>
              <a:rPr lang="ru-RU" dirty="0" smtClean="0"/>
              <a:t>Голодному не надо давать рыбу. Он ее скушает за день. Надо ему дать удочку и научить его ловить рыбу и тогда он сможет ловить ее каждый день и перестанет </a:t>
            </a:r>
            <a:r>
              <a:rPr lang="ru-RU" dirty="0" smtClean="0"/>
              <a:t>                                  быть </a:t>
            </a:r>
            <a:r>
              <a:rPr lang="ru-RU" dirty="0" smtClean="0"/>
              <a:t>голодным».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683568" y="404664"/>
            <a:ext cx="8064896" cy="5305574"/>
          </a:xfrm>
        </p:spPr>
        <p:txBody>
          <a:bodyPr/>
          <a:lstStyle/>
          <a:p>
            <a:pPr lvl="0">
              <a:buNone/>
            </a:pPr>
            <a:r>
              <a:rPr lang="ru-RU" sz="2400" dirty="0" smtClean="0"/>
              <a:t>   1.Самым </a:t>
            </a:r>
            <a:r>
              <a:rPr lang="ru-RU" sz="2400" dirty="0" smtClean="0"/>
              <a:t>популярным писателем всех времен и народов является Агата Кристи. Ее детективы печатаются на 44 языках мира. Было издано уже более двух миллиардов книг. Самой ходовой книгой остается Библия. Второе место занимает «Книга рекордов </a:t>
            </a:r>
            <a:r>
              <a:rPr lang="ru-RU" sz="2400" dirty="0" err="1" smtClean="0"/>
              <a:t>Гиннесса</a:t>
            </a:r>
            <a:r>
              <a:rPr lang="ru-RU" sz="2400" dirty="0" smtClean="0"/>
              <a:t>».</a:t>
            </a:r>
          </a:p>
          <a:p>
            <a:pPr lvl="0">
              <a:buNone/>
            </a:pPr>
            <a:r>
              <a:rPr lang="ru-RU" sz="2400" dirty="0" smtClean="0"/>
              <a:t>    2.В </a:t>
            </a:r>
            <a:r>
              <a:rPr lang="ru-RU" sz="2400" dirty="0" smtClean="0"/>
              <a:t>наши дни больше половины книг покупают люди старше 45 </a:t>
            </a:r>
            <a:r>
              <a:rPr lang="ru-RU" sz="2400" dirty="0" smtClean="0"/>
              <a:t>лет.</a:t>
            </a:r>
          </a:p>
          <a:p>
            <a:pPr lvl="0" algn="r">
              <a:buNone/>
            </a:pPr>
            <a:r>
              <a:rPr lang="ru-RU" sz="2400" dirty="0" smtClean="0"/>
              <a:t> </a:t>
            </a:r>
            <a:r>
              <a:rPr lang="ru-RU" sz="2400" dirty="0" smtClean="0"/>
              <a:t>    3. Больше </a:t>
            </a:r>
            <a:r>
              <a:rPr lang="ru-RU" sz="2400" dirty="0" smtClean="0"/>
              <a:t>всего произведений написал испанский драматург </a:t>
            </a:r>
            <a:r>
              <a:rPr lang="ru-RU" sz="2400" dirty="0" err="1" smtClean="0"/>
              <a:t>Лопе</a:t>
            </a:r>
            <a:r>
              <a:rPr lang="ru-RU" sz="2400" dirty="0" smtClean="0"/>
              <a:t> де Вега. Его перу принадлежит 1800 пьес.</a:t>
            </a:r>
          </a:p>
          <a:p>
            <a:pPr lvl="0" algn="r">
              <a:buNone/>
            </a:pPr>
            <a:r>
              <a:rPr lang="ru-RU" sz="2400" dirty="0" smtClean="0"/>
              <a:t>4. 68</a:t>
            </a:r>
            <a:r>
              <a:rPr lang="ru-RU" sz="2400" dirty="0" smtClean="0"/>
              <a:t>% всех книг покупают женщины.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611560" y="929352"/>
            <a:ext cx="813690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5.Существует разновидность клептомании, при которой воруют только книги. Это расстройство называют 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библиоклептоманией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Одним из самых известных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библиоклептоманов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является Стивен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Блумберг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который за свою жизнь украл больше 23 тысяч редких книг на сумму в 20 миллионов долларов.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7.Самая длинная биография — история жизни Уинстона Черчилля. Она составляет 22 тома. А самая большая публикация — это издание Британских парламентских документов, которое состоит из 1112 томов.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39552" y="771962"/>
            <a:ext cx="806489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7.Самой тяжелой книгой в мире считают географический атлас, который хранится в Британском музее. Он имеет высоту больше метра и весит 320 кг.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8.В прошлом книги на полки ставили не так, как мы это делаем сейчас, а корешком к стене и обрезом наружу.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9.Двенадцать самых маленьких книг мира с легкостью можно уместить в одну столовую ложку. Среди них есть словарь английского языка на 12 тысяч слов, Коран и Конституция Франции.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10.Считается, что многие читатели теряют интерес к книге уже на восемнадцатой странице.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008111"/>
          </a:xfrm>
        </p:spPr>
        <p:txBody>
          <a:bodyPr/>
          <a:lstStyle/>
          <a:p>
            <a:r>
              <a:rPr lang="ru-RU" sz="2800" dirty="0" smtClean="0"/>
              <a:t>"Чтение ребенка сегодня  - это..." родители школьников из Архангельска: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1484784"/>
            <a:ext cx="7232848" cy="4154016"/>
          </a:xfrm>
        </p:spPr>
        <p:txBody>
          <a:bodyPr/>
          <a:lstStyle/>
          <a:p>
            <a:r>
              <a:rPr lang="ru-RU" sz="2800" dirty="0" smtClean="0"/>
              <a:t>- "чтение сегодня -  это чтение из-под палки",</a:t>
            </a:r>
          </a:p>
          <a:p>
            <a:r>
              <a:rPr lang="ru-RU" sz="2800" dirty="0" smtClean="0"/>
              <a:t>- "написание рефератов",</a:t>
            </a:r>
          </a:p>
          <a:p>
            <a:r>
              <a:rPr lang="ru-RU" sz="2800" dirty="0" smtClean="0"/>
              <a:t>- "программная </a:t>
            </a:r>
            <a:r>
              <a:rPr lang="ru-RU" sz="2800" dirty="0" err="1" smtClean="0"/>
              <a:t>обязаловка</a:t>
            </a:r>
            <a:r>
              <a:rPr lang="ru-RU" sz="2800" dirty="0" smtClean="0"/>
              <a:t>", </a:t>
            </a:r>
          </a:p>
          <a:p>
            <a:r>
              <a:rPr lang="ru-RU" sz="2800" dirty="0" smtClean="0"/>
              <a:t>- "это наша родительская мука",</a:t>
            </a:r>
          </a:p>
          <a:p>
            <a:r>
              <a:rPr lang="ru-RU" sz="2800" dirty="0" smtClean="0"/>
              <a:t>- "случайный процесс ситуативного </a:t>
            </a:r>
            <a:r>
              <a:rPr lang="ru-RU" sz="2800" dirty="0" smtClean="0"/>
              <a:t>                                                       характера</a:t>
            </a:r>
            <a:r>
              <a:rPr lang="ru-RU" sz="2800" dirty="0" smtClean="0"/>
              <a:t>",</a:t>
            </a:r>
          </a:p>
          <a:p>
            <a:r>
              <a:rPr lang="ru-RU" sz="2800" dirty="0" smtClean="0"/>
              <a:t>- "выполнение домашнего задания"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67544" y="476672"/>
            <a:ext cx="8136904" cy="5649491"/>
          </a:xfrm>
        </p:spPr>
        <p:txBody>
          <a:bodyPr/>
          <a:lstStyle/>
          <a:p>
            <a:pPr lvl="0"/>
            <a:r>
              <a:rPr lang="ru-RU" sz="2400" dirty="0" smtClean="0"/>
              <a:t>Человек воспринимает глазами 20%  информации, из них 70% - посредством чтения. К 1980 году объём информации удваивался  каждые 5-7 лет, к 1990 году удвоение происходило ежегодно.</a:t>
            </a:r>
          </a:p>
          <a:p>
            <a:pPr lvl="0"/>
            <a:r>
              <a:rPr lang="ru-RU" sz="2400" dirty="0" smtClean="0"/>
              <a:t>К 2013 году объём информации по сравнению с 1990 годом возрастёт в 4 раза, к 2040 году – в 32 раза.</a:t>
            </a:r>
          </a:p>
          <a:p>
            <a:pPr lvl="0"/>
            <a:r>
              <a:rPr lang="ru-RU" sz="2400" dirty="0" smtClean="0"/>
              <a:t>Утверждается , что наш современник, для того, чтобы быть в курсе научных новостей, в год должен прочитывать столько, сколько раньше он прочитывал за всю жизнь.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1608</TotalTime>
  <Words>640</Words>
  <Application>Microsoft Office PowerPoint</Application>
  <PresentationFormat>Экран (4:3)</PresentationFormat>
  <Paragraphs>56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Diseño predeterminado</vt:lpstr>
      <vt:lpstr> Родительское собрание на тему семейного чтения  </vt:lpstr>
      <vt:lpstr> Кто чему научится</vt:lpstr>
      <vt:lpstr>Обращение писателя к читателям</vt:lpstr>
      <vt:lpstr>Слайд 4</vt:lpstr>
      <vt:lpstr>Слайд 5</vt:lpstr>
      <vt:lpstr>Слайд 6</vt:lpstr>
      <vt:lpstr>Слайд 7</vt:lpstr>
      <vt:lpstr>"Чтение ребенка сегодня  - это..." родители школьников из Архангельска: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Директор</cp:lastModifiedBy>
  <cp:revision>340</cp:revision>
  <dcterms:created xsi:type="dcterms:W3CDTF">2010-05-23T14:28:12Z</dcterms:created>
  <dcterms:modified xsi:type="dcterms:W3CDTF">2014-04-10T08:17:00Z</dcterms:modified>
</cp:coreProperties>
</file>