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7" r:id="rId13"/>
    <p:sldId id="270" r:id="rId14"/>
    <p:sldId id="268" r:id="rId1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-612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3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2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5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852936"/>
            <a:ext cx="7704856" cy="32403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sz="7200" dirty="0" smtClean="0">
                <a:solidFill>
                  <a:schemeClr val="tx1"/>
                </a:solidFill>
              </a:rPr>
              <a:t>Производственный модуль</a:t>
            </a:r>
            <a:endParaRPr lang="ru-RU" sz="7200" b="1" dirty="0" smtClean="0">
              <a:solidFill>
                <a:schemeClr val="tx1"/>
              </a:solidFill>
            </a:endParaRPr>
          </a:p>
          <a:p>
            <a:r>
              <a:rPr lang="ru-RU" sz="7200" b="1" dirty="0" smtClean="0">
                <a:solidFill>
                  <a:schemeClr val="tx1"/>
                </a:solidFill>
              </a:rPr>
              <a:t>ПМ.03 Приготовление супов и соусов</a:t>
            </a:r>
          </a:p>
          <a:p>
            <a:r>
              <a:rPr lang="ru-RU" sz="6400" b="1" dirty="0" smtClean="0">
                <a:solidFill>
                  <a:schemeClr val="tx1"/>
                </a:solidFill>
              </a:rPr>
              <a:t>Тема</a:t>
            </a:r>
            <a:r>
              <a:rPr lang="ru-RU" sz="6400" dirty="0" smtClean="0">
                <a:solidFill>
                  <a:schemeClr val="tx1"/>
                </a:solidFill>
              </a:rPr>
              <a:t> Урок 3.7</a:t>
            </a:r>
            <a:r>
              <a:rPr lang="ru-RU" sz="64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7200" b="1" dirty="0" smtClean="0">
                <a:solidFill>
                  <a:schemeClr val="tx1"/>
                </a:solidFill>
              </a:rPr>
              <a:t>«Приготовление холодных супов»</a:t>
            </a:r>
          </a:p>
          <a:p>
            <a:pPr>
              <a:lnSpc>
                <a:spcPct val="120000"/>
              </a:lnSpc>
            </a:pPr>
            <a:r>
              <a:rPr lang="ru-RU" sz="4000" dirty="0" smtClean="0">
                <a:solidFill>
                  <a:schemeClr val="tx1"/>
                </a:solidFill>
              </a:rPr>
              <a:t>«30» апреля 2013 г</a:t>
            </a:r>
          </a:p>
          <a:p>
            <a:pPr>
              <a:lnSpc>
                <a:spcPct val="120000"/>
              </a:lnSpc>
            </a:pPr>
            <a:endParaRPr lang="ru-RU" sz="4000" dirty="0" smtClean="0"/>
          </a:p>
          <a:p>
            <a:pPr>
              <a:lnSpc>
                <a:spcPct val="120000"/>
              </a:lnSpc>
            </a:pPr>
            <a:r>
              <a:rPr lang="ru-RU" sz="5600" dirty="0" smtClean="0">
                <a:solidFill>
                  <a:srgbClr val="002060"/>
                </a:solidFill>
              </a:rPr>
              <a:t>Мастер производственного обучения </a:t>
            </a:r>
          </a:p>
          <a:p>
            <a:pPr>
              <a:lnSpc>
                <a:spcPct val="120000"/>
              </a:lnSpc>
            </a:pPr>
            <a:r>
              <a:rPr lang="ru-RU" sz="5600" dirty="0" smtClean="0"/>
              <a:t>Ролихина Олеся Михайловна</a:t>
            </a:r>
          </a:p>
          <a:p>
            <a:pPr>
              <a:lnSpc>
                <a:spcPct val="120000"/>
              </a:lnSpc>
            </a:pPr>
            <a:r>
              <a:rPr lang="ru-RU" sz="5600" dirty="0" smtClean="0"/>
              <a:t> Профессия повар, кондитер</a:t>
            </a:r>
          </a:p>
          <a:p>
            <a:pPr>
              <a:lnSpc>
                <a:spcPct val="120000"/>
              </a:lnSpc>
            </a:pPr>
            <a:r>
              <a:rPr lang="ru-RU" sz="4000" dirty="0" smtClean="0"/>
              <a:t>Курс 1- Группа № 184</a:t>
            </a:r>
          </a:p>
          <a:p>
            <a:pPr>
              <a:lnSpc>
                <a:spcPct val="120000"/>
              </a:lnSpc>
            </a:pPr>
            <a:endParaRPr lang="ru-RU" sz="4000" dirty="0" smtClean="0"/>
          </a:p>
          <a:p>
            <a:r>
              <a:rPr lang="ru-RU" sz="4000" dirty="0" smtClean="0">
                <a:solidFill>
                  <a:schemeClr val="tx1"/>
                </a:solidFill>
              </a:rPr>
              <a:t>Санкт-Петербург</a:t>
            </a:r>
            <a:r>
              <a:rPr lang="ru-RU" sz="800" dirty="0" smtClean="0"/>
              <a:t>.                                                   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2012-2013 учебный год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 </a:t>
            </a:r>
            <a:endParaRPr lang="ru-RU" sz="4000" dirty="0" smtClean="0"/>
          </a:p>
          <a:p>
            <a:pPr>
              <a:lnSpc>
                <a:spcPct val="120000"/>
              </a:lnSpc>
            </a:pPr>
            <a:r>
              <a:rPr lang="ru-RU" sz="5600" dirty="0" smtClean="0"/>
              <a:t> </a:t>
            </a:r>
          </a:p>
          <a:p>
            <a:endParaRPr lang="ru-RU" sz="5600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90"/>
            <a:ext cx="8496944" cy="194421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279353"/>
            <a:ext cx="878497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spc="300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ГБОУ НПО ПРОФЕССИОНАЛЬНЫЙ ЛИЦЕЙ КУЛИНАРНОГО МАСТЕРСТВА САНКТ-ПЕТЕРБУРГА</a:t>
            </a:r>
            <a:endParaRPr kumimoji="0" lang="ru-RU" sz="900" b="1" i="0" u="none" strike="noStrike" cap="none" spc="300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Александра\Изображения\Изображения\Повар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5013178"/>
            <a:ext cx="773187" cy="138622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20688"/>
            <a:ext cx="8568952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spc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УРОКА</a:t>
            </a:r>
            <a:br>
              <a:rPr lang="ru-RU" sz="2400" b="1" spc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spc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УЧЕБНОЙ ПРАКТИКИ </a:t>
            </a:r>
            <a:br>
              <a:rPr lang="ru-RU" sz="2400" b="1" spc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spc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(производственного обучения)</a:t>
            </a:r>
            <a:br>
              <a:rPr lang="ru-RU" sz="2400" b="1" spc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spc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24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1988841"/>
          <a:ext cx="7776864" cy="4248468"/>
        </p:xfrm>
        <a:graphic>
          <a:graphicData uri="http://schemas.openxmlformats.org/drawingml/2006/table">
            <a:tbl>
              <a:tblPr/>
              <a:tblGrid>
                <a:gridCol w="526529"/>
                <a:gridCol w="3361497"/>
                <a:gridCol w="1944419"/>
                <a:gridCol w="1944419"/>
              </a:tblGrid>
              <a:tr h="1013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№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Сырье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Брутто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Нетто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Говядина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164,5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121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Масса вареного мяса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Квас хлебный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Лук зеленый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31,5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Огурцы свежие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65,5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Сметана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Яйца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 шт.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Сахар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Горчица готовая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Сметана для подачи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307150"/>
            <a:ext cx="4176464" cy="144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Технологическая карта№1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Наименование блюда: «Окрошка мясная»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Сборник рецептур 1998 г.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Раскладка № 404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Выход 500 г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static4.aif.ru/pictures/201307/svekol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4387" y="332656"/>
            <a:ext cx="6290184" cy="59046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899592" y="332656"/>
            <a:ext cx="504056" cy="5904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ОТЛИЧИЕ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989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700" spc="300" dirty="0" smtClean="0">
                <a:solidFill>
                  <a:schemeClr val="tx1"/>
                </a:solidFill>
              </a:rPr>
              <a:t>ПРИГОТОВЛЕНИЕ ЩЕЙ ЗЕЛЕНЫХ С ЯЙЦОМ</a:t>
            </a:r>
            <a:br>
              <a:rPr lang="ru-RU" sz="2700" spc="300" dirty="0" smtClean="0">
                <a:solidFill>
                  <a:schemeClr val="tx1"/>
                </a:solidFill>
              </a:rPr>
            </a:br>
            <a:endParaRPr lang="ru-RU" sz="2700" spc="300" dirty="0">
              <a:solidFill>
                <a:schemeClr val="tx1"/>
              </a:solidFill>
            </a:endParaRPr>
          </a:p>
        </p:txBody>
      </p:sp>
      <p:pic>
        <p:nvPicPr>
          <p:cNvPr id="4" name="Picture 2" descr="D:\Александра\Изображения\Рыбные блюда\Щавелевый суп 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85237"/>
            <a:ext cx="6048672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4" y="260648"/>
          <a:ext cx="8712965" cy="70980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2593"/>
                <a:gridCol w="1742593"/>
                <a:gridCol w="1742593"/>
                <a:gridCol w="1742593"/>
                <a:gridCol w="1742593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Основные показатели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«5»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«4»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«3»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«2»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01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Организация рабочего </a:t>
                      </a:r>
                    </a:p>
                    <a:p>
                      <a:pPr algn="ctr"/>
                      <a:r>
                        <a:rPr lang="ru-RU" sz="1200" b="1" dirty="0" smtClean="0"/>
                        <a:t>места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В соответствии</a:t>
                      </a:r>
                      <a:r>
                        <a:rPr lang="ru-RU" sz="800" b="1" baseline="0" dirty="0" smtClean="0"/>
                        <a:t> с  установленными требованиями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Допущены несущественные отклонения от установленных требований, исправлены самостоятельно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Допущены незначительные ошибки.</a:t>
                      </a:r>
                      <a:r>
                        <a:rPr lang="ru-RU" sz="800" b="1" baseline="0" dirty="0" smtClean="0"/>
                        <a:t> Исправлены при помощи преподавателя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Допущены грубые ошибки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Последовательность технологических операций</a:t>
                      </a:r>
                      <a:endParaRPr lang="ru-RU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Точное выполнение </a:t>
                      </a:r>
                    </a:p>
                    <a:p>
                      <a:r>
                        <a:rPr lang="ru-RU" sz="800" b="1" dirty="0" smtClean="0"/>
                        <a:t>в</a:t>
                      </a:r>
                      <a:r>
                        <a:rPr lang="ru-RU" sz="800" b="1" baseline="0" dirty="0" smtClean="0"/>
                        <a:t> соответствии с нормативно-технологической документацией 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Допущены несущественные отклонения, исправленные самостоятельно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/>
                        <a:t>Допущены незначительные ошибки</a:t>
                      </a:r>
                      <a:r>
                        <a:rPr lang="ru-RU" sz="800" b="1" baseline="0" dirty="0" smtClean="0"/>
                        <a:t> и исправлены при помощи преподавателя</a:t>
                      </a:r>
                      <a:endParaRPr lang="ru-RU" sz="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Нарушена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Правила личной гигиены и т/б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Точное соблюдение установленных правил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/>
                        <a:t>Допущены несущественные нарушения, исправленные самостоятельно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Соблюдение установленных правил с незначительными отклонениями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Не соблюдены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Требования к качеству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Качество полностью соответствует требованиям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Допущены несущественные отклонения от требований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/>
                        <a:t>Допущены несущественные отклонения от установленных требований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Качество не соответствует установленным требованиям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Правила подачи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Полное соблюдение установленных правил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/>
                        <a:t>Соблюдение установленных правил с незначительными отклонениями</a:t>
                      </a:r>
                    </a:p>
                    <a:p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Допущены незначительные ошибки</a:t>
                      </a:r>
                      <a:r>
                        <a:rPr lang="ru-RU" sz="800" b="1" baseline="0" dirty="0" smtClean="0"/>
                        <a:t> 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/>
                        <a:t>Допущены грубые ошибки, не соблюдены нормы подачи</a:t>
                      </a:r>
                    </a:p>
                    <a:p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Показатели</a:t>
                      </a:r>
                      <a:r>
                        <a:rPr lang="ru-RU" sz="1200" b="1" baseline="0" dirty="0" smtClean="0"/>
                        <a:t> общих компетенций влияющие на оценку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Проявление</a:t>
                      </a:r>
                      <a:r>
                        <a:rPr lang="ru-RU" sz="800" b="1" baseline="0" dirty="0" smtClean="0"/>
                        <a:t> повышенного интереса к профессии, самостоятельное планирование предстоящей работы, аккуратность и точность в работе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baseline="0" dirty="0" smtClean="0"/>
                        <a:t>Самостоятельное планирование предстоящей работы, экономное расходование сырья, электроэнергии, соблюдение трудовой дисциплины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План работы на занятие составлен при помощи преподавателя</a:t>
                      </a:r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/>
                        <a:t>План работы на занятие  полностью составлен преподавателя</a:t>
                      </a:r>
                    </a:p>
                    <a:p>
                      <a:endParaRPr lang="ru-RU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spc="300" dirty="0" smtClean="0"/>
              <a:t>ИСПОЛЬЗУЕМАЯ ЛИТЕРАТУРА</a:t>
            </a:r>
            <a:endParaRPr lang="ru-RU" sz="2800" b="1" spc="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2"/>
            <a:ext cx="849694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Анфимова Н. А. Кулинария: Учебник / Н. А. Анфимова. – 8-е изд., стер. – М.: Издательский центр «Академия», 2012. – 400 с.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Мармузова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 В. Основы микробиологии, санитарии и гигиены в пищевой промышленности: Учебник / Л.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Мармузова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6-е изд., стер. – М.: Издательский центр «Академия», 2012. – 160 с.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Золин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В. П. Технологическое оборудование общественного питания: Учебник для нач. проф. образования / В. П.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Золин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8-е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Издательский центр «Академия», 2009. – 320 с.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Усов В. В. Организация производства и обслуживания на предприятиях общественного питания: Учеб. пособие для нач. проф. образования / В. В. Усов. – 6-е изд.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– М.: Издательский центр «Академия», 2008. – 432 с.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dirty="0" smtClean="0"/>
              <a:t>- модульная технология</a:t>
            </a:r>
            <a:endParaRPr lang="ru-RU" sz="4000" dirty="0" smtClean="0"/>
          </a:p>
          <a:p>
            <a:r>
              <a:rPr lang="ru-RU" sz="4000" b="1" dirty="0" smtClean="0"/>
              <a:t>- элементы здоровьесберегающей технологии</a:t>
            </a:r>
            <a:endParaRPr lang="ru-RU" sz="4000" dirty="0" smtClean="0"/>
          </a:p>
          <a:p>
            <a:r>
              <a:rPr lang="ru-RU" sz="4000" b="1" dirty="0" smtClean="0"/>
              <a:t>- мастер-класс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Форма организации обучения – работа в малых группах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2659"/>
            <a:ext cx="864096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spc="300" dirty="0" smtClean="0">
                <a:solidFill>
                  <a:schemeClr val="tx1"/>
                </a:solidFill>
              </a:rPr>
              <a:t>ТЕХНОЛОГИЯ ПРОВЕДЕНИЯ УРОКА</a:t>
            </a:r>
            <a:r>
              <a:rPr lang="ru-RU" sz="2800" spc="300" dirty="0" smtClean="0">
                <a:solidFill>
                  <a:schemeClr val="tx1"/>
                </a:solidFill>
              </a:rPr>
              <a:t/>
            </a:r>
            <a:br>
              <a:rPr lang="ru-RU" sz="2800" spc="300" dirty="0" smtClean="0">
                <a:solidFill>
                  <a:schemeClr val="tx1"/>
                </a:solidFill>
              </a:rPr>
            </a:br>
            <a:endParaRPr lang="ru-RU" sz="2800" spc="300" dirty="0">
              <a:solidFill>
                <a:schemeClr val="tx1"/>
              </a:solidFill>
            </a:endParaRPr>
          </a:p>
        </p:txBody>
      </p:sp>
      <p:pic>
        <p:nvPicPr>
          <p:cNvPr id="22529" name="Picture 1" descr="D:\Александра\Изображения\Изображения\Борщ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62353">
            <a:off x="6210898" y="2796748"/>
            <a:ext cx="2177663" cy="2456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3"/>
            <a:ext cx="8512624" cy="5108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Решается несколько дидактических задач:</a:t>
            </a:r>
            <a:endParaRPr lang="ru-RU" dirty="0" smtClean="0"/>
          </a:p>
          <a:p>
            <a:r>
              <a:rPr lang="ru-RU" b="1" dirty="0" smtClean="0"/>
              <a:t>- изучения нового материала</a:t>
            </a:r>
            <a:endParaRPr lang="ru-RU" dirty="0" smtClean="0"/>
          </a:p>
          <a:p>
            <a:r>
              <a:rPr lang="ru-RU" b="1" dirty="0" smtClean="0"/>
              <a:t>- формирование умений и навыкав</a:t>
            </a:r>
            <a:endParaRPr lang="ru-RU" dirty="0" smtClean="0"/>
          </a:p>
          <a:p>
            <a:r>
              <a:rPr lang="ru-RU" b="1" dirty="0" smtClean="0"/>
              <a:t>- осуществление междисциплинарных  связей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51"/>
            <a:ext cx="8496944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spc="300" dirty="0" smtClean="0">
                <a:solidFill>
                  <a:schemeClr val="tx1"/>
                </a:solidFill>
              </a:rPr>
              <a:t>ТИП УРОКА – КОМБИНИРОВАННЫЙ</a:t>
            </a:r>
            <a:br>
              <a:rPr lang="ru-RU" sz="2400" b="1" spc="300" dirty="0" smtClean="0">
                <a:solidFill>
                  <a:schemeClr val="tx1"/>
                </a:solidFill>
              </a:rPr>
            </a:br>
            <a:endParaRPr lang="ru-RU" sz="2400" b="1" spc="300" dirty="0">
              <a:solidFill>
                <a:schemeClr val="tx1"/>
              </a:solidFill>
            </a:endParaRPr>
          </a:p>
        </p:txBody>
      </p:sp>
      <p:pic>
        <p:nvPicPr>
          <p:cNvPr id="21505" name="Picture 1" descr="D:\Александра\Изображения\Изображения\Свекольн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8" y="4221089"/>
            <a:ext cx="3145377" cy="2358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2743200"/>
            <a:ext cx="8424936" cy="3494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ru-RU" sz="2000" dirty="0" smtClean="0"/>
              <a:t> </a:t>
            </a:r>
            <a:r>
              <a:rPr lang="ru-RU" sz="2000" cap="none" spc="300" dirty="0" smtClean="0"/>
              <a:t>«ТЕХНОЛОГИЯ ПРИГОТОВЛЕНИЯ БЛЮД»</a:t>
            </a:r>
          </a:p>
          <a:p>
            <a:pPr algn="l">
              <a:buFont typeface="Wingdings" pitchFamily="2" charset="2"/>
              <a:buChar char="q"/>
            </a:pPr>
            <a:r>
              <a:rPr lang="ru-RU" sz="2000" cap="none" spc="300" dirty="0" smtClean="0"/>
              <a:t> «ОСНОВЫ МИКРОБИОЛОГИИ, САНИТАРИИ, ГИГИЕНЫ В ПИЩЕВОЙ ПРОМЫШЛЕННОСТИ»</a:t>
            </a:r>
          </a:p>
          <a:p>
            <a:pPr algn="l">
              <a:buFont typeface="Wingdings" pitchFamily="2" charset="2"/>
              <a:buChar char="q"/>
            </a:pPr>
            <a:r>
              <a:rPr lang="ru-RU" sz="2000" cap="none" spc="300" dirty="0" smtClean="0"/>
              <a:t> «ТЕХНИЧЕСКОЕ ОСНАЩЕНИЕ И ОРГАНИЗАЦИЯ РАБОЧЕГО МЕСТА»</a:t>
            </a:r>
          </a:p>
          <a:p>
            <a:pPr algn="l">
              <a:buFont typeface="Wingdings" pitchFamily="2" charset="2"/>
              <a:buChar char="q"/>
            </a:pPr>
            <a:r>
              <a:rPr lang="ru-RU" sz="2000" cap="none" spc="300" dirty="0" smtClean="0"/>
              <a:t> «ФИЗИОЛОГИЯ ПИТАНИЯ С ОСНОВАМИ ТОВАРОВЕДЕНИЯ ПРОДОВОЛЬСТВЕННЫХ ТОВАРОВ»</a:t>
            </a:r>
          </a:p>
          <a:p>
            <a:pPr algn="l">
              <a:buFont typeface="Wingdings" pitchFamily="2" charset="2"/>
              <a:buChar char="q"/>
            </a:pPr>
            <a:r>
              <a:rPr lang="ru-RU" sz="2000" cap="none" spc="300" dirty="0" smtClean="0"/>
              <a:t> «ФИЗИЧЕСКАЯ КУЛЬТУРА»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33400"/>
            <a:ext cx="8424936" cy="1383432"/>
          </a:xfrm>
        </p:spPr>
        <p:txBody>
          <a:bodyPr>
            <a:normAutofit fontScale="90000"/>
          </a:bodyPr>
          <a:lstStyle/>
          <a:p>
            <a:r>
              <a:rPr lang="ru-RU" sz="3200" b="1" spc="300" dirty="0" smtClean="0">
                <a:solidFill>
                  <a:schemeClr val="tx1"/>
                </a:solidFill>
              </a:rPr>
              <a:t>МЕЖДИСЦИПЛИНАРНЫЕ СВЯЗИ:</a:t>
            </a:r>
            <a:r>
              <a:rPr lang="ru-RU" sz="3200" b="1" spc="300" dirty="0" smtClean="0"/>
              <a:t/>
            </a:r>
            <a:br>
              <a:rPr lang="ru-RU" sz="3200" b="1" spc="300" dirty="0" smtClean="0"/>
            </a:br>
            <a:endParaRPr lang="ru-RU" sz="3200" b="1" spc="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2708922"/>
            <a:ext cx="8352928" cy="36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 </a:t>
            </a:r>
            <a:endParaRPr lang="ru-RU" sz="1400" dirty="0" smtClean="0"/>
          </a:p>
          <a:p>
            <a:pPr lvl="0"/>
            <a:r>
              <a:rPr lang="ru-RU" dirty="0" smtClean="0"/>
              <a:t>Организационная часть: 5 мин.</a:t>
            </a:r>
            <a:endParaRPr lang="ru-RU" sz="1400" dirty="0" smtClean="0"/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Построение обучающихся, деление на малые группы, проверка присутствия обучающихся на уроке, назначение бригадиров в малых группах.</a:t>
            </a:r>
            <a:endParaRPr lang="ru-RU" sz="1600" dirty="0" smtClean="0"/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 Инструктаж по охране труда.</a:t>
            </a:r>
            <a:endParaRPr lang="ru-RU" sz="1600" dirty="0" smtClean="0"/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 Санитария и личная гигиена обучающихся.</a:t>
            </a:r>
            <a:endParaRPr lang="ru-RU" sz="1600" dirty="0" smtClean="0"/>
          </a:p>
          <a:p>
            <a:r>
              <a:rPr lang="ru-RU" dirty="0" smtClean="0"/>
              <a:t> </a:t>
            </a:r>
            <a:endParaRPr lang="ru-RU" sz="1400" dirty="0" smtClean="0"/>
          </a:p>
          <a:p>
            <a:pPr lvl="0"/>
            <a:r>
              <a:rPr lang="ru-RU" dirty="0" smtClean="0"/>
              <a:t>Вводный инструктаж: 40 мин.</a:t>
            </a:r>
            <a:endParaRPr lang="ru-RU" sz="1400" dirty="0" smtClean="0"/>
          </a:p>
          <a:p>
            <a:pPr lvl="1"/>
            <a:r>
              <a:rPr lang="ru-RU" dirty="0" smtClean="0"/>
              <a:t>Теоретическая часть</a:t>
            </a:r>
            <a:endParaRPr lang="ru-RU" sz="1600" dirty="0" smtClean="0"/>
          </a:p>
          <a:p>
            <a:r>
              <a:rPr lang="ru-RU" dirty="0" smtClean="0"/>
              <a:t> </a:t>
            </a:r>
            <a:endParaRPr lang="ru-RU" sz="1400" dirty="0" smtClean="0"/>
          </a:p>
          <a:p>
            <a:pPr algn="l">
              <a:buFont typeface="Wingdings" pitchFamily="2" charset="2"/>
              <a:buChar char="v"/>
            </a:pPr>
            <a:r>
              <a:rPr lang="ru-RU" spc="600" dirty="0" smtClean="0"/>
              <a:t> Сообщение мастером производственного  обучения темы и технологии проведения  урока учебной практики </a:t>
            </a:r>
          </a:p>
          <a:p>
            <a:pPr algn="l">
              <a:buFont typeface="Wingdings" pitchFamily="2" charset="2"/>
              <a:buChar char="v"/>
            </a:pPr>
            <a:r>
              <a:rPr lang="ru-RU" spc="600" dirty="0" smtClean="0"/>
              <a:t> Заполнение дневников учебной практики обучающимися</a:t>
            </a:r>
            <a:endParaRPr lang="ru-RU" sz="1400" spc="600" dirty="0" smtClean="0"/>
          </a:p>
          <a:p>
            <a:pPr algn="l"/>
            <a:r>
              <a:rPr lang="ru-RU" spc="300" dirty="0" smtClean="0"/>
              <a:t> </a:t>
            </a:r>
            <a:endParaRPr lang="ru-RU" sz="1400" spc="3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600" dirty="0" smtClean="0">
                <a:solidFill>
                  <a:schemeClr val="tx1"/>
                </a:solidFill>
              </a:rPr>
              <a:t>ХОД УРОКА</a:t>
            </a:r>
            <a:r>
              <a:rPr lang="ru-RU" sz="4000" b="1" spc="600" dirty="0" smtClean="0">
                <a:solidFill>
                  <a:schemeClr val="tx1"/>
                </a:solidFill>
              </a:rPr>
              <a:t/>
            </a:r>
            <a:br>
              <a:rPr lang="ru-RU" sz="4000" b="1" spc="600" dirty="0" smtClean="0">
                <a:solidFill>
                  <a:schemeClr val="tx1"/>
                </a:solidFill>
              </a:rPr>
            </a:br>
            <a:r>
              <a:rPr lang="ru-RU" sz="4000" b="1" spc="600" dirty="0" smtClean="0">
                <a:solidFill>
                  <a:schemeClr val="tx1"/>
                </a:solidFill>
              </a:rPr>
              <a:t>1</a:t>
            </a:r>
            <a:endParaRPr lang="ru-RU" b="1" spc="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2420890"/>
            <a:ext cx="8352928" cy="39604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r>
              <a:rPr lang="ru-RU" sz="3100" dirty="0" smtClean="0"/>
              <a:t>Частные цели урока ставиться соотношение с технологией модульного обучения.</a:t>
            </a:r>
          </a:p>
          <a:p>
            <a:pPr lvl="0" algn="l"/>
            <a:endParaRPr lang="ru-RU" sz="31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3100" dirty="0" smtClean="0">
                <a:solidFill>
                  <a:schemeClr val="tx1"/>
                </a:solidFill>
              </a:rPr>
              <a:t>Обучающая:</a:t>
            </a:r>
            <a:r>
              <a:rPr lang="ru-RU" sz="3100" dirty="0" smtClean="0"/>
              <a:t> </a:t>
            </a:r>
          </a:p>
          <a:p>
            <a:pPr algn="l">
              <a:lnSpc>
                <a:spcPct val="120000"/>
              </a:lnSpc>
            </a:pPr>
            <a:r>
              <a:rPr lang="ru-RU" sz="3100" dirty="0" smtClean="0"/>
              <a:t>       - усвоить, закрепить технологические знания по теме,</a:t>
            </a:r>
          </a:p>
          <a:p>
            <a:pPr algn="l">
              <a:lnSpc>
                <a:spcPct val="120000"/>
              </a:lnSpc>
            </a:pPr>
            <a:r>
              <a:rPr lang="ru-RU" sz="3100" dirty="0" smtClean="0"/>
              <a:t>         сформировать первоначальные умения по выполнению трудовых </a:t>
            </a:r>
          </a:p>
          <a:p>
            <a:pPr algn="l">
              <a:lnSpc>
                <a:spcPct val="120000"/>
              </a:lnSpc>
            </a:pPr>
            <a:r>
              <a:rPr lang="ru-RU" sz="3100" dirty="0" smtClean="0"/>
              <a:t>         приемов и операций при приготовлении холодных супов</a:t>
            </a:r>
          </a:p>
          <a:p>
            <a:pPr lvl="0" algn="l">
              <a:lnSpc>
                <a:spcPct val="120000"/>
              </a:lnSpc>
            </a:pPr>
            <a:endParaRPr lang="ru-RU" sz="3100" dirty="0" smtClean="0">
              <a:solidFill>
                <a:schemeClr val="tx1"/>
              </a:solidFill>
            </a:endParaRPr>
          </a:p>
          <a:p>
            <a:pPr lvl="0" algn="l">
              <a:lnSpc>
                <a:spcPct val="120000"/>
              </a:lnSpc>
            </a:pPr>
            <a:r>
              <a:rPr lang="ru-RU" sz="3100" dirty="0" smtClean="0">
                <a:solidFill>
                  <a:schemeClr val="tx1"/>
                </a:solidFill>
              </a:rPr>
              <a:t>Развивающая:</a:t>
            </a:r>
          </a:p>
          <a:p>
            <a:pPr algn="l">
              <a:lnSpc>
                <a:spcPct val="120000"/>
              </a:lnSpc>
            </a:pPr>
            <a:r>
              <a:rPr lang="ru-RU" sz="3100" dirty="0" smtClean="0"/>
              <a:t>   -  закрепить ранее полученные навыки путем творческого мышления                                            </a:t>
            </a:r>
          </a:p>
          <a:p>
            <a:pPr algn="l">
              <a:lnSpc>
                <a:spcPct val="120000"/>
              </a:lnSpc>
            </a:pPr>
            <a:r>
              <a:rPr lang="ru-RU" sz="3100" dirty="0" smtClean="0"/>
              <a:t>         и анализа профессиональной деятельности, интегрирования  своих знаний по теоретическим предметам и учебной практики</a:t>
            </a:r>
          </a:p>
          <a:p>
            <a:pPr algn="l">
              <a:lnSpc>
                <a:spcPct val="120000"/>
              </a:lnSpc>
            </a:pPr>
            <a:r>
              <a:rPr lang="ru-RU" sz="3100" dirty="0" smtClean="0"/>
              <a:t>    - Умение применять информационные средства в практической   деятельности ,</a:t>
            </a:r>
          </a:p>
          <a:p>
            <a:pPr algn="l">
              <a:lnSpc>
                <a:spcPct val="120000"/>
              </a:lnSpc>
            </a:pPr>
            <a:r>
              <a:rPr lang="ru-RU" sz="3100" dirty="0" smtClean="0"/>
              <a:t>       - владеть профессиональной лексикой</a:t>
            </a:r>
          </a:p>
          <a:p>
            <a:pPr lvl="0" algn="l">
              <a:lnSpc>
                <a:spcPct val="120000"/>
              </a:lnSpc>
            </a:pPr>
            <a:endParaRPr lang="ru-RU" sz="3100" dirty="0" smtClean="0">
              <a:solidFill>
                <a:schemeClr val="tx1"/>
              </a:solidFill>
            </a:endParaRPr>
          </a:p>
          <a:p>
            <a:pPr lvl="0" algn="l">
              <a:lnSpc>
                <a:spcPct val="120000"/>
              </a:lnSpc>
            </a:pPr>
            <a:r>
              <a:rPr lang="ru-RU" sz="3100" dirty="0" smtClean="0">
                <a:solidFill>
                  <a:schemeClr val="tx1"/>
                </a:solidFill>
              </a:rPr>
              <a:t>Воспитывающая:</a:t>
            </a:r>
          </a:p>
          <a:p>
            <a:pPr algn="l">
              <a:lnSpc>
                <a:spcPct val="120000"/>
              </a:lnSpc>
            </a:pPr>
            <a:r>
              <a:rPr lang="ru-RU" sz="3100" dirty="0" smtClean="0"/>
              <a:t>       - готовность принимать решения и брать ответственность на себя.</a:t>
            </a:r>
          </a:p>
          <a:p>
            <a:pPr algn="l">
              <a:lnSpc>
                <a:spcPct val="120000"/>
              </a:lnSpc>
            </a:pPr>
            <a:r>
              <a:rPr lang="ru-RU" sz="3100" dirty="0" smtClean="0"/>
              <a:t>         Способность работать в малых группах и устанавливать позитивные отношения с партнерами, мобильность в работе  </a:t>
            </a:r>
          </a:p>
          <a:p>
            <a:pPr algn="l">
              <a:lnSpc>
                <a:spcPct val="120000"/>
              </a:lnSpc>
            </a:pPr>
            <a:r>
              <a:rPr lang="ru-RU" sz="3100" dirty="0" smtClean="0"/>
              <a:t>        (собранность, аккуратность и организованность).                                                        </a:t>
            </a:r>
          </a:p>
          <a:p>
            <a:pPr algn="l">
              <a:lnSpc>
                <a:spcPct val="120000"/>
              </a:lnSpc>
            </a:pPr>
            <a:r>
              <a:rPr lang="ru-RU" sz="3100" dirty="0" smtClean="0"/>
              <a:t> </a:t>
            </a:r>
          </a:p>
          <a:p>
            <a:pPr algn="l"/>
            <a:endParaRPr lang="ru-RU" sz="31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600" dirty="0" smtClean="0">
                <a:solidFill>
                  <a:schemeClr val="tx1"/>
                </a:solidFill>
              </a:rPr>
              <a:t>ЦЕЛИ УРОКА:</a:t>
            </a:r>
            <a:br>
              <a:rPr lang="ru-RU" b="1" spc="600" dirty="0" smtClean="0">
                <a:solidFill>
                  <a:schemeClr val="tx1"/>
                </a:solidFill>
              </a:rPr>
            </a:br>
            <a:r>
              <a:rPr lang="ru-RU" b="1" spc="600" dirty="0" smtClean="0">
                <a:solidFill>
                  <a:schemeClr val="tx1"/>
                </a:solidFill>
              </a:rPr>
              <a:t> </a:t>
            </a:r>
            <a:endParaRPr lang="ru-RU" b="1" spc="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 algn="ctr"/>
            <a:r>
              <a:rPr lang="ru-RU" sz="1600" spc="300" dirty="0" smtClean="0">
                <a:solidFill>
                  <a:schemeClr val="tx1"/>
                </a:solidFill>
              </a:rPr>
              <a:t>ИЗЛОЖЕНИЕ НОВОГО МАТЕРИАЛА</a:t>
            </a:r>
          </a:p>
          <a:p>
            <a:pPr lvl="0"/>
            <a:r>
              <a:rPr lang="ru-RU" sz="1100" spc="300" dirty="0" smtClean="0">
                <a:solidFill>
                  <a:schemeClr val="tx1"/>
                </a:solidFill>
              </a:rPr>
              <a:t>(</a:t>
            </a:r>
            <a:r>
              <a:rPr lang="ru-RU" sz="1100" spc="300" dirty="0">
                <a:solidFill>
                  <a:schemeClr val="tx1"/>
                </a:solidFill>
              </a:rPr>
              <a:t>использование модульной технологии)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91332" y="1412776"/>
            <a:ext cx="4041775" cy="842744"/>
          </a:xfrm>
        </p:spPr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sz="1800" spc="300" dirty="0" smtClean="0">
                <a:solidFill>
                  <a:schemeClr val="tx1"/>
                </a:solidFill>
              </a:rPr>
              <a:t>ПРОВЕРКА ЗНАНИЙ ПО ПРОЙДЕННОМУ МАТЕРИАЛУ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- выдача инструкционно - технологических карт</a:t>
            </a:r>
          </a:p>
          <a:p>
            <a:r>
              <a:rPr lang="ru-RU" b="1" dirty="0" smtClean="0"/>
              <a:t>- инструктирование по материалу урока</a:t>
            </a:r>
          </a:p>
          <a:p>
            <a:r>
              <a:rPr lang="ru-RU" b="1" dirty="0" smtClean="0"/>
              <a:t>- подбор инвентаря и оборудования</a:t>
            </a:r>
          </a:p>
          <a:p>
            <a:r>
              <a:rPr lang="ru-RU" b="1" dirty="0" smtClean="0"/>
              <a:t>- способы овладения профессиональными умениями повара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форма: </a:t>
            </a:r>
          </a:p>
          <a:p>
            <a:r>
              <a:rPr lang="ru-RU" dirty="0" smtClean="0"/>
              <a:t>тестовый контроль</a:t>
            </a:r>
          </a:p>
          <a:p>
            <a:r>
              <a:rPr lang="ru-RU" dirty="0" smtClean="0"/>
              <a:t>творческое домашнее задание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2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>.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Текущий </a:t>
            </a:r>
            <a:r>
              <a:rPr lang="ru-RU" sz="2400" dirty="0">
                <a:solidFill>
                  <a:schemeClr val="tx1"/>
                </a:solidFill>
              </a:rPr>
              <a:t>инструктаж: 205 мин.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 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Особенности работы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400" dirty="0" smtClean="0"/>
              <a:t>    3.1Инструктаж по охране труда.</a:t>
            </a:r>
          </a:p>
          <a:p>
            <a:pPr>
              <a:buNone/>
            </a:pPr>
            <a:r>
              <a:rPr lang="ru-RU" sz="3400" dirty="0" smtClean="0">
                <a:solidFill>
                  <a:schemeClr val="tx1"/>
                </a:solidFill>
              </a:rPr>
              <a:t>    3.2 Санитария и личная гигиена повара.</a:t>
            </a:r>
          </a:p>
          <a:p>
            <a:pPr>
              <a:buNone/>
            </a:pPr>
            <a:r>
              <a:rPr lang="ru-RU" sz="3400" dirty="0" smtClean="0"/>
              <a:t>    </a:t>
            </a:r>
            <a:r>
              <a:rPr lang="ru-RU" sz="3400" dirty="0" smtClean="0">
                <a:solidFill>
                  <a:schemeClr val="tx1"/>
                </a:solidFill>
              </a:rPr>
              <a:t>3.3Определение заданий (целей и последовательности выполнения задания) малыми группами.</a:t>
            </a:r>
          </a:p>
          <a:p>
            <a:pPr>
              <a:buNone/>
            </a:pPr>
            <a:r>
              <a:rPr lang="ru-RU" sz="3400" dirty="0" smtClean="0"/>
              <a:t>       С выдачей определенного задания:</a:t>
            </a:r>
          </a:p>
          <a:p>
            <a:r>
              <a:rPr lang="ru-RU" sz="3400" dirty="0" smtClean="0"/>
              <a:t>1. Приготовление окрошки мясной.</a:t>
            </a:r>
          </a:p>
          <a:p>
            <a:r>
              <a:rPr lang="ru-RU" sz="3400" dirty="0" smtClean="0"/>
              <a:t>2. Приготовление борща холодного.</a:t>
            </a:r>
          </a:p>
          <a:p>
            <a:r>
              <a:rPr lang="ru-RU" sz="3400" dirty="0" smtClean="0"/>
              <a:t>3. Приготовление свекольника холодного.</a:t>
            </a:r>
          </a:p>
          <a:p>
            <a:r>
              <a:rPr lang="ru-RU" sz="3400" dirty="0" smtClean="0"/>
              <a:t>4. Приготовление щей зеленых с яйцом.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   3.4 Выполнения заданий малыми группами.</a:t>
            </a:r>
          </a:p>
          <a:p>
            <a:pPr>
              <a:buNone/>
            </a:pPr>
            <a:r>
              <a:rPr lang="ru-RU" sz="3400" dirty="0" smtClean="0"/>
              <a:t>   3.5 Пауза для восстановления работоспособности обучающихся</a:t>
            </a:r>
          </a:p>
          <a:p>
            <a:pPr>
              <a:buNone/>
            </a:pPr>
            <a:r>
              <a:rPr lang="ru-RU" sz="3400" dirty="0" smtClean="0"/>
              <a:t>     (2-3 раза в течении текущего инструктажа).</a:t>
            </a:r>
          </a:p>
          <a:p>
            <a:pPr>
              <a:buNone/>
            </a:pPr>
            <a:r>
              <a:rPr lang="ru-RU" sz="3400" dirty="0" smtClean="0"/>
              <a:t> </a:t>
            </a:r>
          </a:p>
          <a:p>
            <a:pPr>
              <a:buNone/>
            </a:pPr>
            <a:endParaRPr lang="ru-RU" sz="34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Целевые обходы мастером производственного обучения в процессе самостоятельной работы малых групп </a:t>
            </a:r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ru-RU" sz="2300" dirty="0" smtClean="0"/>
              <a:t>(во время выполнения заданий малыми группами):</a:t>
            </a:r>
          </a:p>
          <a:p>
            <a:r>
              <a:rPr lang="ru-RU" sz="2800" dirty="0" smtClean="0"/>
              <a:t>- соблюдение правил охраны труда и санитарии</a:t>
            </a:r>
          </a:p>
          <a:p>
            <a:r>
              <a:rPr lang="ru-RU" sz="2800" dirty="0" smtClean="0"/>
              <a:t>- работа с учебными элементами</a:t>
            </a:r>
          </a:p>
          <a:p>
            <a:r>
              <a:rPr lang="ru-RU" sz="2800" dirty="0" smtClean="0"/>
              <a:t>- моделирования производственных ситуаций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Вид продукции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Заключительный инструктаж: 20 мин.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00600" y="2348882"/>
            <a:ext cx="4038600" cy="394469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2900" dirty="0" smtClean="0"/>
              <a:t>- проверка достижений целей с помощью тестовых заданий учебного элемента</a:t>
            </a:r>
          </a:p>
          <a:p>
            <a:r>
              <a:rPr lang="ru-RU" sz="2900" dirty="0" smtClean="0"/>
              <a:t>- обсуждение о достижении целей в каждой группе , самооценка работы обучающимися</a:t>
            </a:r>
          </a:p>
          <a:p>
            <a:r>
              <a:rPr lang="ru-RU" sz="2900" dirty="0" smtClean="0"/>
              <a:t>- анализ выполнения заданий бригадирами групп</a:t>
            </a:r>
          </a:p>
          <a:p>
            <a:r>
              <a:rPr lang="ru-RU" sz="2900" dirty="0" smtClean="0"/>
              <a:t>- подведение итогов урока мастером производственного обучения. </a:t>
            </a:r>
          </a:p>
          <a:p>
            <a:r>
              <a:rPr lang="ru-RU" sz="2900" dirty="0" smtClean="0"/>
              <a:t>выставление оценок, разбор ошибок</a:t>
            </a:r>
          </a:p>
          <a:p>
            <a:r>
              <a:rPr lang="ru-RU" sz="2900" dirty="0" smtClean="0"/>
              <a:t>творческое домашнее задание</a:t>
            </a:r>
          </a:p>
          <a:p>
            <a:endParaRPr lang="ru-RU" sz="29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4</a:t>
            </a:r>
            <a:endParaRPr lang="ru-RU" sz="4000" b="1" dirty="0"/>
          </a:p>
        </p:txBody>
      </p:sp>
      <p:pic>
        <p:nvPicPr>
          <p:cNvPr id="15361" name="Picture 1" descr="D:\Александра\Изображения\Изображения\Борщ холодный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067" y="2348880"/>
            <a:ext cx="3989903" cy="39965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199</TotalTime>
  <Words>922</Words>
  <Application>Microsoft Office PowerPoint</Application>
  <PresentationFormat>Экран (4:3)</PresentationFormat>
  <Paragraphs>232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      </vt:lpstr>
      <vt:lpstr>      </vt:lpstr>
      <vt:lpstr>   </vt:lpstr>
      <vt:lpstr>МЕЖДИСЦИПЛИНАРНЫЕ СВЯЗИ: </vt:lpstr>
      <vt:lpstr>ХОД УРОКА 1</vt:lpstr>
      <vt:lpstr>ЦЕЛИ УРОКА:  </vt:lpstr>
      <vt:lpstr>2</vt:lpstr>
      <vt:lpstr>3</vt:lpstr>
      <vt:lpstr>4</vt:lpstr>
      <vt:lpstr>Слайд 10</vt:lpstr>
      <vt:lpstr>Слайд 11</vt:lpstr>
      <vt:lpstr>         ПРИГОТОВЛЕНИЕ ЩЕЙ ЗЕЛЕНЫХ С ЯЙЦОМ </vt:lpstr>
      <vt:lpstr>Слайд 13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План урока  учебной практики  (производственного обучения)   </dc:title>
  <dc:creator>User</dc:creator>
  <cp:lastModifiedBy>User</cp:lastModifiedBy>
  <cp:revision>188</cp:revision>
  <dcterms:created xsi:type="dcterms:W3CDTF">2013-09-08T14:15:58Z</dcterms:created>
  <dcterms:modified xsi:type="dcterms:W3CDTF">2013-11-10T12:36:48Z</dcterms:modified>
</cp:coreProperties>
</file>