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5" r:id="rId1"/>
  </p:sldMasterIdLst>
  <p:sldIdLst>
    <p:sldId id="256" r:id="rId2"/>
    <p:sldId id="257" r:id="rId3"/>
    <p:sldId id="276" r:id="rId4"/>
    <p:sldId id="263" r:id="rId5"/>
    <p:sldId id="266" r:id="rId6"/>
    <p:sldId id="267" r:id="rId7"/>
    <p:sldId id="268" r:id="rId8"/>
    <p:sldId id="270" r:id="rId9"/>
    <p:sldId id="261" r:id="rId10"/>
    <p:sldId id="272" r:id="rId11"/>
    <p:sldId id="273" r:id="rId12"/>
    <p:sldId id="262" r:id="rId13"/>
    <p:sldId id="280" r:id="rId14"/>
    <p:sldId id="274" r:id="rId15"/>
    <p:sldId id="282" r:id="rId16"/>
    <p:sldId id="275" r:id="rId17"/>
    <p:sldId id="259" r:id="rId18"/>
    <p:sldId id="264" r:id="rId19"/>
    <p:sldId id="277" r:id="rId20"/>
    <p:sldId id="271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70870828646853E-2"/>
          <c:y val="4.3251968503937005E-2"/>
          <c:w val="0.85230850831146099"/>
          <c:h val="0.82610166229221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РВД на уроке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Аудирование</c:v>
                </c:pt>
                <c:pt idx="1">
                  <c:v>Говорение</c:v>
                </c:pt>
                <c:pt idx="2">
                  <c:v>Чтение</c:v>
                </c:pt>
                <c:pt idx="3">
                  <c:v>Письмо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0.28000000000000008</c:v>
                </c:pt>
                <c:pt idx="2">
                  <c:v>0.17</c:v>
                </c:pt>
                <c:pt idx="3">
                  <c:v>0.15000000000000024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4085717943793559"/>
          <c:w val="1"/>
          <c:h val="0.14210885986812621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786724240114932E-2"/>
          <c:y val="0.17971710057981999"/>
          <c:w val="0.89670900008466681"/>
          <c:h val="0.561216587057047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2008-09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62</a:t>
                    </a:r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63</a:t>
                    </a:r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64</a:t>
                    </a:r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60</a:t>
                    </a:r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58</a:t>
                    </a:r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аудирование</c:v>
                </c:pt>
                <c:pt idx="1">
                  <c:v>диалогическая речь</c:v>
                </c:pt>
                <c:pt idx="2">
                  <c:v>монологическая речь</c:v>
                </c:pt>
                <c:pt idx="3">
                  <c:v>чтение</c:v>
                </c:pt>
                <c:pt idx="4">
                  <c:v>письмо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0.62000000000000288</c:v>
                </c:pt>
                <c:pt idx="1">
                  <c:v>0.63000000000000322</c:v>
                </c:pt>
                <c:pt idx="2">
                  <c:v>0.64000000000000323</c:v>
                </c:pt>
                <c:pt idx="3">
                  <c:v>0.60000000000000064</c:v>
                </c:pt>
                <c:pt idx="4">
                  <c:v>0.58000000000000007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2009-10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64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65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66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64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62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аудирование</c:v>
                </c:pt>
                <c:pt idx="1">
                  <c:v>диалогическая речь</c:v>
                </c:pt>
                <c:pt idx="2">
                  <c:v>монологическая речь</c:v>
                </c:pt>
                <c:pt idx="3">
                  <c:v>чтение</c:v>
                </c:pt>
                <c:pt idx="4">
                  <c:v>письмо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0.64000000000000323</c:v>
                </c:pt>
                <c:pt idx="1">
                  <c:v>0.65000000000000335</c:v>
                </c:pt>
                <c:pt idx="2">
                  <c:v>0.66000000000000381</c:v>
                </c:pt>
                <c:pt idx="3">
                  <c:v>0.64000000000000323</c:v>
                </c:pt>
                <c:pt idx="4">
                  <c:v>0.62000000000000288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2010-11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7</a:t>
                    </a:r>
                    <a:r>
                      <a:rPr lang="ru-RU" sz="1600" dirty="0" smtClean="0"/>
                      <a:t>1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70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7</a:t>
                    </a:r>
                    <a:r>
                      <a:rPr lang="ru-RU" sz="1600" dirty="0" smtClean="0"/>
                      <a:t>0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68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67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аудирование</c:v>
                </c:pt>
                <c:pt idx="1">
                  <c:v>диалогическая речь</c:v>
                </c:pt>
                <c:pt idx="2">
                  <c:v>монологическая речь</c:v>
                </c:pt>
                <c:pt idx="3">
                  <c:v>чтение</c:v>
                </c:pt>
                <c:pt idx="4">
                  <c:v>письмо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0.73000000000000065</c:v>
                </c:pt>
                <c:pt idx="1">
                  <c:v>0.70000000000000062</c:v>
                </c:pt>
                <c:pt idx="2">
                  <c:v>0.72000000000000064</c:v>
                </c:pt>
                <c:pt idx="3">
                  <c:v>0.68</c:v>
                </c:pt>
                <c:pt idx="4">
                  <c:v>0.71000000000000063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325504"/>
        <c:axId val="82327424"/>
        <c:axId val="0"/>
      </c:bar3DChart>
      <c:catAx>
        <c:axId val="82325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327424"/>
        <c:crosses val="autoZero"/>
        <c:auto val="1"/>
        <c:lblAlgn val="ctr"/>
        <c:lblOffset val="100"/>
        <c:noMultiLvlLbl val="0"/>
      </c:catAx>
      <c:valAx>
        <c:axId val="82327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325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4807552281771412E-2"/>
          <c:y val="3.3128032908929864E-2"/>
          <c:w val="0.96228922191177713"/>
          <c:h val="0.11662868228428042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443526876213632E-2"/>
          <c:y val="0.18555093244923426"/>
          <c:w val="0.79543366835243157"/>
          <c:h val="0.723274706451167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вход. конт.</c:v>
                </c:pt>
                <c:pt idx="1">
                  <c:v>2 триместр</c:v>
                </c:pt>
                <c:pt idx="2">
                  <c:v>3 триместр</c:v>
                </c:pt>
                <c:pt idx="3">
                  <c:v>3 триместр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0.60000000000000064</c:v>
                </c:pt>
                <c:pt idx="2">
                  <c:v>0.63000000000000322</c:v>
                </c:pt>
                <c:pt idx="3">
                  <c:v>0.67000000000000381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68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вход. конт.</c:v>
                </c:pt>
                <c:pt idx="1">
                  <c:v>2 триместр</c:v>
                </c:pt>
                <c:pt idx="2">
                  <c:v>3 триместр</c:v>
                </c:pt>
                <c:pt idx="3">
                  <c:v>3 триместр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0.58000000000000007</c:v>
                </c:pt>
                <c:pt idx="1">
                  <c:v>0.66000000000000381</c:v>
                </c:pt>
                <c:pt idx="2">
                  <c:v>0.70000000000000062</c:v>
                </c:pt>
                <c:pt idx="3">
                  <c:v>0.750000000000003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7243008"/>
        <c:axId val="87261184"/>
        <c:axId val="82761024"/>
      </c:bar3DChart>
      <c:catAx>
        <c:axId val="87243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261184"/>
        <c:crosses val="autoZero"/>
        <c:auto val="1"/>
        <c:lblAlgn val="ctr"/>
        <c:lblOffset val="100"/>
        <c:noMultiLvlLbl val="0"/>
      </c:catAx>
      <c:valAx>
        <c:axId val="8726118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87243008"/>
        <c:crosses val="autoZero"/>
        <c:crossBetween val="between"/>
      </c:valAx>
      <c:serAx>
        <c:axId val="8276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261184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6309327187760101E-2"/>
          <c:y val="1.9512248468941385E-2"/>
          <c:w val="0.96980184793974222"/>
          <c:h val="0.10383264591926022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EAF463A-BC7C-46EE-9F1E-7F377CCA489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&#1040;&#1091;&#1076;&#1080;&#1088;&#1086;&#1074;&#1072;&#1085;&#1080;&#1077;%20-&#1043;&#1088;&#1072;&#1085;&#1090;-%20&#1086;&#1073;&#1085;&#1086;&#1074;&#1083;&#1077;&#1085;&#1086;%2015.10\&#1064;&#1082;&#1086;&#1083;&#1072;%202036-&#1050;&#1091;&#1089;&#1077;&#1085;&#1082;&#1086;&#1074;&#1072;-\&#1055;&#1088;&#1077;&#1079;&#1077;&#1085;&#1090;&#1072;&#1094;&#1080;&#1103;%20&#1091;&#1095;&#1077;&#1073;&#1085;&#1086;-&#1084;&#1077;&#1090;&#1086;&#1076;&#1080;&#1095;&#1077;&#1089;&#1082;&#1086;&#1081;%20&#1088;&#1072;&#1079;&#1088;&#1072;&#1073;&#1086;&#1090;&#1082;&#1080;\&#1040;&#1074;&#1072;&#1090;&#1072;&#1088;%201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55;&#1088;&#1080;&#1083;&#1086;&#1078;&#1077;&#1085;&#1080;&#1077;%202%20-%20Hot%20Potatoes%20-&#1101;&#1083;&#1077;&#1082;&#1090;&#1088;&#1086;&#1085;&#1085;&#1099;&#1081;%20&#1085;&#1086;&#1089;&#1080;&#1090;&#1077;&#1083;&#1100;/L-1,%20St-VI%20-&#220;b-5,6.htm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ata\Desktop\Video_2011-10-17_213259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E:\&#1040;&#1091;&#1076;&#1080;&#1088;&#1086;&#1074;&#1072;&#1085;&#1080;&#1077;%20-&#1043;&#1088;&#1072;&#1085;&#1090;-%20&#1086;&#1073;&#1085;&#1086;&#1074;&#1083;&#1077;&#1085;&#1086;%2015.10\&#1064;&#1082;&#1086;&#1083;&#1072;%202036-&#1050;&#1091;&#1089;&#1077;&#1085;&#1082;&#1086;&#1074;&#1072;-\&#1055;&#1088;&#1077;&#1079;&#1077;&#1085;&#1090;&#1072;&#1094;&#1080;&#1103;%20&#1091;&#1095;&#1077;&#1073;&#1085;&#1086;-&#1084;&#1077;&#1090;&#1086;&#1076;&#1080;&#1095;&#1077;&#1089;&#1082;&#1086;&#1081;%20&#1088;&#1072;&#1079;&#1088;&#1072;&#1073;&#1086;&#1090;&#1082;&#1080;\&#1050;&#1105;&#1083;&#1100;&#1085;%20&#1085;&#1072;%20&#1056;&#1077;&#1081;&#1085;&#1077;.wm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762000"/>
            <a:ext cx="6400800" cy="3810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УЧЕБНО-МЕТОДИЧЕСКАЯ РАЗРАБОТКА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4572000"/>
            <a:ext cx="8991600" cy="2286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немецкого языка </a:t>
            </a:r>
          </a:p>
          <a:p>
            <a:pPr algn="r"/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Кусенкова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Н.П., </a:t>
            </a:r>
          </a:p>
          <a:p>
            <a:pPr algn="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Москвы СОШ  № 2036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Tata\Desktop\фото оформление\умная 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26670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Аватар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4419600"/>
            <a:ext cx="9144000" cy="228600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																																																											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При помощи программы 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Hot Potatoes </a:t>
            </a:r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можно создать множество упражнений для контроля понимания </a:t>
            </a:r>
            <a:r>
              <a:rPr lang="ru-RU" sz="7000" b="1" dirty="0" err="1" smtClean="0">
                <a:latin typeface="Times New Roman" pitchFamily="18" charset="0"/>
                <a:cs typeface="Times New Roman" pitchFamily="18" charset="0"/>
              </a:rPr>
              <a:t>аудитивных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 упражнений.</a:t>
            </a:r>
            <a:endParaRPr lang="ru-RU" sz="7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Tata\My Documents\My Pictures\попуга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7910" y="-533400"/>
            <a:ext cx="9521910" cy="65532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1000"/>
            <a:ext cx="5243095" cy="3735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Hot Potatoes</a:t>
            </a:r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7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контроля понимания используется, к примеру, упражнение на поиск подходящих по смыслу слов.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выполнения нужно только выбрать нужное слово в окошке.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следующему слайду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вы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сможете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только посмотреть , но и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выполнить это упражнение.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Tata\My Documents\My Pictures\учит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76601"/>
            <a:ext cx="2743200" cy="34154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011-10-17_213259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200400"/>
            <a:ext cx="9143999" cy="3124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3600" b="1" dirty="0" err="1">
                <a:latin typeface="Times New Roman" pitchFamily="18" charset="0"/>
                <a:cs typeface="Times New Roman" pitchFamily="18" charset="0"/>
              </a:rPr>
              <a:t>ideo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»- для просмотра и прослушивания аутентичных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видео-фильмов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что делает процесс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насыщенным, интересным и модернизированным.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"/>
            <a:ext cx="541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Tata\Desktop\фото оформление\земной шар.png"/>
          <p:cNvPicPr>
            <a:picLocks noChangeAspect="1" noChangeArrowheads="1"/>
          </p:cNvPicPr>
          <p:nvPr/>
        </p:nvPicPr>
        <p:blipFill>
          <a:blip r:embed="rId3" cstate="print"/>
          <a:srcRect r="1487" b="2197"/>
          <a:stretch>
            <a:fillRect/>
          </a:stretch>
        </p:blipFill>
        <p:spPr bwMode="auto">
          <a:xfrm>
            <a:off x="381000" y="304800"/>
            <a:ext cx="26670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2400"/>
            <a:ext cx="7772400" cy="6248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Кёльн на Рейн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4572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Проведенный мониторинг и анализ   результатов апробации учебно-методической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разработки показал следующие результаты: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80127"/>
            <a:ext cx="3352800" cy="1901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лияния  </a:t>
            </a:r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тренинговых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аудитивных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упражнений   на РД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b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контрольных группах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класса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90800"/>
            <a:ext cx="89916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Анализ проведенной работы и полученных результатов показал положительную динамику в развитие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аудитивных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навыков и умений в контрольных группах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Tata\Desktop\фото оформление\кни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"/>
            <a:ext cx="3312041" cy="2455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 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«ФОРМИРОВАНИЕ И РАЗВИТИЕ АУДИТИВНЫХ НАВЫКОВ   УЧАЩИХСЯ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УРОКАХ  НЕМЕЦКОГО ЯЗЫКА,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 ИСПОЛЬЗОВАНИЕМ  КОМПЬЮТЕРНОЙ ЛИНГВОДИДАКТИКИ »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3074" name="Picture 2" descr="C:\Documents and Settings\Tata\My Documents\My Pictures\новая 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3418" y="152401"/>
            <a:ext cx="2785781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заключении хочется подчеркнуть, что обучение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аудированию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как и любому виду речевой деятельности должно представлять собой целенаправленную и законченную систему, под которой понимается   упорядоченное определенным образом множество элементов, взаимосвязанных между собой и образующих некоторое целостное     единство.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1295400"/>
            <a:ext cx="4114800" cy="533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за    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Tata\My Documents\My Pictures\учи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4759496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методическая  разработка является пособием по формированию, развитию и совершенствованию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аудитивных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навыков  у учащихся  общеобразовательных школ.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данной разработки устранить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восприятии немецкой  речи на слух, обучить учащихся приемам и навыкам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умению слушать, понимать и главное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коммуницировать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немецком языке.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Новизна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отличие от существующих методических разработок в данной  разработке не только созданные упражнения, но и  эффективно  используемая современная компьютерная  лингводидактика: программа -„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Voki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 – для озвучивания упражнений, программа – «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Hot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Potatoes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для контроля понимания услышанных упражнений, текстов и видеофильмов, 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ideo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»- для просмотра и прослушивания аутентичных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видео-фильмов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делает процесс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насыщенным, интересным и модернизированным.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Учебно-методическая разработка формирует и развивает  не только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аудитивные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навыки, но и совершенствует усвоение лексико-грамматического материала у учащихся,  так как  основана  на лексико-грамматическом материале  учебника немецкого языка 8 класса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Schritte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-4»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И.Бим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данной разработки в том, что она показывает методы и пути развития и совершенствования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аудитивных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навыков  у учащихся и  показывает методику успешного применения разработки  в других возрастных группах и УМК.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Речевая деятельность на уроке</a:t>
            </a:r>
            <a:endParaRPr lang="ru-RU" sz="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Аудитивные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упражнения: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838199"/>
            <a:ext cx="4497388" cy="91440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t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Подготовительные упражнения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1676400"/>
            <a:ext cx="4572000" cy="518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обучают преодолению фонетических, лексических и грамматических трудностей, что служит подготовкой  к пониманию речи на слух.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498975" cy="914400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t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Речевые упражнения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24400" y="1676400"/>
            <a:ext cx="4419600" cy="518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формируют навыки  понимания   смысла сообщений и удержания в памяти новой, существенной информации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Tata\Desktop\фото оформление\Knta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953000"/>
            <a:ext cx="3200400" cy="17841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Подготовительные упражнения</a:t>
            </a:r>
            <a:r>
              <a:rPr lang="ru-RU" sz="6000" dirty="0" smtClean="0">
                <a:solidFill>
                  <a:schemeClr val="tx1"/>
                </a:solidFill>
              </a:rPr>
              <a:t>: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752600"/>
            <a:ext cx="9144000" cy="5105400"/>
          </a:xfrm>
        </p:spPr>
        <p:txBody>
          <a:bodyPr>
            <a:normAutofit fontScale="92500"/>
          </a:bodyPr>
          <a:lstStyle/>
          <a:p>
            <a:r>
              <a:rPr lang="ru-RU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Узнать, осмыслить и воспроизвести трудные для восприятия на слух звуки и интонации;</a:t>
            </a:r>
          </a:p>
          <a:p>
            <a:r>
              <a:rPr lang="ru-RU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Преодоление трудностей, связанных с длиной предложения «Снежный ком», развитие лексической память;</a:t>
            </a:r>
          </a:p>
          <a:p>
            <a:r>
              <a:rPr lang="ru-RU" sz="3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Прогнозирование:закончить</a:t>
            </a:r>
            <a:r>
              <a:rPr lang="ru-RU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начатое высказывание, предложение,  слово;</a:t>
            </a:r>
          </a:p>
          <a:p>
            <a:r>
              <a:rPr lang="ru-RU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Тренировка </a:t>
            </a:r>
            <a:r>
              <a:rPr lang="ru-RU" sz="3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грамматики:выбрать</a:t>
            </a:r>
            <a:r>
              <a:rPr lang="ru-RU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из ряда слов, например,: глаголы, числа, имена, существительные;</a:t>
            </a:r>
          </a:p>
          <a:p>
            <a:pPr algn="ctr">
              <a:buNone/>
            </a:pPr>
            <a:endParaRPr lang="ru-RU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Речевые упражнения: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1371600"/>
            <a:ext cx="9143999" cy="5486400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Ответы на вопросы по содержанию текста;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Составление плана прослушанного текста;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Пересказ общего содержания текста кратко / подробно;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Характеристика действующих лиц;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Пересказ  по заданному плану;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Краткое изложение на немецком языке;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Запись некоторых важных моментов информации (даты, имена, цифры, достопримечательности), с последующим воспроизведением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Tata\Desktop\фото оформление\Interakt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218" y="2819400"/>
            <a:ext cx="2687782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Три основных уровня обучения </a:t>
            </a:r>
            <a:r>
              <a:rPr lang="ru-RU" dirty="0" err="1" smtClean="0">
                <a:solidFill>
                  <a:schemeClr val="tx1"/>
                </a:solidFill>
              </a:rPr>
              <a:t>аудированию</a:t>
            </a:r>
            <a:r>
              <a:rPr lang="ru-RU" dirty="0" smtClean="0">
                <a:solidFill>
                  <a:schemeClr val="tx1"/>
                </a:solidFill>
              </a:rPr>
              <a:t>  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895600"/>
            <a:ext cx="9144000" cy="39623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уровень -  элементарный, на нем формируется база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 продвинутый, он развивает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как вид речевой деятельности;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завершающий, где учащийся овладевает устным общением, в ходе которого учащийся выступает в роли слушающего.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Tata\Desktop\фото оформление\1-2-3 Pla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00200"/>
            <a:ext cx="2463800" cy="139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267200" cy="6858000"/>
          </a:xfrm>
          <a:noFill/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Речевые упражнения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озвучиваются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самим  преподавателем,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так  и при помощи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АВАТАРА,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созданным с помощью  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компьютерной программы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„ </a:t>
            </a:r>
            <a:r>
              <a:rPr lang="de-DE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VOKI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endParaRPr lang="ru-RU" sz="40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"/>
            <a:ext cx="4724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1425</TotalTime>
  <Words>438</Words>
  <Application>Microsoft Office PowerPoint</Application>
  <PresentationFormat>Экран (4:3)</PresentationFormat>
  <Paragraphs>91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Human</vt:lpstr>
      <vt:lpstr> УЧЕБНО-МЕТОДИЧЕСКАЯ РАЗРАБОТКА </vt:lpstr>
      <vt:lpstr>Презентация PowerPoint</vt:lpstr>
      <vt:lpstr>Презентация PowerPoint</vt:lpstr>
      <vt:lpstr>Речевая деятельность на уроке</vt:lpstr>
      <vt:lpstr>Аудитивные упражнения:</vt:lpstr>
      <vt:lpstr>Подготовительные упражнения:</vt:lpstr>
      <vt:lpstr>Речевые упражнения:</vt:lpstr>
      <vt:lpstr>Три основных уровня обучения аудированию  :</vt:lpstr>
      <vt:lpstr>Презентация PowerPoint</vt:lpstr>
      <vt:lpstr>Презентация PowerPoint</vt:lpstr>
      <vt:lpstr>Презентация PowerPoint</vt:lpstr>
      <vt:lpstr>    Hot Potatoes  </vt:lpstr>
      <vt:lpstr>Презентация PowerPoint</vt:lpstr>
      <vt:lpstr>Презентация PowerPoint</vt:lpstr>
      <vt:lpstr>Презентация PowerPoint</vt:lpstr>
      <vt:lpstr> Проведенный мониторинг и анализ   результатов апробации учебно-методической разработки показал следующие результаты: </vt:lpstr>
      <vt:lpstr>           Влияния  тренинговых аудитивных упражнений   на РД учащихся  </vt:lpstr>
      <vt:lpstr>Мониторинг аудирования в контрольных группах   8 класса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TOSHIBA</cp:lastModifiedBy>
  <cp:revision>152</cp:revision>
  <dcterms:modified xsi:type="dcterms:W3CDTF">2012-01-09T16:45:41Z</dcterms:modified>
</cp:coreProperties>
</file>