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C7C07-49BE-4D6A-AD02-4CD372764B18}" type="datetimeFigureOut">
              <a:rPr lang="ru-RU" smtClean="0"/>
              <a:t>13.12.2013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10FCCA-F28C-46E3-9DB5-81765011876F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C7C07-49BE-4D6A-AD02-4CD372764B18}" type="datetimeFigureOut">
              <a:rPr lang="ru-RU" smtClean="0"/>
              <a:t>13.12.2013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10FCCA-F28C-46E3-9DB5-81765011876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C7C07-49BE-4D6A-AD02-4CD372764B18}" type="datetimeFigureOut">
              <a:rPr lang="ru-RU" smtClean="0"/>
              <a:t>13.12.2013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10FCCA-F28C-46E3-9DB5-81765011876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C7C07-49BE-4D6A-AD02-4CD372764B18}" type="datetimeFigureOut">
              <a:rPr lang="ru-RU" smtClean="0"/>
              <a:t>13.12.2013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10FCCA-F28C-46E3-9DB5-81765011876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C7C07-49BE-4D6A-AD02-4CD372764B18}" type="datetimeFigureOut">
              <a:rPr lang="ru-RU" smtClean="0"/>
              <a:t>13.12.2013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10FCCA-F28C-46E3-9DB5-81765011876F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C7C07-49BE-4D6A-AD02-4CD372764B18}" type="datetimeFigureOut">
              <a:rPr lang="ru-RU" smtClean="0"/>
              <a:t>13.12.2013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10FCCA-F28C-46E3-9DB5-81765011876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C7C07-49BE-4D6A-AD02-4CD372764B18}" type="datetimeFigureOut">
              <a:rPr lang="ru-RU" smtClean="0"/>
              <a:t>13.12.2013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10FCCA-F28C-46E3-9DB5-81765011876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C7C07-49BE-4D6A-AD02-4CD372764B18}" type="datetimeFigureOut">
              <a:rPr lang="ru-RU" smtClean="0"/>
              <a:t>13.12.2013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10FCCA-F28C-46E3-9DB5-81765011876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C7C07-49BE-4D6A-AD02-4CD372764B18}" type="datetimeFigureOut">
              <a:rPr lang="ru-RU" smtClean="0"/>
              <a:t>13.12.2013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10FCCA-F28C-46E3-9DB5-81765011876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C7C07-49BE-4D6A-AD02-4CD372764B18}" type="datetimeFigureOut">
              <a:rPr lang="ru-RU" smtClean="0"/>
              <a:t>13.12.2013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10FCCA-F28C-46E3-9DB5-81765011876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C7C07-49BE-4D6A-AD02-4CD372764B18}" type="datetimeFigureOut">
              <a:rPr lang="ru-RU" smtClean="0"/>
              <a:t>13.12.2013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F110FCCA-F28C-46E3-9DB5-81765011876F}" type="slidenum">
              <a:rPr lang="ru-RU" smtClean="0"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7DC7C07-49BE-4D6A-AD02-4CD372764B18}" type="datetimeFigureOut">
              <a:rPr lang="ru-RU" smtClean="0"/>
              <a:t>13.12.2013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110FCCA-F28C-46E3-9DB5-81765011876F}" type="slidenum">
              <a:rPr lang="ru-RU" smtClean="0"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3629036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Новый </a:t>
            </a:r>
            <a:r>
              <a:rPr lang="ru-RU" dirty="0"/>
              <a:t>Федеральный закон</a:t>
            </a:r>
            <a:br>
              <a:rPr lang="ru-RU" dirty="0"/>
            </a:br>
            <a:r>
              <a:rPr lang="ru-RU" dirty="0"/>
              <a:t>ОБ ОБРАЗОВАНИИ В РОССИЙСКОЙ ФЕДЕРАЦИИ</a:t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dirty="0" smtClean="0"/>
              <a:t>Новый Федеральный закон</a:t>
            </a:r>
            <a:br>
              <a:rPr lang="ru-RU" sz="2800" dirty="0" smtClean="0"/>
            </a:br>
            <a:r>
              <a:rPr lang="ru-RU" sz="2800" dirty="0" smtClean="0"/>
              <a:t>ОБ ОБРАЗОВАНИИ В РОССИЙСКОЙ </a:t>
            </a:r>
            <a:r>
              <a:rPr lang="ru-RU" sz="2800" dirty="0" smtClean="0"/>
              <a:t>ФЕДЕРАЦИИ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dirty="0" smtClean="0"/>
              <a:t>Принят государственной Думой РФ</a:t>
            </a:r>
          </a:p>
          <a:p>
            <a:pPr algn="ctr">
              <a:buNone/>
            </a:pPr>
            <a:r>
              <a:rPr lang="ru-RU" dirty="0" smtClean="0"/>
              <a:t>21 декабря 2012г.</a:t>
            </a:r>
          </a:p>
          <a:p>
            <a:endParaRPr lang="ru-RU" dirty="0"/>
          </a:p>
        </p:txBody>
      </p:sp>
      <p:pic>
        <p:nvPicPr>
          <p:cNvPr id="7170" name="Picture 2" descr="http://im6-tub-ru.yandex.net/i?id=64652487-54-72&amp;n=2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00166" y="3286124"/>
            <a:ext cx="1785950" cy="276177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Аттестация педагогических работников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Статья 49. Аттестация педагогических работников</a:t>
            </a:r>
          </a:p>
          <a:p>
            <a:pPr>
              <a:buNone/>
            </a:pPr>
            <a:r>
              <a:rPr lang="ru-RU" dirty="0" smtClean="0"/>
              <a:t>   [</a:t>
            </a:r>
            <a:r>
              <a:rPr lang="ru-RU" dirty="0" smtClean="0"/>
              <a:t>Закон "Об образовании в РФ" 273-ФЗ, Новый!] [Глава 5] [Статья 49]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1. Аттестация педагогических работников проводится в целях подтверждения соответствия педагогических работников занимаемым ими должностям на основе оценки их профессиональной деятельности и по желанию педагогических работников (за исключением педагогических работников из числа профессорско-преподавательского состава) в целях установления квалификационной категории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2. Проведение аттестации педагогических работников в целях подтверждения соответствия педагогических работников занимаемым ими должностям осуществляется один раз в пять лет на основе оценки их профессиональной деятельности аттестационными комиссиями, самостоятельно формируемыми организациями, осуществляющими образовательную деятельность.</a:t>
            </a:r>
          </a:p>
          <a:p>
            <a:r>
              <a:rPr lang="ru-RU" dirty="0" smtClean="0"/>
              <a:t> 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3. Проведение аттестации в целях установления квалификационной категории педагогических работников организаций, осуществляющих образовательную деятельность и находящихся в ведении федеральных органов исполнительной власти, осуществляется аттестационными комиссиями, формируемыми федеральными органами исполнительной власти, в ведении которых эти организации находятся,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dirty="0" smtClean="0"/>
              <a:t>а в отношении педагогических работников организаций, осуществляющих образовательную деятельность и находящихся в ведении субъекта Российской Федерации, педагогических работников муниципальных и частных организаций, осуществляющих образовательную деятельность, проведение данной аттестации осуществляется аттестационными комиссиями, формируемыми уполномоченными органами государственной власти субъектов Российской Федерации.</a:t>
            </a:r>
          </a:p>
          <a:p>
            <a:r>
              <a:rPr lang="ru-RU" dirty="0" smtClean="0"/>
              <a:t> 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4. Порядок проведения аттестации педагогических работников устанавливается федеральным органом исполнительной власти, осуществляющим функции по выработке государственной политики и нормативно-правовому регулированию в сфере образования, по согласованию с федеральным органом исполнительной власти, осуществляющим функции по выработке государственной политики и нормативно-правовому регулированию в сфере труда.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   Зарегистрировано </a:t>
            </a:r>
            <a:r>
              <a:rPr lang="ru-RU" dirty="0" smtClean="0"/>
              <a:t>в Минюсте РФ 26 апреля 2010 г. № 16999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pPr>
              <a:buNone/>
            </a:pPr>
            <a:r>
              <a:rPr lang="ru-RU" smtClean="0"/>
              <a:t>     Презентация подготовлена Лобановой О.В.</a:t>
            </a:r>
            <a:endParaRPr lang="ru-RU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12</TotalTime>
  <Words>272</Words>
  <Application>Microsoft Office PowerPoint</Application>
  <PresentationFormat>Экран (4:3)</PresentationFormat>
  <Paragraphs>24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Поток</vt:lpstr>
      <vt:lpstr>   Новый Федеральный закон ОБ ОБРАЗОВАНИИ В РОССИЙСКОЙ ФЕДЕРАЦИИ </vt:lpstr>
      <vt:lpstr>Новый Федеральный закон ОБ ОБРАЗОВАНИИ В РОССИЙСКОЙ ФЕДЕРАЦИИ</vt:lpstr>
      <vt:lpstr>Аттестация педагогических работников</vt:lpstr>
      <vt:lpstr>Слайд 4</vt:lpstr>
      <vt:lpstr>Слайд 5</vt:lpstr>
      <vt:lpstr>Слайд 6</vt:lpstr>
      <vt:lpstr>Слайд 7</vt:lpstr>
      <vt:lpstr>Слайд 8</vt:lpstr>
      <vt:lpstr>Слайд 9</vt:lpstr>
    </vt:vector>
  </TitlesOfParts>
  <Company>Ya Blondinko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Новый Федеральный закон ОБ ОБРАЗОВАНИИ В РОССИЙСКОЙ ФЕДЕРАЦИИ </dc:title>
  <dc:creator>Zver</dc:creator>
  <cp:lastModifiedBy>Zver</cp:lastModifiedBy>
  <cp:revision>2</cp:revision>
  <dcterms:created xsi:type="dcterms:W3CDTF">2013-12-13T16:35:36Z</dcterms:created>
  <dcterms:modified xsi:type="dcterms:W3CDTF">2013-12-13T16:47:59Z</dcterms:modified>
</cp:coreProperties>
</file>