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1847C8-9AAE-4FCB-B92B-C538BEB84A7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FCAFD0-0FC9-4FC7-AC0D-7D657CC093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47C8-9AAE-4FCB-B92B-C538BEB84A7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AFD0-0FC9-4FC7-AC0D-7D657CC09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47C8-9AAE-4FCB-B92B-C538BEB84A7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AFD0-0FC9-4FC7-AC0D-7D657CC09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1847C8-9AAE-4FCB-B92B-C538BEB84A7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FCAFD0-0FC9-4FC7-AC0D-7D657CC093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1847C8-9AAE-4FCB-B92B-C538BEB84A7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FCAFD0-0FC9-4FC7-AC0D-7D657CC093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47C8-9AAE-4FCB-B92B-C538BEB84A7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AFD0-0FC9-4FC7-AC0D-7D657CC0938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47C8-9AAE-4FCB-B92B-C538BEB84A7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AFD0-0FC9-4FC7-AC0D-7D657CC0938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847C8-9AAE-4FCB-B92B-C538BEB84A7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FCAFD0-0FC9-4FC7-AC0D-7D657CC093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47C8-9AAE-4FCB-B92B-C538BEB84A7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AFD0-0FC9-4FC7-AC0D-7D657CC093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1847C8-9AAE-4FCB-B92B-C538BEB84A7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FCAFD0-0FC9-4FC7-AC0D-7D657CC0938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847C8-9AAE-4FCB-B92B-C538BEB84A7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FCAFD0-0FC9-4FC7-AC0D-7D657CC0938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1847C8-9AAE-4FCB-B92B-C538BEB84A7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FCAFD0-0FC9-4FC7-AC0D-7D657CC093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428605"/>
            <a:ext cx="5957902" cy="607223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Утвержден</a:t>
            </a:r>
            <a:br>
              <a:rPr lang="ru-RU" sz="2200" dirty="0" smtClean="0"/>
            </a:br>
            <a:r>
              <a:rPr lang="ru-RU" sz="2200" dirty="0" smtClean="0"/>
              <a:t>Приказом Министерства образования</a:t>
            </a:r>
            <a:br>
              <a:rPr lang="ru-RU" sz="2200" dirty="0" smtClean="0"/>
            </a:br>
            <a:r>
              <a:rPr lang="ru-RU" sz="2200" dirty="0" smtClean="0"/>
              <a:t>и науки Российской Федерации</a:t>
            </a:r>
            <a:br>
              <a:rPr lang="ru-RU" sz="2200" dirty="0" smtClean="0"/>
            </a:br>
            <a:r>
              <a:rPr lang="ru-RU" sz="2200" dirty="0" smtClean="0"/>
              <a:t> </a:t>
            </a:r>
            <a:br>
              <a:rPr lang="ru-RU" sz="2200" dirty="0" smtClean="0"/>
            </a:br>
            <a:r>
              <a:rPr lang="ru-RU" sz="2200" dirty="0" smtClean="0"/>
              <a:t>от 24 марта 2010 г. № 209 </a:t>
            </a:r>
            <a:br>
              <a:rPr lang="ru-RU" sz="2200" dirty="0" smtClean="0"/>
            </a:br>
            <a:r>
              <a:rPr lang="ru-RU" sz="2200" dirty="0" smtClean="0"/>
              <a:t> </a:t>
            </a:r>
            <a:br>
              <a:rPr lang="ru-RU" sz="2200" dirty="0" smtClean="0"/>
            </a:br>
            <a:r>
              <a:rPr lang="ru-RU" sz="2200" dirty="0" smtClean="0"/>
              <a:t>ПОРЯДОК</a:t>
            </a:r>
            <a:br>
              <a:rPr lang="ru-RU" sz="2200" dirty="0" smtClean="0"/>
            </a:br>
            <a:r>
              <a:rPr lang="ru-RU" sz="2200" dirty="0" smtClean="0"/>
              <a:t> </a:t>
            </a:r>
            <a:br>
              <a:rPr lang="ru-RU" sz="2200" dirty="0" smtClean="0"/>
            </a:br>
            <a:r>
              <a:rPr lang="ru-RU" sz="2200" dirty="0" smtClean="0"/>
              <a:t>АТТЕСТАЦИИ ПЕДАГОГИЧЕСКИХ РАБОТНИКОВ ГОСУДАРСТВЕННЫХ</a:t>
            </a:r>
            <a:br>
              <a:rPr lang="ru-RU" sz="2200" dirty="0" smtClean="0"/>
            </a:br>
            <a:r>
              <a:rPr lang="ru-RU" sz="2200" dirty="0" smtClean="0"/>
              <a:t>И МУНИЦИПАЛЬНЫХ ОБРАЗОВАТЕЛЬНЫХ УЧРЕЖДЕНИЙ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Высшая квалификационная категория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b="1" dirty="0" smtClean="0">
                <a:solidFill>
                  <a:srgbClr val="00B050"/>
                </a:solidFill>
              </a:rPr>
              <a:t>Высшая </a:t>
            </a:r>
            <a:r>
              <a:rPr lang="ru-RU" sz="2800" b="1" dirty="0" smtClean="0">
                <a:solidFill>
                  <a:srgbClr val="00B050"/>
                </a:solidFill>
              </a:rPr>
              <a:t>квалификационная категория может быть установлена педагогическим работникам, которые:</a:t>
            </a:r>
          </a:p>
          <a:p>
            <a:r>
              <a:rPr lang="ru-RU" sz="2800" dirty="0" smtClean="0"/>
              <a:t>имеют установленную первую квалификационную категорию;</a:t>
            </a:r>
          </a:p>
          <a:p>
            <a:r>
              <a:rPr lang="ru-RU" sz="2800" dirty="0" smtClean="0"/>
              <a:t>владеют современными образовательными технологиями и методиками и эффективно применяют их в практической профессиональной деятельности;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имеют стабильные результаты освоения обучающимися, воспитанниками образовательных программ и показатели динамики их достижений выше средних в субъекте Российской Федерации, в том числе с учетом результатов участия обучающихся и воспитанников во всероссийских, международных олимпиадах, конкурсах, соревнованиях;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вносят личный вклад в повышение качества образования на основе совершенствования методов обучения и воспитания, инновационной деятельности, в освоение новых образовательных технологий и активно распространяют собственный опыт в области повышения качества образования и воспитания.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Квалификационные </a:t>
            </a:r>
            <a:r>
              <a:rPr lang="ru-RU" dirty="0" smtClean="0"/>
              <a:t>категории сохраняются при переходе педагогического работника в другое образовательное учреждение, в том числе расположенное в другом субъекте Российской Федерации, в течение срока ее действия.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Презентацию </a:t>
            </a:r>
            <a:r>
              <a:rPr lang="ru-RU" smtClean="0"/>
              <a:t>подготовила Лобанова О.В.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Аттестация проводится в целях установления соответствия уровня квалификации педагогических работников требованиям, предъявляемым к квалификационным категориям (первой или высшей), или подтверждения соответствия педагогических работников занимаемым ими должностям на основе оценки их профессиональной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аттестации педагогических работников </a:t>
            </a:r>
            <a:br>
              <a:rPr lang="ru-RU" dirty="0" smtClean="0"/>
            </a:br>
            <a:r>
              <a:rPr lang="ru-RU" dirty="0" smtClean="0"/>
              <a:t>с целью подтверждения соответствия занимаемой должности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85728"/>
          <a:ext cx="7901014" cy="621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507"/>
                <a:gridCol w="3950507"/>
              </a:tblGrid>
              <a:tr h="6215106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Аттестация с целью подтверждения соответствия педагогических работников занимаемой должности проводится один раз в 5 лет в отношении педагогических работников, не имеющих квалификационных категорий (первой или высшей</a:t>
                      </a:r>
                      <a:r>
                        <a:rPr kumimoji="0" lang="ru-RU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</a:p>
                    <a:p>
                      <a:endParaRPr kumimoji="0" lang="ru-R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Основанием для проведения аттестации является представление работодателя </a:t>
                      </a:r>
                      <a:endParaRPr lang="ru-RU" sz="2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Данной аттестации не подлежат: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педагогические работники, проработавшие в занимаемой должности менее двух лет;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беременные женщины; женщины, находящиеся в отпуске по беременности и родам; педагогические работники, находящиеся в отпуске по уходу за ребенком до достижения им возраста трех лет. Аттестация указанных работников возможна не ранее чем через два года после их выхода из указанных отпусков</a:t>
                      </a:r>
                    </a:p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аттестации педагогических работников </a:t>
            </a:r>
            <a:br>
              <a:rPr lang="ru-RU" dirty="0" smtClean="0"/>
            </a:br>
            <a:r>
              <a:rPr lang="ru-RU" dirty="0" smtClean="0"/>
              <a:t>для установления соответствия уровня их квалификации требованиям, предъявляемым к квалификационным категориям (первой или высшей)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Аттестация педагогического работника для установления соответствия уровня его квалификации требованиям, предъявляемым к первой или высшей квалификационным категориям, проводится на основании заявления педагогического работника.</a:t>
            </a:r>
          </a:p>
          <a:p>
            <a:r>
              <a:rPr lang="ru-RU" dirty="0" smtClean="0"/>
              <a:t>Заявление педагогического работника о проведении аттестации должно быть рассмотрено аттестационной комиссией не позднее одного месяца со дня подачи.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Первая квалификационная категория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b="1" dirty="0" smtClean="0">
                <a:solidFill>
                  <a:srgbClr val="00B050"/>
                </a:solidFill>
              </a:rPr>
              <a:t>Первая </a:t>
            </a:r>
            <a:r>
              <a:rPr lang="ru-RU" sz="2800" b="1" dirty="0" smtClean="0">
                <a:solidFill>
                  <a:srgbClr val="00B050"/>
                </a:solidFill>
              </a:rPr>
              <a:t>квалификационная категория может быть установлена педагогическим работникам</a:t>
            </a:r>
            <a:r>
              <a:rPr lang="ru-RU" sz="2800" dirty="0" smtClean="0"/>
              <a:t>, </a:t>
            </a:r>
            <a:r>
              <a:rPr lang="ru-RU" sz="2800" b="1" dirty="0" smtClean="0">
                <a:solidFill>
                  <a:srgbClr val="00B050"/>
                </a:solidFill>
              </a:rPr>
              <a:t>которые:</a:t>
            </a:r>
          </a:p>
          <a:p>
            <a:r>
              <a:rPr lang="ru-RU" sz="2800" dirty="0" smtClean="0"/>
              <a:t>владеют </a:t>
            </a:r>
            <a:r>
              <a:rPr lang="ru-RU" sz="2800" dirty="0" smtClean="0"/>
              <a:t>современными образовательными технологиями и методиками и эффективно применяют их в практической профессиональной деятельности;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вносят личный вклад в повышение качества образования на основе совершенствования методов обучения и воспитания;</a:t>
            </a:r>
          </a:p>
          <a:p>
            <a:r>
              <a:rPr lang="ru-RU" sz="2800" dirty="0" smtClean="0"/>
              <a:t>имеют стабильные результаты освоения обучающимися, воспитанниками образовательных программ и показатели динамики их достижений выше средних в субъекте Российской Федерации.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400</Words>
  <Application>Microsoft Office PowerPoint</Application>
  <PresentationFormat>Экран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Утвержден Приказом Министерства образования и науки Российской Федерации   от 24 марта 2010 г. № 209    ПОРЯДОК   АТТЕСТАЦИИ ПЕДАГОГИЧЕСКИХ РАБОТНИКОВ ГОСУДАРСТВЕННЫХ И МУНИЦИПАЛЬНЫХ ОБРАЗОВАТЕЛЬНЫХ УЧРЕЖДЕНИЙ   </vt:lpstr>
      <vt:lpstr>Слайд 2</vt:lpstr>
      <vt:lpstr>Порядок аттестации педагогических работников  с целью подтверждения соответствия занимаемой должности </vt:lpstr>
      <vt:lpstr>Слайд 4</vt:lpstr>
      <vt:lpstr>Порядок аттестации педагогических работников  для установления соответствия уровня их квалификации требованиям, предъявляемым к квалификационным категориям (первой или высшей) </vt:lpstr>
      <vt:lpstr>Слайд 6</vt:lpstr>
      <vt:lpstr>Первая квалификационная категория </vt:lpstr>
      <vt:lpstr>Слайд 8</vt:lpstr>
      <vt:lpstr>Слайд 9</vt:lpstr>
      <vt:lpstr>Высшая квалификационная категория </vt:lpstr>
      <vt:lpstr>Слайд 11</vt:lpstr>
      <vt:lpstr>Слайд 12</vt:lpstr>
      <vt:lpstr>Слайд 13</vt:lpstr>
      <vt:lpstr>Слайд 14</vt:lpstr>
      <vt:lpstr>Слайд 15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Утвержден Приказом Министерства образования и науки Российской Федерации   от 24 марта 2010 г. № 209    ПОРЯДОК   АТТЕСТАЦИИ ПЕДАГОГИЧЕСКИХ РАБОТНИКОВ ГОСУДАРСТВЕННЫХ И МУНИЦИПАЛЬНЫХ ОБРАЗОВАТЕЛЬНЫХ УЧРЕЖДЕНИЙ   </dc:title>
  <dc:creator>Zver</dc:creator>
  <cp:lastModifiedBy>Zver</cp:lastModifiedBy>
  <cp:revision>3</cp:revision>
  <dcterms:created xsi:type="dcterms:W3CDTF">2013-12-13T16:48:43Z</dcterms:created>
  <dcterms:modified xsi:type="dcterms:W3CDTF">2013-12-13T17:14:28Z</dcterms:modified>
</cp:coreProperties>
</file>