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71" r:id="rId14"/>
    <p:sldId id="272" r:id="rId15"/>
    <p:sldId id="274" r:id="rId16"/>
    <p:sldId id="275" r:id="rId17"/>
    <p:sldId id="276" r:id="rId18"/>
    <p:sldId id="270" r:id="rId19"/>
    <p:sldId id="269" r:id="rId20"/>
    <p:sldId id="28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91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B7F2-AB0D-4AE4-9AE2-3DBC831CB09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F8EF-C322-4C48-B181-42FFFD607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4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B7F2-AB0D-4AE4-9AE2-3DBC831CB09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F8EF-C322-4C48-B181-42FFFD607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1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B7F2-AB0D-4AE4-9AE2-3DBC831CB09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F8EF-C322-4C48-B181-42FFFD607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95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B7F2-AB0D-4AE4-9AE2-3DBC831CB09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F8EF-C322-4C48-B181-42FFFD607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9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B7F2-AB0D-4AE4-9AE2-3DBC831CB09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F8EF-C322-4C48-B181-42FFFD607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B7F2-AB0D-4AE4-9AE2-3DBC831CB09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F8EF-C322-4C48-B181-42FFFD607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8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B7F2-AB0D-4AE4-9AE2-3DBC831CB09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F8EF-C322-4C48-B181-42FFFD607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2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B7F2-AB0D-4AE4-9AE2-3DBC831CB09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F8EF-C322-4C48-B181-42FFFD607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65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B7F2-AB0D-4AE4-9AE2-3DBC831CB09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F8EF-C322-4C48-B181-42FFFD607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11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B7F2-AB0D-4AE4-9AE2-3DBC831CB09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F8EF-C322-4C48-B181-42FFFD607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2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B7F2-AB0D-4AE4-9AE2-3DBC831CB09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4F8EF-C322-4C48-B181-42FFFD607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6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EB7F2-AB0D-4AE4-9AE2-3DBC831CB09C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4F8EF-C322-4C48-B181-42FFFD607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48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slide" Target="slide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slide" Target="slide2.xml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slide" Target="slide2.xml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6191" y="516835"/>
            <a:ext cx="4572000" cy="20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2522" y="1936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cs typeface="Arabic Typesetting" panose="03020402040406030203" pitchFamily="66" charset="-78"/>
              </a:rPr>
              <a:t>Государственное бюджетное общеобразовательное учреждение средняя общеобразовательная школа №657 города Москвы</a:t>
            </a:r>
            <a:endParaRPr lang="ru-RU" b="1" i="1" dirty="0">
              <a:cs typeface="Arabic Typesetting" panose="03020402040406030203" pitchFamily="66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592" y="2230760"/>
            <a:ext cx="6851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Портфолио</a:t>
            </a:r>
          </a:p>
          <a:p>
            <a:pPr algn="ctr"/>
            <a:r>
              <a:rPr lang="ru-RU" sz="3600" b="1" i="1" dirty="0" smtClean="0"/>
              <a:t>учителя математики</a:t>
            </a:r>
          </a:p>
          <a:p>
            <a:pPr algn="ctr"/>
            <a:r>
              <a:rPr lang="ru-RU" sz="3600" b="1" i="1" dirty="0" smtClean="0"/>
              <a:t>Орловой Ирины Анатольевны</a:t>
            </a:r>
            <a:endParaRPr lang="ru-RU" sz="3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830957" y="6414052"/>
            <a:ext cx="364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Москва 2013г.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308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6191" y="516835"/>
            <a:ext cx="4572000" cy="20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87846" y="343404"/>
            <a:ext cx="47105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«Обучение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для будущего»</a:t>
            </a:r>
            <a:endParaRPr lang="ru-RU" sz="54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129" y="2271161"/>
            <a:ext cx="62020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педагоги, мы не можем не задумываться над тем, что ожидает наших учеников. Мы знаем, что будущее потребует от них огромного запаса знаний в области современных технологий.</a:t>
            </a:r>
          </a:p>
          <a:p>
            <a:r>
              <a:rPr lang="ru-RU" dirty="0" smtClean="0"/>
              <a:t> Но подготовка молодежи к будущему заключается не только в плане "готовности работать". Ученики должны освоить новые жизненно необходимые навыки в связи с тем, что современные технологии все глубже проникают в их жизнь.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57530" y="5934670"/>
            <a:ext cx="743446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«Мои </a:t>
            </a:r>
            <a:r>
              <a:rPr lang="ru-RU" dirty="0"/>
              <a:t>ученики будут узнавать новое не от меня; они будут открывать это новое сами. Моя главная задача - помочь им раскрыться, развить собственные </a:t>
            </a:r>
            <a:r>
              <a:rPr lang="ru-RU" dirty="0" smtClean="0"/>
              <a:t>идеи»  </a:t>
            </a:r>
            <a:r>
              <a:rPr lang="ru-RU" dirty="0" err="1" smtClean="0"/>
              <a:t>И.Г.Песталоцци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7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6191" y="516835"/>
            <a:ext cx="4572000" cy="20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90331" y="1391479"/>
            <a:ext cx="670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результатам последнего международного тестирования 15-летних подростков PISA, выяснилось, что "российские школьники не умеют: а) распознавать практические задачи; </a:t>
            </a:r>
          </a:p>
          <a:p>
            <a:r>
              <a:rPr lang="ru-RU" dirty="0" smtClean="0"/>
              <a:t>б) формулировать их; в) переводить проблемы в формат задач; г) соотносить их с контекстом полученных знаний; д) анализировать и оценивать результаты. Они обучены лишь воспроизводить заученное и решать задачи по образцу". Программа "Обучение для будущего"  помогает учителю освоить те новые формы и методы работы на уроках, которые инициируют самостоятельное мышление школьников и в значительной мере способствует повышению качества приобретаемых ими знаний.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86" y="366280"/>
            <a:ext cx="78485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Почему эта проблема волнует?</a:t>
            </a:r>
            <a:endParaRPr lang="ru-RU" sz="44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91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6191" y="516835"/>
            <a:ext cx="4572000" cy="20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98228" y="237387"/>
            <a:ext cx="78297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i="1" dirty="0">
                <a:ln>
                  <a:solidFill>
                    <a:srgbClr val="C00000"/>
                  </a:solidFill>
                </a:ln>
              </a:rPr>
              <a:t>"</a:t>
            </a:r>
            <a:r>
              <a:rPr lang="en-GB" sz="4400" b="1" i="1" dirty="0" err="1">
                <a:ln>
                  <a:solidFill>
                    <a:srgbClr val="C00000"/>
                  </a:solidFill>
                </a:ln>
              </a:rPr>
              <a:t>Обучение</a:t>
            </a:r>
            <a:r>
              <a:rPr lang="en-GB" sz="4400" b="1" i="1" dirty="0">
                <a:ln>
                  <a:solidFill>
                    <a:srgbClr val="C00000"/>
                  </a:solidFill>
                </a:ln>
              </a:rPr>
              <a:t> в </a:t>
            </a:r>
            <a:r>
              <a:rPr lang="en-GB" sz="4400" b="1" i="1" dirty="0" err="1">
                <a:ln>
                  <a:solidFill>
                    <a:srgbClr val="C00000"/>
                  </a:solidFill>
                </a:ln>
              </a:rPr>
              <a:t>сотрудничестве</a:t>
            </a:r>
            <a:r>
              <a:rPr lang="en-GB" sz="4400" b="1" i="1" dirty="0">
                <a:ln>
                  <a:solidFill>
                    <a:srgbClr val="C00000"/>
                  </a:solidFill>
                </a:ln>
              </a:rPr>
              <a:t>"</a:t>
            </a:r>
            <a:endParaRPr lang="ru-RU" sz="4400" b="1" cap="none" spc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295" y="1286276"/>
            <a:ext cx="653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Главная </a:t>
            </a:r>
            <a:r>
              <a:rPr lang="ru-RU" b="1" i="1" dirty="0"/>
              <a:t>идея обучения в сотрудничестве - учиться вместе, а не просто что-то выполнять вместе!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51" y="2382078"/>
            <a:ext cx="3768035" cy="282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6191" y="516835"/>
            <a:ext cx="4572000" cy="20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04894" y="237387"/>
            <a:ext cx="56234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C00000"/>
                  </a:solidFill>
                </a:ln>
                <a:effectLst/>
              </a:rPr>
              <a:t>Уроки сотрудничества</a:t>
            </a:r>
          </a:p>
          <a:p>
            <a:pPr algn="ctr"/>
            <a:r>
              <a:rPr lang="ru-RU" sz="4400" b="1" dirty="0" smtClean="0">
                <a:ln>
                  <a:solidFill>
                    <a:srgbClr val="C00000"/>
                  </a:solidFill>
                </a:ln>
                <a:effectLst/>
              </a:rPr>
              <a:t> позволяют </a:t>
            </a:r>
            <a:endParaRPr lang="ru-RU" sz="4400" b="1" cap="none" spc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407" y="1683937"/>
            <a:ext cx="7222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“Я слышу – я забываю, я вижу – я запоминаю,</a:t>
            </a:r>
          </a:p>
          <a:p>
            <a:r>
              <a:rPr lang="ru-RU" b="1" i="1" dirty="0" smtClean="0"/>
              <a:t> я думаю – я усваиваю”</a:t>
            </a:r>
            <a:endParaRPr lang="ru-RU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9756" y="2257027"/>
            <a:ext cx="68248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-  заинтересовать и активизировать весь класс; </a:t>
            </a:r>
          </a:p>
          <a:p>
            <a:r>
              <a:rPr lang="ru-RU" dirty="0" smtClean="0">
                <a:effectLst/>
              </a:rPr>
              <a:t>-  организовать углубленное изучение темы; </a:t>
            </a:r>
          </a:p>
          <a:p>
            <a:r>
              <a:rPr lang="ru-RU" dirty="0" smtClean="0">
                <a:effectLst/>
              </a:rPr>
              <a:t>-  достичь полного, прочного усвоения учебного материала; </a:t>
            </a:r>
          </a:p>
          <a:p>
            <a:r>
              <a:rPr lang="ru-RU" dirty="0" smtClean="0">
                <a:effectLst/>
              </a:rPr>
              <a:t>-  ненавязчиво провести учащихся через трёх-, четырёхкратное   чтение текстов; </a:t>
            </a:r>
          </a:p>
          <a:p>
            <a:r>
              <a:rPr lang="ru-RU" dirty="0" smtClean="0">
                <a:effectLst/>
              </a:rPr>
              <a:t>-  предоставить возможность всем без исключения ученикам на каждом уроке участвовать в изучении и обсуждении учебного материала, выражать свою личную точку зрения в сопоставлении с мнениями своих одноклассников; </a:t>
            </a:r>
          </a:p>
          <a:p>
            <a:r>
              <a:rPr lang="ru-RU" dirty="0" smtClean="0">
                <a:effectLst/>
              </a:rPr>
              <a:t>- развивать у учащихся умение вместе планировать учебную работу; </a:t>
            </a:r>
            <a:endParaRPr lang="ru-RU" dirty="0"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0414" y="237387"/>
            <a:ext cx="5119682" cy="383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6191" y="516835"/>
            <a:ext cx="4572000" cy="20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704" y="220439"/>
            <a:ext cx="57185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>
                  <a:solidFill>
                    <a:srgbClr val="C00000"/>
                  </a:solidFill>
                </a:ln>
              </a:rPr>
              <a:t>Современная </a:t>
            </a:r>
            <a:r>
              <a:rPr lang="ru-RU" sz="4000" dirty="0" smtClean="0">
                <a:ln>
                  <a:solidFill>
                    <a:srgbClr val="C00000"/>
                  </a:solidFill>
                </a:ln>
              </a:rPr>
              <a:t>психология</a:t>
            </a:r>
          </a:p>
          <a:p>
            <a:pPr algn="ctr"/>
            <a:r>
              <a:rPr lang="ru-RU" sz="4000" dirty="0" smtClean="0">
                <a:ln>
                  <a:solidFill>
                    <a:srgbClr val="C00000"/>
                  </a:solidFill>
                </a:ln>
              </a:rPr>
              <a:t> </a:t>
            </a:r>
            <a:r>
              <a:rPr lang="ru-RU" sz="4000" dirty="0">
                <a:ln>
                  <a:solidFill>
                    <a:srgbClr val="C00000"/>
                  </a:solidFill>
                </a:ln>
              </a:rPr>
              <a:t>утверждает</a:t>
            </a:r>
            <a:endParaRPr lang="ru-RU" sz="4000" b="1" cap="none" spc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269" y="2000499"/>
            <a:ext cx="53936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эффективность произвольной памяти старшего школьника может быть оценена такими критериями:</a:t>
            </a:r>
            <a:r>
              <a:rPr lang="ru-RU" dirty="0" smtClean="0">
                <a:effectLst/>
              </a:rPr>
              <a:t> </a:t>
            </a:r>
          </a:p>
          <a:p>
            <a:r>
              <a:rPr lang="ru-RU" dirty="0"/>
              <a:t>10% - читает глазами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26</a:t>
            </a:r>
            <a:r>
              <a:rPr lang="ru-RU" dirty="0"/>
              <a:t>% - слышит, </a:t>
            </a:r>
            <a:endParaRPr lang="ru-RU" dirty="0" smtClean="0"/>
          </a:p>
          <a:p>
            <a:r>
              <a:rPr lang="ru-RU" dirty="0" smtClean="0"/>
              <a:t>30</a:t>
            </a:r>
            <a:r>
              <a:rPr lang="ru-RU" dirty="0"/>
              <a:t>% - видит, </a:t>
            </a:r>
            <a:endParaRPr lang="ru-RU" dirty="0" smtClean="0"/>
          </a:p>
          <a:p>
            <a:r>
              <a:rPr lang="ru-RU" dirty="0" smtClean="0"/>
              <a:t>50</a:t>
            </a:r>
            <a:r>
              <a:rPr lang="ru-RU" dirty="0"/>
              <a:t>%  видит и слышит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70</a:t>
            </a:r>
            <a:r>
              <a:rPr lang="ru-RU" dirty="0"/>
              <a:t>%  обсуждает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80</a:t>
            </a:r>
            <a:r>
              <a:rPr lang="ru-RU" dirty="0"/>
              <a:t>%  опирается на опыт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90</a:t>
            </a:r>
            <a:r>
              <a:rPr lang="ru-RU" dirty="0"/>
              <a:t>%  говорит и делает совместно, </a:t>
            </a:r>
            <a:endParaRPr lang="ru-RU" dirty="0" smtClean="0"/>
          </a:p>
          <a:p>
            <a:r>
              <a:rPr lang="ru-RU" dirty="0" smtClean="0"/>
              <a:t>95</a:t>
            </a:r>
            <a:r>
              <a:rPr lang="ru-RU" dirty="0"/>
              <a:t>%  обучает других.</a:t>
            </a: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678" y="301216"/>
            <a:ext cx="5192357" cy="38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9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6191" y="516835"/>
            <a:ext cx="4572000" cy="20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27508" y="237387"/>
            <a:ext cx="47782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C00000"/>
                  </a:solidFill>
                </a:ln>
              </a:rPr>
              <a:t>«Самая большая роскошь </a:t>
            </a:r>
          </a:p>
          <a:p>
            <a:pPr algn="ctr"/>
            <a:r>
              <a:rPr lang="ru-RU" sz="3200" dirty="0" smtClean="0">
                <a:ln>
                  <a:solidFill>
                    <a:srgbClr val="C00000"/>
                  </a:solidFill>
                </a:ln>
              </a:rPr>
              <a:t>на Земле –это роскошь</a:t>
            </a:r>
          </a:p>
          <a:p>
            <a:pPr algn="ctr"/>
            <a:r>
              <a:rPr lang="ru-RU" sz="3200" dirty="0" smtClean="0">
                <a:ln>
                  <a:solidFill>
                    <a:srgbClr val="C00000"/>
                  </a:solidFill>
                </a:ln>
              </a:rPr>
              <a:t> человеческого общения»</a:t>
            </a:r>
            <a:endParaRPr lang="ru-RU" sz="3200" b="1" cap="none" spc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583" y="1762539"/>
            <a:ext cx="3657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Основные принципы сотрудничества - это общность целей и задач, индивидуальная ответственность и равные возможности успеха. Индивидуальная ответственность означает, что успех всей команды зависит от вклада каждого участника, что предусматривает помощь каждого члена команды друг другу. </a:t>
            </a: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577" y="237387"/>
            <a:ext cx="5205630" cy="390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78982" y="529774"/>
            <a:ext cx="4572000" cy="20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36649" y="237387"/>
            <a:ext cx="21599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C00000"/>
                  </a:solidFill>
                </a:ln>
              </a:rPr>
              <a:t>План урока</a:t>
            </a:r>
            <a:endParaRPr lang="ru-RU" sz="3200" b="1" cap="none" spc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187" y="1556817"/>
            <a:ext cx="5327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Учебно-познавательная (воспитательная) задача урока: </a:t>
            </a:r>
          </a:p>
          <a:p>
            <a:r>
              <a:rPr lang="ru-RU" dirty="0" smtClean="0">
                <a:effectLst/>
              </a:rPr>
              <a:t>осмысление и усвоение (новых понятий, правил, новой информации); </a:t>
            </a:r>
          </a:p>
          <a:p>
            <a:r>
              <a:rPr lang="ru-RU" dirty="0" smtClean="0">
                <a:effectLst/>
              </a:rPr>
              <a:t>формирование навыков, умений использования.; </a:t>
            </a:r>
          </a:p>
          <a:p>
            <a:r>
              <a:rPr lang="ru-RU" dirty="0" smtClean="0">
                <a:effectLst/>
              </a:rPr>
              <a:t>формирование интеллектуальных умений.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127" y="245932"/>
            <a:ext cx="5314357" cy="39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78982" y="529774"/>
            <a:ext cx="4572000" cy="20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4046" y="140428"/>
            <a:ext cx="53129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C00000"/>
                  </a:solidFill>
                </a:ln>
                <a:effectLst/>
              </a:rPr>
              <a:t>Виды деятельности на уроке</a:t>
            </a:r>
            <a:endParaRPr lang="ru-RU" sz="3200" b="1" cap="none" spc="0" dirty="0">
              <a:ln>
                <a:solidFill>
                  <a:srgbClr val="C00000"/>
                </a:solidFill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298" y="1445087"/>
            <a:ext cx="56586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/>
              </a:rPr>
              <a:t>- ознакомление с новым материалом (лекция, краткое объяснение нового закона, правила, постановка проблемного задания и пр.); </a:t>
            </a:r>
          </a:p>
          <a:p>
            <a:r>
              <a:rPr lang="ru-RU" dirty="0" smtClean="0">
                <a:effectLst/>
              </a:rPr>
              <a:t>- закрепление нового материала (работа учащихся в сотрудничестве по. варианту; обсуждение результатов работы групп фронтально;   </a:t>
            </a:r>
          </a:p>
          <a:p>
            <a:r>
              <a:rPr lang="ru-RU" dirty="0" smtClean="0"/>
              <a:t>- </a:t>
            </a:r>
            <a:r>
              <a:rPr lang="ru-RU" dirty="0" smtClean="0">
                <a:effectLst/>
              </a:rPr>
              <a:t>предварительное тестирование для выяснения уровня осмысления  нового материала); </a:t>
            </a:r>
          </a:p>
          <a:p>
            <a:r>
              <a:rPr lang="ru-RU" dirty="0" smtClean="0">
                <a:effectLst/>
              </a:rPr>
              <a:t>- применение нового материала для решения, класса задач (работа в сотрудничестве.) и т.д. </a:t>
            </a:r>
            <a:endParaRPr lang="ru-RU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021" y="311972"/>
            <a:ext cx="5464885" cy="40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7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840" y="1693348"/>
            <a:ext cx="55371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Нет готовых эталонов знания, которые столь привычны для классной доски: явления, увиденные в живой природе чисто механически не вписываются в готовые схемы, а требуют самостоятельного анализа в каждой конкретной ситуации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" y="369909"/>
            <a:ext cx="75957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Исследовательская деятельность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«Метод проектов»</a:t>
            </a:r>
            <a:endParaRPr lang="ru-RU" sz="40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3" y="3170676"/>
            <a:ext cx="3708665" cy="27814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637" y="0"/>
            <a:ext cx="4328160" cy="605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7652" y="1543878"/>
            <a:ext cx="514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"Человек образованный - тот, кто знает,  где найти то, чего он не знает". (Георг </a:t>
            </a:r>
            <a:r>
              <a:rPr lang="ru-RU" b="1" i="1" dirty="0" err="1"/>
              <a:t>Зиммель</a:t>
            </a:r>
            <a:r>
              <a:rPr lang="ru-RU" dirty="0"/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97328"/>
            <a:ext cx="78838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Личностно – ориентированный</a:t>
            </a:r>
          </a:p>
          <a:p>
            <a:pPr algn="ctr"/>
            <a:r>
              <a:rPr lang="ru-RU" sz="4400" b="1" cap="none" spc="0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подход</a:t>
            </a:r>
            <a:endParaRPr lang="ru-RU" sz="4400" b="1" cap="none" spc="0" dirty="0">
              <a:ln w="9525">
                <a:solidFill>
                  <a:srgbClr val="C0000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41" y="2520773"/>
            <a:ext cx="3956039" cy="29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9021" y="55170"/>
            <a:ext cx="6652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rgbClr val="C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Структура портфолио</a:t>
            </a:r>
            <a:endParaRPr lang="ru-RU" sz="5400" b="1" dirty="0">
              <a:ln w="9525">
                <a:solidFill>
                  <a:srgbClr val="C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228503" y="1274440"/>
            <a:ext cx="2249599" cy="1214735"/>
          </a:xfrm>
          <a:prstGeom prst="snip1Rect">
            <a:avLst/>
          </a:prstGeom>
          <a:gradFill>
            <a:gsLst>
              <a:gs pos="500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2892091" y="1317130"/>
            <a:ext cx="2246642" cy="1214736"/>
          </a:xfrm>
          <a:prstGeom prst="snip1Rect">
            <a:avLst/>
          </a:prstGeom>
          <a:gradFill>
            <a:gsLst>
              <a:gs pos="500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5403885" y="1372770"/>
            <a:ext cx="2037615" cy="1214735"/>
          </a:xfrm>
          <a:prstGeom prst="snip1Rect">
            <a:avLst/>
          </a:prstGeom>
          <a:gradFill>
            <a:gsLst>
              <a:gs pos="500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с одним вырезанным углом 14"/>
          <p:cNvSpPr/>
          <p:nvPr/>
        </p:nvSpPr>
        <p:spPr>
          <a:xfrm>
            <a:off x="228503" y="3534116"/>
            <a:ext cx="2160396" cy="1214735"/>
          </a:xfrm>
          <a:prstGeom prst="snip1Rect">
            <a:avLst/>
          </a:prstGeom>
          <a:gradFill>
            <a:gsLst>
              <a:gs pos="500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одним вырезанным углом 15"/>
          <p:cNvSpPr/>
          <p:nvPr/>
        </p:nvSpPr>
        <p:spPr>
          <a:xfrm>
            <a:off x="2805597" y="3534115"/>
            <a:ext cx="2102242" cy="1214735"/>
          </a:xfrm>
          <a:prstGeom prst="snip1Rect">
            <a:avLst/>
          </a:prstGeom>
          <a:gradFill>
            <a:gsLst>
              <a:gs pos="500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89021" y="1558641"/>
            <a:ext cx="124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1. Общие сведения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897045" y="1558640"/>
            <a:ext cx="2369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2.Профессиональные достижения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399334" y="1331537"/>
            <a:ext cx="226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3.Распространение опыта </a:t>
            </a:r>
            <a:r>
              <a:rPr lang="ru-RU" dirty="0">
                <a:hlinkClick r:id="rId5" action="ppaction://hlinksldjump"/>
              </a:rPr>
              <a:t>п</a:t>
            </a:r>
            <a:r>
              <a:rPr lang="ru-RU" dirty="0" smtClean="0">
                <a:hlinkClick r:id="rId5" action="ppaction://hlinksldjump"/>
              </a:rPr>
              <a:t>едагогической деятельности</a:t>
            </a:r>
            <a:endParaRPr lang="ru-RU" dirty="0"/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430174" y="3790122"/>
            <a:ext cx="176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6" action="ppaction://hlinksldjump"/>
              </a:rPr>
              <a:t>3. Повышение квалификации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983038" y="3790122"/>
            <a:ext cx="174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 action="ppaction://hlinksldjump"/>
              </a:rPr>
              <a:t>4. «Обучение для будущего»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2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3901441" cy="29260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056" y="-1"/>
            <a:ext cx="3671943" cy="3926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692" y="3786692"/>
            <a:ext cx="3890191" cy="2917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93" y="3254767"/>
            <a:ext cx="3176319" cy="23822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51181" y="15221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rgbClr val="C00000"/>
                  </a:solidFill>
                </a:ln>
              </a:rPr>
              <a:t>«Меня мой учитель так долго </a:t>
            </a:r>
          </a:p>
          <a:p>
            <a:pPr algn="ctr"/>
            <a:r>
              <a:rPr lang="ru-RU" dirty="0">
                <a:ln>
                  <a:solidFill>
                    <a:srgbClr val="C00000"/>
                  </a:solidFill>
                </a:ln>
              </a:rPr>
              <a:t>и много хвалил, </a:t>
            </a:r>
          </a:p>
          <a:p>
            <a:pPr algn="ctr"/>
            <a:r>
              <a:rPr lang="ru-RU" dirty="0">
                <a:ln>
                  <a:solidFill>
                    <a:srgbClr val="C00000"/>
                  </a:solidFill>
                </a:ln>
              </a:rPr>
              <a:t>что я, в конце концов, стал хорошим»</a:t>
            </a:r>
            <a:endParaRPr lang="ru-RU" b="1" dirty="0">
              <a:ln>
                <a:solidFill>
                  <a:srgbClr val="C00000"/>
                </a:solidFill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0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67877" y="892856"/>
            <a:ext cx="6367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Орлова Ирина Анатольевна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Дата рождения – 03 мая 1972 год</a:t>
            </a:r>
          </a:p>
          <a:p>
            <a:endParaRPr lang="ru-RU" sz="2400" b="1" i="1" dirty="0" smtClean="0"/>
          </a:p>
          <a:p>
            <a:r>
              <a:rPr lang="ru-RU" sz="2400" b="1" i="1" dirty="0" smtClean="0">
                <a:hlinkClick r:id="rId3" action="ppaction://hlinksldjump"/>
              </a:rPr>
              <a:t>Образование  - высшее</a:t>
            </a:r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Стаж работы – 21 год</a:t>
            </a:r>
          </a:p>
          <a:p>
            <a:endParaRPr lang="ru-RU" sz="2400" b="1" i="1" dirty="0" smtClean="0"/>
          </a:p>
          <a:p>
            <a:r>
              <a:rPr lang="ru-RU" sz="2400" b="1" i="1" dirty="0" smtClean="0">
                <a:hlinkClick r:id="rId3" action="ppaction://hlinksldjump"/>
              </a:rPr>
              <a:t>Категория - высшая</a:t>
            </a:r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Место работы – ГБОУ СОШ № 657  г. Москва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20"/>
            <a:ext cx="2835828" cy="4248000"/>
          </a:xfrm>
          <a:prstGeom prst="rect">
            <a:avLst/>
          </a:prstGeom>
        </p:spPr>
      </p:pic>
      <p:sp>
        <p:nvSpPr>
          <p:cNvPr id="9" name="Равнобедренный треугольник 8">
            <a:hlinkClick r:id="rId5" action="ppaction://hlinksldjump"/>
          </p:cNvPr>
          <p:cNvSpPr/>
          <p:nvPr/>
        </p:nvSpPr>
        <p:spPr>
          <a:xfrm rot="15977476">
            <a:off x="11349453" y="6219346"/>
            <a:ext cx="621609" cy="355695"/>
          </a:xfrm>
          <a:prstGeom prst="triangle">
            <a:avLst/>
          </a:prstGeom>
          <a:gradFill>
            <a:gsLst>
              <a:gs pos="5000">
                <a:schemeClr val="tx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1" y="1977623"/>
            <a:ext cx="2870123" cy="38268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437" y="64208"/>
            <a:ext cx="2729980" cy="3826830"/>
          </a:xfrm>
          <a:prstGeom prst="rect">
            <a:avLst/>
          </a:prstGeom>
        </p:spPr>
      </p:pic>
      <p:sp>
        <p:nvSpPr>
          <p:cNvPr id="9" name="Равнобедренный треугольник 8">
            <a:hlinkClick r:id="rId5" action="ppaction://hlinksldjump"/>
          </p:cNvPr>
          <p:cNvSpPr/>
          <p:nvPr/>
        </p:nvSpPr>
        <p:spPr>
          <a:xfrm rot="15977476">
            <a:off x="11349453" y="6219346"/>
            <a:ext cx="621609" cy="355695"/>
          </a:xfrm>
          <a:prstGeom prst="triangle">
            <a:avLst/>
          </a:prstGeom>
          <a:gradFill>
            <a:gsLst>
              <a:gs pos="5000">
                <a:schemeClr val="tx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0173" y="185531"/>
            <a:ext cx="61092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54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Повышение квалификации</a:t>
            </a:r>
            <a:endParaRPr lang="ru-RU" sz="5400" b="1" dirty="0">
              <a:ln w="9525">
                <a:solidFill>
                  <a:srgbClr val="C00000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797557" y="2690264"/>
            <a:ext cx="2037615" cy="1214735"/>
          </a:xfrm>
          <a:prstGeom prst="snip1Rect">
            <a:avLst/>
          </a:prstGeom>
          <a:gradFill>
            <a:gsLst>
              <a:gs pos="500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4965366" y="2690264"/>
            <a:ext cx="2037615" cy="1214735"/>
          </a:xfrm>
          <a:prstGeom prst="snip1Rect">
            <a:avLst/>
          </a:prstGeom>
          <a:gradFill>
            <a:gsLst>
              <a:gs pos="500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60173" y="2835966"/>
            <a:ext cx="1774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Научно – методическое направление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129408" y="2835966"/>
            <a:ext cx="1709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Использование ИКТ в образовании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0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79279" y="26505"/>
            <a:ext cx="7156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Научно – методическое направление</a:t>
            </a:r>
            <a:endParaRPr lang="ru-RU" sz="3600" b="1" dirty="0">
              <a:ln w="9525">
                <a:solidFill>
                  <a:srgbClr val="C00000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43879"/>
            <a:ext cx="2836547" cy="3770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386" y="1226834"/>
            <a:ext cx="2816987" cy="3755983"/>
          </a:xfrm>
          <a:prstGeom prst="rect">
            <a:avLst/>
          </a:prstGeom>
        </p:spPr>
      </p:pic>
      <p:sp>
        <p:nvSpPr>
          <p:cNvPr id="9" name="Равнобедренный треугольник 8">
            <a:hlinkClick r:id="rId5" action="ppaction://hlinksldjump"/>
          </p:cNvPr>
          <p:cNvSpPr/>
          <p:nvPr/>
        </p:nvSpPr>
        <p:spPr>
          <a:xfrm rot="15977476">
            <a:off x="11349453" y="6219346"/>
            <a:ext cx="621609" cy="355695"/>
          </a:xfrm>
          <a:prstGeom prst="triangle">
            <a:avLst/>
          </a:prstGeom>
          <a:gradFill>
            <a:gsLst>
              <a:gs pos="5000">
                <a:schemeClr val="tx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212" y="2151107"/>
            <a:ext cx="2718691" cy="373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6191" y="51683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Использование ИКТ </a:t>
            </a:r>
          </a:p>
          <a:p>
            <a:pPr lvl="0" algn="ctr"/>
            <a:r>
              <a:rPr lang="ru-RU" sz="36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в образовании</a:t>
            </a:r>
            <a:endParaRPr lang="ru-RU" sz="3600" b="1" dirty="0">
              <a:ln w="9525">
                <a:solidFill>
                  <a:srgbClr val="C00000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216" y="1744618"/>
            <a:ext cx="2583391" cy="36490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728" y="3691438"/>
            <a:ext cx="3530121" cy="238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5765" y="8232562"/>
            <a:ext cx="1430586" cy="896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1030" name="Picture 6" descr="&amp;scy;&amp;iecy;&amp;rcy;&amp;tcy;&amp;icy;&amp;fcy;&amp;icy;&amp;kcy;&amp;acy;&amp;tcy; (&amp;Icy;&amp;Ncy;&amp;Tcy;&amp;Ucy;&amp;Icy;&amp;Tcy;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81" y="3247325"/>
            <a:ext cx="3550054" cy="241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Равнобедренный треугольник 9">
            <a:hlinkClick r:id="rId6" action="ppaction://hlinksldjump"/>
          </p:cNvPr>
          <p:cNvSpPr/>
          <p:nvPr/>
        </p:nvSpPr>
        <p:spPr>
          <a:xfrm rot="15977476">
            <a:off x="11349453" y="6219346"/>
            <a:ext cx="621609" cy="355695"/>
          </a:xfrm>
          <a:prstGeom prst="triangle">
            <a:avLst/>
          </a:prstGeom>
          <a:gradFill>
            <a:gsLst>
              <a:gs pos="5000">
                <a:schemeClr val="tx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9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20"/>
            <a:ext cx="9250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rgbClr val="C00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Дипломы, грамоты, сертификаты</a:t>
            </a:r>
            <a:endParaRPr lang="ru-RU" sz="4400" b="1" dirty="0">
              <a:ln w="9525">
                <a:solidFill>
                  <a:srgbClr val="C00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319" y="774761"/>
            <a:ext cx="1914141" cy="2723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578" y="774761"/>
            <a:ext cx="1918895" cy="27238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396" y="770736"/>
            <a:ext cx="1744689" cy="27278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715" y="770737"/>
            <a:ext cx="1923441" cy="2727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43" y="3796160"/>
            <a:ext cx="2108189" cy="2790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319" y="3796159"/>
            <a:ext cx="1954373" cy="27901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578" y="3796159"/>
            <a:ext cx="1893832" cy="2790171"/>
          </a:xfrm>
          <a:prstGeom prst="rect">
            <a:avLst/>
          </a:prstGeom>
        </p:spPr>
      </p:pic>
      <p:sp>
        <p:nvSpPr>
          <p:cNvPr id="12" name="Равнобедренный треугольник 11">
            <a:hlinkClick r:id="rId10" action="ppaction://hlinksldjump"/>
          </p:cNvPr>
          <p:cNvSpPr/>
          <p:nvPr/>
        </p:nvSpPr>
        <p:spPr>
          <a:xfrm rot="15977476">
            <a:off x="11349453" y="6219346"/>
            <a:ext cx="621609" cy="355695"/>
          </a:xfrm>
          <a:prstGeom prst="triangle">
            <a:avLst/>
          </a:prstGeom>
          <a:gradFill>
            <a:gsLst>
              <a:gs pos="5000">
                <a:schemeClr val="tx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397" y="3796160"/>
            <a:ext cx="1766189" cy="269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0"/>
            <a:ext cx="12191999" cy="6852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1147" y="1984363"/>
            <a:ext cx="4572000" cy="205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2482" y="18572"/>
            <a:ext cx="62962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ru-RU" sz="36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Распространение опыта </a:t>
            </a:r>
          </a:p>
          <a:p>
            <a:pPr lvl="0" algn="ctr"/>
            <a:r>
              <a:rPr lang="ru-RU" sz="3600" b="1" dirty="0" smtClean="0">
                <a:ln w="9525">
                  <a:solidFill>
                    <a:srgbClr val="C00000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 педагогической деятельности</a:t>
            </a:r>
            <a:endParaRPr lang="ru-RU" sz="3600" b="1" dirty="0">
              <a:ln w="9525">
                <a:solidFill>
                  <a:srgbClr val="C00000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70553">
            <a:off x="544008" y="1546693"/>
            <a:ext cx="2422186" cy="34929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9896">
            <a:off x="1992976" y="1208426"/>
            <a:ext cx="2370417" cy="34324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26" y="1025688"/>
            <a:ext cx="2410766" cy="34908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5414">
            <a:off x="5729955" y="1276343"/>
            <a:ext cx="2433819" cy="34701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96724">
            <a:off x="1594289" y="3042653"/>
            <a:ext cx="2433821" cy="35078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182" y="3402416"/>
            <a:ext cx="2373534" cy="34312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10317">
            <a:off x="5382508" y="3331128"/>
            <a:ext cx="2295342" cy="3326428"/>
          </a:xfrm>
          <a:prstGeom prst="rect">
            <a:avLst/>
          </a:prstGeom>
        </p:spPr>
      </p:pic>
      <p:sp>
        <p:nvSpPr>
          <p:cNvPr id="13" name="Равнобедренный треугольник 12">
            <a:hlinkClick r:id="rId10" action="ppaction://hlinksldjump"/>
          </p:cNvPr>
          <p:cNvSpPr/>
          <p:nvPr/>
        </p:nvSpPr>
        <p:spPr>
          <a:xfrm rot="15977476">
            <a:off x="11349453" y="6219346"/>
            <a:ext cx="621609" cy="355695"/>
          </a:xfrm>
          <a:prstGeom prst="triangle">
            <a:avLst/>
          </a:prstGeom>
          <a:gradFill>
            <a:gsLst>
              <a:gs pos="5000">
                <a:schemeClr val="tx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631</Words>
  <Application>Microsoft Office PowerPoint</Application>
  <PresentationFormat>Широкоэкранный</PresentationFormat>
  <Paragraphs>85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Arabic Typesetting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39</cp:revision>
  <dcterms:created xsi:type="dcterms:W3CDTF">2013-10-27T09:09:18Z</dcterms:created>
  <dcterms:modified xsi:type="dcterms:W3CDTF">2013-11-25T16:32:37Z</dcterms:modified>
</cp:coreProperties>
</file>