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68" r:id="rId3"/>
    <p:sldId id="270" r:id="rId4"/>
    <p:sldId id="269" r:id="rId5"/>
    <p:sldId id="257" r:id="rId6"/>
    <p:sldId id="258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F23C17-76A7-45DD-B69B-6CAF7FAA10A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A2AFBB-A547-4C79-A444-5A46BDC8A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23C17-76A7-45DD-B69B-6CAF7FAA10A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2AFBB-A547-4C79-A444-5A46BDC8A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DF23C17-76A7-45DD-B69B-6CAF7FAA10A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A2AFBB-A547-4C79-A444-5A46BDC8A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23C17-76A7-45DD-B69B-6CAF7FAA10A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2AFBB-A547-4C79-A444-5A46BDC8A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F23C17-76A7-45DD-B69B-6CAF7FAA10A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1A2AFBB-A547-4C79-A444-5A46BDC8A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23C17-76A7-45DD-B69B-6CAF7FAA10A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2AFBB-A547-4C79-A444-5A46BDC8A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23C17-76A7-45DD-B69B-6CAF7FAA10A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2AFBB-A547-4C79-A444-5A46BDC8A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23C17-76A7-45DD-B69B-6CAF7FAA10A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2AFBB-A547-4C79-A444-5A46BDC8A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F23C17-76A7-45DD-B69B-6CAF7FAA10A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2AFBB-A547-4C79-A444-5A46BDC8A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23C17-76A7-45DD-B69B-6CAF7FAA10A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2AFBB-A547-4C79-A444-5A46BDC8A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23C17-76A7-45DD-B69B-6CAF7FAA10A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2AFBB-A547-4C79-A444-5A46BDC8A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DF23C17-76A7-45DD-B69B-6CAF7FAA10A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A2AFBB-A547-4C79-A444-5A46BDC8A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4786322"/>
            <a:ext cx="5114778" cy="11012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Бессонова Елена Ивановна</a:t>
            </a:r>
          </a:p>
          <a:p>
            <a:r>
              <a:rPr lang="ru-RU" dirty="0" smtClean="0"/>
              <a:t>Учитель ВКК</a:t>
            </a:r>
          </a:p>
          <a:p>
            <a:r>
              <a:rPr lang="ru-RU" dirty="0" smtClean="0"/>
              <a:t>Г.Верхотурье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928670"/>
            <a:ext cx="8786843" cy="235745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Современные инновационные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технологии в педагогике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Игровое проектирование</a:t>
            </a:r>
            <a:endParaRPr lang="ru-RU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практическим занятием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ходе которого разрабатываются инженерные, конструкторские, технологические, социальные и другие виды проектов в игровых условиях, максимально воссоздающих реальность.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Этот метод отличается высокой степенью сочетания индивидуальной и совместной работы обучаемых.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Создание общего для группы проекта требует, с одной стороны, от каждого знания технологии процесса проектирования, а с другой — умения вступать в общение и поддерживать межличностные отношения с целью решения профессиональных вопросов.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Технология проектного обучения</a:t>
            </a:r>
            <a:endParaRPr lang="ru-RU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пособствует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созданию педагогических условий для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развития креативных способностей и качеств личности учащегося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которые нужны ему для творческой деятельности, независимо от будущей конкретной профессии.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Компьютерные технологии обучения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Это </a:t>
            </a:r>
            <a:r>
              <a:rPr lang="ru-RU" dirty="0" smtClean="0">
                <a:solidFill>
                  <a:srgbClr val="0070C0"/>
                </a:solidFill>
              </a:rPr>
              <a:t>процессы сбора, переработки, хранения и передачи информации обучаемому посредством компьютера</a:t>
            </a:r>
            <a:r>
              <a:rPr lang="ru-RU" dirty="0" smtClean="0"/>
              <a:t>. К настоящему времени наибольшее распространение получили такие технологические направления, в которых компьютер является</a:t>
            </a:r>
            <a:r>
              <a:rPr lang="ru-RU" dirty="0" smtClean="0"/>
              <a:t>:</a:t>
            </a:r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Средством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для предоставления учебного материала учащимся с целью </a:t>
            </a:r>
            <a:r>
              <a:rPr lang="ru-RU" dirty="0" smtClean="0">
                <a:solidFill>
                  <a:srgbClr val="0070C0"/>
                </a:solidFill>
              </a:rPr>
              <a:t>передачи </a:t>
            </a:r>
            <a:r>
              <a:rPr lang="ru-RU" dirty="0" smtClean="0">
                <a:solidFill>
                  <a:srgbClr val="0070C0"/>
                </a:solidFill>
              </a:rPr>
              <a:t>знаний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Средством </a:t>
            </a:r>
            <a:r>
              <a:rPr lang="ru-RU" dirty="0">
                <a:solidFill>
                  <a:srgbClr val="0070C0"/>
                </a:solidFill>
              </a:rPr>
              <a:t>информационной поддержки учебных процессов </a:t>
            </a:r>
            <a:r>
              <a:rPr lang="ru-RU" dirty="0"/>
              <a:t>как дополнительный источник </a:t>
            </a:r>
            <a:r>
              <a:rPr lang="ru-RU" dirty="0" smtClean="0"/>
              <a:t>информации</a:t>
            </a:r>
            <a:endParaRPr lang="ru-RU" dirty="0"/>
          </a:p>
          <a:p>
            <a:r>
              <a:rPr lang="ru-RU" dirty="0" smtClean="0">
                <a:solidFill>
                  <a:srgbClr val="0070C0"/>
                </a:solidFill>
              </a:rPr>
              <a:t>Средством </a:t>
            </a:r>
            <a:r>
              <a:rPr lang="ru-RU" dirty="0">
                <a:solidFill>
                  <a:srgbClr val="0070C0"/>
                </a:solidFill>
              </a:rPr>
              <a:t>для определения уровня знаний и контроля </a:t>
            </a:r>
            <a:r>
              <a:rPr lang="ru-RU" dirty="0"/>
              <a:t>за усвоением учебного </a:t>
            </a:r>
            <a:r>
              <a:rPr lang="ru-RU" dirty="0" smtClean="0"/>
              <a:t>материала</a:t>
            </a:r>
            <a:endParaRPr lang="ru-RU" dirty="0"/>
          </a:p>
          <a:p>
            <a:r>
              <a:rPr lang="ru-RU" dirty="0" smtClean="0">
                <a:solidFill>
                  <a:srgbClr val="0070C0"/>
                </a:solidFill>
              </a:rPr>
              <a:t>У</a:t>
            </a:r>
            <a:r>
              <a:rPr lang="ru-RU" dirty="0" smtClean="0">
                <a:solidFill>
                  <a:srgbClr val="0070C0"/>
                </a:solidFill>
              </a:rPr>
              <a:t>ниверсальным </a:t>
            </a:r>
            <a:r>
              <a:rPr lang="ru-RU" dirty="0">
                <a:solidFill>
                  <a:srgbClr val="0070C0"/>
                </a:solidFill>
              </a:rPr>
              <a:t>тренажером для приобретения навыков практического применения </a:t>
            </a:r>
            <a:r>
              <a:rPr lang="ru-RU" dirty="0" smtClean="0">
                <a:solidFill>
                  <a:srgbClr val="0070C0"/>
                </a:solidFill>
              </a:rPr>
              <a:t>знаний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/>
              <a:t>Средством </a:t>
            </a:r>
            <a:r>
              <a:rPr lang="ru-RU" dirty="0"/>
              <a:t>для проведения учебных экспериментов и деловых игр по предмету </a:t>
            </a:r>
            <a:r>
              <a:rPr lang="ru-RU" dirty="0" smtClean="0"/>
              <a:t>изучения</a:t>
            </a:r>
            <a:endParaRPr lang="ru-RU" dirty="0"/>
          </a:p>
          <a:p>
            <a:r>
              <a:rPr lang="ru-RU" dirty="0" smtClean="0"/>
              <a:t>Одним </a:t>
            </a:r>
            <a:r>
              <a:rPr lang="ru-RU" dirty="0"/>
              <a:t>из важнейших элементов в будущей профессиональной деятельности обучаемого.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7239000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структуру современного урока внесены новые элементы и этапы, связанные с достижениями личностного результата</a:t>
            </a:r>
            <a:endParaRPr lang="ru-RU" sz="28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428868"/>
            <a:ext cx="7239000" cy="42748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>
                <a:solidFill>
                  <a:srgbClr val="0070C0"/>
                </a:solidFill>
              </a:rPr>
              <a:t>Мотивирование к учебной деятельности осуществляется через включение учащихся в поисковую и исследовательскую </a:t>
            </a:r>
            <a:r>
              <a:rPr lang="ru-RU" dirty="0"/>
              <a:t>деятельность. Учитель создает условия для возникновения внутренней потребности в изучении материала.   </a:t>
            </a:r>
          </a:p>
          <a:p>
            <a:r>
              <a:rPr lang="ru-RU" dirty="0">
                <a:solidFill>
                  <a:srgbClr val="0070C0"/>
                </a:solidFill>
              </a:rPr>
              <a:t>Цель урока </a:t>
            </a:r>
            <a:r>
              <a:rPr lang="ru-RU" dirty="0"/>
              <a:t>учащиеся формулируют самостоятельно, определяя при этом границы собственного знания и незнания.</a:t>
            </a:r>
          </a:p>
          <a:p>
            <a:r>
              <a:rPr lang="ru-RU" dirty="0">
                <a:solidFill>
                  <a:srgbClr val="0070C0"/>
                </a:solidFill>
              </a:rPr>
              <a:t>Новый этап урока </a:t>
            </a:r>
            <a:r>
              <a:rPr lang="ru-RU" dirty="0"/>
              <a:t>– это выявление затруднений и планирование своих действий по решению учебной задачи.</a:t>
            </a:r>
          </a:p>
          <a:p>
            <a:r>
              <a:rPr lang="ru-RU" dirty="0">
                <a:solidFill>
                  <a:srgbClr val="0070C0"/>
                </a:solidFill>
              </a:rPr>
              <a:t>Учащиеся</a:t>
            </a:r>
            <a:r>
              <a:rPr lang="ru-RU" dirty="0"/>
              <a:t> самостоятельно выполняют задания, осуществляют их самопроверку, сравнивая  с эталоном, учатся давать оценку деятельности по ее результатам, делают выводы.</a:t>
            </a:r>
          </a:p>
          <a:p>
            <a:r>
              <a:rPr lang="ru-RU" dirty="0">
                <a:solidFill>
                  <a:srgbClr val="0070C0"/>
                </a:solidFill>
              </a:rPr>
              <a:t>На этапе РЕФЛЕКСИИ </a:t>
            </a:r>
            <a:r>
              <a:rPr lang="ru-RU" dirty="0"/>
              <a:t>учитель в системе обучает детей оценивать свою готовность обнаруживать незнания, находить причины затруднений, определять результат своей деятельности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1571612"/>
            <a:ext cx="7632219" cy="19949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«Современные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инновационные технологии в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педагогике»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разных стадиях своего развития общество предъявляло всё более новые стандарты, требования к рабочей силе. Это обусловило необходимость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развития системы образования.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Одним из средств такого развития являются инновационные технологии, т.е.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принципиально новые способы, методы взаимодействия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преподавателей и учащихся, обеспечивающие эффективное достижение результата педагогической деятельности.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 инновационным технологиям обучения относят:</a:t>
            </a:r>
            <a:endParaRPr lang="ru-RU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7239000" cy="253396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нтерактивные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технологии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Технологию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проектного обучения 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омпьютерные технологии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5721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интерактивных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технологиях обучения существенно меняются роли обучающего (вместо роли информатора —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роль менеджера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и обучаемых (вместо объекта воздействия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субъект взаимодействия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 также роль информации (информация не цель, а средство для освоения действий и операций).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714356"/>
            <a:ext cx="8358246" cy="5143536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формы и методы технологии интерактивного обучения</a:t>
            </a:r>
            <a:endParaRPr lang="ru-RU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Проблемная лекция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предполагает постановку проблемы, проблемной ситуации и их последующее разрешение. В проблемной лекции моделируются противоречия реальной жизни через их выражение в теоретических концепциях.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Главная цель такой лекции — приобретение знаний учащимися при непосредственном действенном их участии.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Среди смоделированных проблем могут быть научные, социальные, профессиональные, связанные с конкретным содержанием учебного материала. Постановка проблемы побуждает учащихся к активной мыслительной деятельности, к попытке самостоятельно ответить на поставленный вопрос, вызывает интерес к излагаемому материалу, активизирует внимание обучаемых.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Семинар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-диспут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коллективное обсуждение какой-либо проблемы с целью установления путей ее достоверного решения. Семинар-диспут проводится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форме диалогического общения его участников. Он предполагает высокую умственную активность, прививает умение вести полемику, обсуждать проблему, защищать свои взгляды и убеждения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лаконично и ясно излагать мысли. Функции действующих лиц на семинаре-диспуте могут быть различными.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Учебная дискуссия</a:t>
            </a:r>
            <a:endParaRPr lang="ru-RU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методов проблемного обучения. Она используется при анализе проблемных ситуаций, когда необходимо дать простой и однозначный ответ на вопрос, при этом предполагаются альтернативные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целью вовлечения в дискуссию всех присутствующих целесообразно использовать методику кооперативного обучения (учебного сотрудничества).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Данная методика основывается на взаимном обучении при совместной работе учащихся в малых группах.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Основная идея учебного сотрудничества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проста: учащиеся объединяют свои интеллектуальные усилия и энергию для того, чтобы выполнять общее задание или достичь общей цели (например, найти варианты решения проблемы).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"Мозговой штурм"</a:t>
            </a:r>
            <a:endParaRPr lang="ru-RU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тавит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своей целью сбор как можно большего количества идей, освобождение учащихся от инерции мышления,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активизацию творческого мышления, преодоление привычного хода мыслей при решении поставленной проблемы.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"Мозговой штурм" позволяет существенно увеличить эффективность генерирования новых идей в учебной группе.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принципы и правила этого метода —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абсолютный запрет критики предложенных участниками идей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также поощрение всевозможных реплик и даже шуток.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Дидактическая игра выступает важным педагогическим средством активизации процесса обучения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Имитационный тренинг</a:t>
            </a:r>
            <a:endParaRPr lang="ru-RU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Предполагает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отработку определенных профессиональных навыков и умений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работе с различными техническими средствами и устройствами. Имитируется ситуация, обстановка профессиональной деятельности, а в качестве "модели" выступает само техническое средство (тренажеры, приборы и т. д.).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</TotalTime>
  <Words>742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Слайд 1</vt:lpstr>
      <vt:lpstr>«Современные инновационные технологии в педагогике»</vt:lpstr>
      <vt:lpstr>К инновационным технологиям обучения относят:</vt:lpstr>
      <vt:lpstr>В интерактивных технологиях обучения существенно меняются роли обучающего (вместо роли информатора — роль менеджера) и обучаемых (вместо объекта воздействия — субъект взаимодействия), а также роль информации (информация не цель, а средство для освоения действий и операций).</vt:lpstr>
      <vt:lpstr>формы и методы технологии интерактивного обучения</vt:lpstr>
      <vt:lpstr>Семинар -диспут </vt:lpstr>
      <vt:lpstr>Учебная дискуссия</vt:lpstr>
      <vt:lpstr>"Мозговой штурм"</vt:lpstr>
      <vt:lpstr>Имитационный тренинг</vt:lpstr>
      <vt:lpstr>Игровое проектирование</vt:lpstr>
      <vt:lpstr>Технология проектного обучения</vt:lpstr>
      <vt:lpstr>Компьютерные технологии обучения</vt:lpstr>
      <vt:lpstr>В структуру современного урока внесены новые элементы и этапы, связанные с достижениями личностного результата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12</cp:revision>
  <dcterms:created xsi:type="dcterms:W3CDTF">2014-01-14T15:23:59Z</dcterms:created>
  <dcterms:modified xsi:type="dcterms:W3CDTF">2014-01-15T15:46:18Z</dcterms:modified>
</cp:coreProperties>
</file>