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73" r:id="rId14"/>
    <p:sldId id="274" r:id="rId15"/>
    <p:sldId id="267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 года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Лист1!$A$2:$A$5</c:f>
              <c:strCache>
                <c:ptCount val="4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18.2</c:v>
                </c:pt>
                <c:pt idx="1">
                  <c:v>41.6</c:v>
                </c:pt>
                <c:pt idx="2">
                  <c:v>36.4</c:v>
                </c:pt>
                <c:pt idx="3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1-3года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Лист1!$A$2:$A$5</c:f>
              <c:strCache>
                <c:ptCount val="4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18.2</c:v>
                </c:pt>
                <c:pt idx="1">
                  <c:v>8.3000000000000007</c:v>
                </c:pt>
                <c:pt idx="2">
                  <c:v>27.3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3-5лет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Лист1!$A$2:$A$5</c:f>
              <c:strCache>
                <c:ptCount val="4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9.1</c:v>
                </c:pt>
                <c:pt idx="1">
                  <c:v>16.7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5-10лет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Лист1!$A$2:$A$5</c:f>
              <c:strCache>
                <c:ptCount val="4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27.25</c:v>
                </c:pt>
                <c:pt idx="1">
                  <c:v>16.7</c:v>
                </c:pt>
                <c:pt idx="2">
                  <c:v>27.3</c:v>
                </c:pt>
                <c:pt idx="3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более 10 лет</c:v>
                </c:pt>
              </c:strCache>
            </c:strRef>
          </c:tx>
          <c:spPr>
            <a:solidFill>
              <a:srgbClr val="CC00CC"/>
            </a:solidFill>
          </c:spPr>
          <c:cat>
            <c:strRef>
              <c:f>Лист1!$A$2:$A$5</c:f>
              <c:strCache>
                <c:ptCount val="4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27.25</c:v>
                </c:pt>
                <c:pt idx="1">
                  <c:v>16.7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</c:ser>
        <c:dLbls/>
        <c:axId val="82625664"/>
        <c:axId val="82627200"/>
      </c:barChart>
      <c:catAx>
        <c:axId val="82625664"/>
        <c:scaling>
          <c:orientation val="minMax"/>
        </c:scaling>
        <c:axPos val="b"/>
        <c:tickLblPos val="nextTo"/>
        <c:crossAx val="82627200"/>
        <c:crosses val="autoZero"/>
        <c:auto val="1"/>
        <c:lblAlgn val="ctr"/>
        <c:lblOffset val="100"/>
      </c:catAx>
      <c:valAx>
        <c:axId val="82627200"/>
        <c:scaling>
          <c:orientation val="minMax"/>
        </c:scaling>
        <c:axPos val="l"/>
        <c:majorGridlines/>
        <c:numFmt formatCode="General" sourceLinked="1"/>
        <c:tickLblPos val="nextTo"/>
        <c:crossAx val="8262566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8B7D21A-541F-4EF5-A621-A9BB15B2929E}" type="datetimeFigureOut">
              <a:rPr lang="ru-RU" smtClean="0"/>
              <a:pPr/>
              <a:t>30.11.2012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7E95D7-9BCF-4B0C-91F3-21E81CAD77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96944" cy="302433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latin typeface="Bookman Old Style" pitchFamily="18" charset="0"/>
              </a:rPr>
              <a:t>РМО </a:t>
            </a:r>
            <a:r>
              <a:rPr lang="ru-RU" b="1" dirty="0">
                <a:latin typeface="Bookman Old Style" pitchFamily="18" charset="0"/>
              </a:rPr>
              <a:t>старших вожатых – ресурс профессионального роста педагога.</a:t>
            </a:r>
            <a:r>
              <a:rPr lang="ru-RU" dirty="0">
                <a:latin typeface="Bookman Old Style" pitchFamily="18" charset="0"/>
              </a:rPr>
              <a:t/>
            </a:r>
            <a:br>
              <a:rPr lang="ru-RU" dirty="0">
                <a:latin typeface="Bookman Old Style" pitchFamily="18" charset="0"/>
              </a:rPr>
            </a:br>
            <a:endParaRPr lang="ru-RU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8712968" cy="288032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Скворцова Е.А., методист </a:t>
            </a:r>
          </a:p>
          <a:p>
            <a:pPr algn="r"/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 МБОУ ДОД  Центра детского творчества </a:t>
            </a:r>
          </a:p>
          <a:p>
            <a:pPr algn="r"/>
            <a:endParaRPr lang="ru-RU" dirty="0" smtClean="0">
              <a:latin typeface="Bookman Old Style" pitchFamily="18" charset="0"/>
            </a:endParaRPr>
          </a:p>
          <a:p>
            <a:pPr algn="r"/>
            <a:endParaRPr lang="ru-RU" dirty="0">
              <a:latin typeface="Bookman Old Style" pitchFamily="18" charset="0"/>
            </a:endParaRPr>
          </a:p>
          <a:p>
            <a:pPr algn="r"/>
            <a:endParaRPr lang="ru-RU" dirty="0" smtClean="0">
              <a:latin typeface="Bookman Old Style" pitchFamily="18" charset="0"/>
            </a:endParaRPr>
          </a:p>
          <a:p>
            <a:pPr algn="r"/>
            <a:endParaRPr lang="ru-RU" dirty="0">
              <a:latin typeface="Bookman Old Style" pitchFamily="18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р. п</a:t>
            </a:r>
            <a:r>
              <a:rPr lang="ru-RU" dirty="0">
                <a:solidFill>
                  <a:srgbClr val="C00000"/>
                </a:solidFill>
                <a:latin typeface="Bookman Old Style" pitchFamily="18" charset="0"/>
              </a:rPr>
              <a:t>. Красные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Баки, 2012 год     </a:t>
            </a:r>
            <a:endParaRPr lang="ru-RU" dirty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186024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4715570" cy="353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08920"/>
            <a:ext cx="4601633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605" r="-149"/>
          <a:stretch>
            <a:fillRect/>
          </a:stretch>
        </p:blipFill>
        <p:spPr bwMode="auto">
          <a:xfrm>
            <a:off x="3923928" y="404664"/>
            <a:ext cx="4608512" cy="2947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7143" r="1786" b="16667"/>
          <a:stretch>
            <a:fillRect/>
          </a:stretch>
        </p:blipFill>
        <p:spPr bwMode="auto">
          <a:xfrm>
            <a:off x="539552" y="3429000"/>
            <a:ext cx="495055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9606609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Лабецкая\Documents\слет вожатые\DSC01105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4664"/>
            <a:ext cx="4248472" cy="3186354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7152"/>
            <a:ext cx="4608512" cy="345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3295877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851473" cy="288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60948"/>
            <a:ext cx="4969519" cy="372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4139505" cy="310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3960471" cy="29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709033" cy="27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77206"/>
            <a:ext cx="5329560" cy="355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819594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4328708" cy="288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68960"/>
            <a:ext cx="3926359" cy="294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978987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460284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C00CC"/>
                </a:solidFill>
                <a:latin typeface="Bookman Old Style" pitchFamily="18" charset="0"/>
              </a:rPr>
              <a:t>Спасибо за внимание</a:t>
            </a:r>
            <a:endParaRPr lang="ru-RU" sz="8000" b="1" dirty="0">
              <a:solidFill>
                <a:srgbClr val="CC00CC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730773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56829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Вожатый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 - 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>слово гордое, не скажешь как – ни будь</a:t>
            </a: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.</a:t>
            </a:r>
            <a: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Он как звезда полярная, укажет верный путь,</a:t>
            </a:r>
            <a:b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Он с детством не прощается, оно с ним навсегда,</a:t>
            </a:r>
            <a:b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Вожатый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не профессия, </a:t>
            </a: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призвание, судьба!</a:t>
            </a:r>
            <a:b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16117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0881"/>
            <a:ext cx="4392488" cy="32928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925933" cy="369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1795041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392488" cy="329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852936"/>
            <a:ext cx="4843264" cy="36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9052833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Bookman Old Style" pitchFamily="18" charset="0"/>
              </a:rPr>
              <a:t>«Оказание  методической помощи и педагогическая поддержка развития детского общественного движения в районе»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Bookman Old Style" pitchFamily="18" charset="0"/>
              </a:rPr>
              <a:t>Цель РМО старших вожатых и педагогов – организаторов:</a:t>
            </a:r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7344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556792"/>
            <a:ext cx="7308800" cy="4569371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ru-RU" b="1" dirty="0" smtClean="0">
                <a:latin typeface="Bookman Old Style" pitchFamily="18" charset="0"/>
              </a:rPr>
              <a:t>Обучающая</a:t>
            </a:r>
          </a:p>
          <a:p>
            <a:pPr>
              <a:lnSpc>
                <a:spcPct val="250000"/>
              </a:lnSpc>
            </a:pPr>
            <a:r>
              <a:rPr lang="ru-RU" b="1" dirty="0" err="1" smtClean="0">
                <a:latin typeface="Bookman Old Style" pitchFamily="18" charset="0"/>
              </a:rPr>
              <a:t>Просветительско</a:t>
            </a:r>
            <a:r>
              <a:rPr lang="ru-RU" b="1" dirty="0" smtClean="0">
                <a:latin typeface="Bookman Old Style" pitchFamily="18" charset="0"/>
              </a:rPr>
              <a:t> -пропагандистская</a:t>
            </a:r>
          </a:p>
          <a:p>
            <a:pPr>
              <a:lnSpc>
                <a:spcPct val="250000"/>
              </a:lnSpc>
            </a:pPr>
            <a:r>
              <a:rPr lang="ru-RU" b="1" dirty="0" smtClean="0">
                <a:latin typeface="Bookman Old Style" pitchFamily="18" charset="0"/>
              </a:rPr>
              <a:t>Аналитическая</a:t>
            </a:r>
          </a:p>
          <a:p>
            <a:pPr>
              <a:lnSpc>
                <a:spcPct val="250000"/>
              </a:lnSpc>
            </a:pPr>
            <a:r>
              <a:rPr lang="ru-RU" b="1" dirty="0" smtClean="0">
                <a:latin typeface="Bookman Old Style" pitchFamily="18" charset="0"/>
              </a:rPr>
              <a:t>Организационная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Bookman Old Style" pitchFamily="18" charset="0"/>
              </a:rPr>
              <a:t>Функции</a:t>
            </a:r>
            <a:r>
              <a:rPr lang="ru-RU" dirty="0">
                <a:latin typeface="Bookman Old Style" pitchFamily="18" charset="0"/>
              </a:rPr>
              <a:t> </a:t>
            </a:r>
            <a:r>
              <a:rPr lang="ru-RU" b="1" dirty="0">
                <a:latin typeface="Bookman Old Style" pitchFamily="18" charset="0"/>
              </a:rPr>
              <a:t>РМО </a:t>
            </a:r>
            <a:r>
              <a:rPr lang="ru-RU" b="1" dirty="0" smtClean="0">
                <a:latin typeface="Bookman Old Style" pitchFamily="18" charset="0"/>
              </a:rPr>
              <a:t> 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89864"/>
            <a:ext cx="3168352" cy="249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7121049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620688"/>
            <a:ext cx="4355529" cy="388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3222606"/>
            <a:ext cx="4176464" cy="313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541874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667415" cy="350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98668"/>
            <a:ext cx="4652231" cy="377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0711799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0562700"/>
              </p:ext>
            </p:extLst>
          </p:nvPr>
        </p:nvGraphicFramePr>
        <p:xfrm>
          <a:off x="611188" y="1557338"/>
          <a:ext cx="8208962" cy="50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Bookman Old Style" pitchFamily="18" charset="0"/>
              </a:rPr>
              <a:t>Стаж работы </a:t>
            </a:r>
            <a:r>
              <a:rPr lang="ru-RU" sz="2800" b="1" dirty="0">
                <a:latin typeface="Bookman Old Style" pitchFamily="18" charset="0"/>
              </a:rPr>
              <a:t>в</a:t>
            </a:r>
            <a:r>
              <a:rPr lang="ru-RU" b="1" dirty="0">
                <a:latin typeface="Bookman Old Style" pitchFamily="18" charset="0"/>
              </a:rPr>
              <a:t> </a:t>
            </a:r>
            <a:r>
              <a:rPr lang="ru-RU" sz="3100" b="1" dirty="0" smtClean="0">
                <a:latin typeface="Bookman Old Style" pitchFamily="18" charset="0"/>
              </a:rPr>
              <a:t>должности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sz="3100" b="1" dirty="0" smtClean="0">
                <a:latin typeface="Bookman Old Style" pitchFamily="18" charset="0"/>
              </a:rPr>
              <a:t>вожатого  </a:t>
            </a:r>
            <a:r>
              <a:rPr lang="ru-RU" sz="3100" b="1" dirty="0">
                <a:latin typeface="Bookman Old Style" pitchFamily="18" charset="0"/>
              </a:rPr>
              <a:t>и педагога – организатора </a:t>
            </a:r>
            <a:r>
              <a:rPr lang="ru-RU" sz="3100" b="1" dirty="0" smtClean="0">
                <a:latin typeface="Bookman Old Style" pitchFamily="18" charset="0"/>
              </a:rPr>
              <a:t> </a:t>
            </a:r>
            <a:endParaRPr lang="ru-RU" sz="31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1236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</TotalTime>
  <Words>62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           РМО старших вожатых – ресурс профессионального роста педагога. </vt:lpstr>
      <vt:lpstr> Вожатый - слово гордое, не скажешь как – ни будь. Он как звезда полярная, укажет верный путь, Он с детством не прощается, оно с ним навсегда, Вожатый не профессия, призвание, судьба! </vt:lpstr>
      <vt:lpstr>Слайд 3</vt:lpstr>
      <vt:lpstr>Слайд 4</vt:lpstr>
      <vt:lpstr>Цель РМО старших вожатых и педагогов – организаторов:</vt:lpstr>
      <vt:lpstr>Функции РМО  </vt:lpstr>
      <vt:lpstr>Слайд 7</vt:lpstr>
      <vt:lpstr>Слайд 8</vt:lpstr>
      <vt:lpstr>Стаж работы в должности вожатого  и педагога – организатора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РМО старших вожатых – ресурс профессионального роста педагога.</dc:title>
  <dc:creator>Антон</dc:creator>
  <cp:lastModifiedBy>Лабецкая</cp:lastModifiedBy>
  <cp:revision>19</cp:revision>
  <dcterms:created xsi:type="dcterms:W3CDTF">2012-11-29T16:07:46Z</dcterms:created>
  <dcterms:modified xsi:type="dcterms:W3CDTF">2012-11-30T06:50:43Z</dcterms:modified>
</cp:coreProperties>
</file>