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9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3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D9100-1DFB-4E86-A021-FD5148E15E7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D8AC4-957D-46DC-ADE2-D99B6D3D50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D8AC4-957D-46DC-ADE2-D99B6D3D50B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5A91-4D03-443F-B96E-CF2F12BA78F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1A7D-87A2-49BB-924E-91F300BD5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5A91-4D03-443F-B96E-CF2F12BA78F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1A7D-87A2-49BB-924E-91F300BD5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5A91-4D03-443F-B96E-CF2F12BA78F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1A7D-87A2-49BB-924E-91F300BD5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5A91-4D03-443F-B96E-CF2F12BA78F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1A7D-87A2-49BB-924E-91F300BD5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5A91-4D03-443F-B96E-CF2F12BA78F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1A7D-87A2-49BB-924E-91F300BD5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5A91-4D03-443F-B96E-CF2F12BA78F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1A7D-87A2-49BB-924E-91F300BD5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5A91-4D03-443F-B96E-CF2F12BA78F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1A7D-87A2-49BB-924E-91F300BD5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5A91-4D03-443F-B96E-CF2F12BA78F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1A7D-87A2-49BB-924E-91F300BD5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5A91-4D03-443F-B96E-CF2F12BA78F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1A7D-87A2-49BB-924E-91F300BD5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5A91-4D03-443F-B96E-CF2F12BA78F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1A7D-87A2-49BB-924E-91F300BD5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5A91-4D03-443F-B96E-CF2F12BA78F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3C1A7D-87A2-49BB-924E-91F300BD5E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F95A91-4D03-443F-B96E-CF2F12BA78F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3C1A7D-87A2-49BB-924E-91F300BD5E1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fegi.ru/PRIMORYE/MUSEUM/GALEREY/bal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kx.ru/images/material-gallery/216/52-0.jpg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davno.ru/posters/collections/kino-teatr/img/poster-65.jpg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51;&#1077;&#1085;&#1089;&#1082;&#1080;&#1081;.mp3" TargetMode="Externa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428604"/>
            <a:ext cx="7072330" cy="1285884"/>
          </a:xfrm>
        </p:spPr>
        <p:txBody>
          <a:bodyPr/>
          <a:lstStyle/>
          <a:p>
            <a:pPr algn="ctr"/>
            <a:r>
              <a:rPr lang="ru-RU" sz="2800" dirty="0" smtClean="0"/>
              <a:t>        МКОУ «</a:t>
            </a:r>
            <a:r>
              <a:rPr lang="ru-RU" sz="2800" dirty="0" err="1" smtClean="0"/>
              <a:t>Ольховлогская</a:t>
            </a:r>
            <a:r>
              <a:rPr lang="ru-RU" sz="2800" dirty="0" smtClean="0"/>
              <a:t> ООШ»</a:t>
            </a:r>
            <a:br>
              <a:rPr lang="ru-RU" sz="2800" dirty="0" smtClean="0"/>
            </a:br>
            <a:r>
              <a:rPr lang="ru-RU" sz="2800" dirty="0" smtClean="0"/>
              <a:t> Каменского муниципального района         Воронежской области 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36754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C000"/>
                </a:solidFill>
              </a:rPr>
              <a:t>Иллюстративный материал к урокам литературы по теме «Роман А.С.Пушкина «Евгений Онегин»</a:t>
            </a:r>
          </a:p>
          <a:p>
            <a:pPr algn="r"/>
            <a:r>
              <a:rPr lang="ru-RU" sz="2000" dirty="0" smtClean="0">
                <a:solidFill>
                  <a:srgbClr val="92D050"/>
                </a:solidFill>
              </a:rPr>
              <a:t>Составитель: Кожушко И.Н., </a:t>
            </a:r>
          </a:p>
          <a:p>
            <a:pPr algn="r"/>
            <a:r>
              <a:rPr lang="ru-RU" sz="2000" dirty="0" smtClean="0">
                <a:solidFill>
                  <a:srgbClr val="92D050"/>
                </a:solidFill>
              </a:rPr>
              <a:t>учитель русского языка</a:t>
            </a:r>
          </a:p>
          <a:p>
            <a:pPr algn="r"/>
            <a:r>
              <a:rPr lang="ru-RU" sz="2000" dirty="0" smtClean="0">
                <a:solidFill>
                  <a:srgbClr val="92D050"/>
                </a:solidFill>
              </a:rPr>
              <a:t> и литературы</a:t>
            </a:r>
            <a:endParaRPr lang="ru-RU" sz="2000" dirty="0">
              <a:solidFill>
                <a:srgbClr val="92D050"/>
              </a:solidFill>
            </a:endParaRPr>
          </a:p>
        </p:txBody>
      </p:sp>
      <p:pic>
        <p:nvPicPr>
          <p:cNvPr id="6" name="Рисунок 5" descr="Картинка 801 из 103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857760"/>
            <a:ext cx="1439862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Надежда\Мои документы\А.С.Пушкин Онегин\[LI9RK_11-01]_[IL_02]-k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142852"/>
            <a:ext cx="2238375" cy="2466975"/>
          </a:xfrm>
          <a:prstGeom prst="ellipse">
            <a:avLst/>
          </a:prstGeom>
          <a:noFill/>
          <a:ln w="190500" cap="rnd">
            <a:solidFill>
              <a:srgbClr val="C8C6BD"/>
            </a:solidFill>
            <a:prstDash val="solid"/>
            <a:miter lim="800000"/>
            <a:headEnd/>
            <a:tailEnd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5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056188" y="6589713"/>
            <a:ext cx="3603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latin typeface="Arial" charset="0"/>
              </a:rPr>
              <a:t>«Итак, она звалась Татьяной...»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9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239838" y="6400800"/>
            <a:ext cx="21669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latin typeface="Arial" charset="0"/>
              </a:rPr>
              <a:t>. «Я к вам пишу...»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3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19113" y="6143645"/>
            <a:ext cx="38446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dirty="0">
                <a:latin typeface="Arial" charset="0"/>
              </a:rPr>
              <a:t>. «Я... </a:t>
            </a:r>
            <a:r>
              <a:rPr lang="ru-RU" dirty="0" smtClean="0">
                <a:latin typeface="Arial" charset="0"/>
              </a:rPr>
              <a:t>з</a:t>
            </a:r>
            <a:r>
              <a:rPr lang="ru-RU" dirty="0" smtClean="0">
                <a:latin typeface="Arial" charset="0"/>
              </a:rPr>
              <a:t>наешь</a:t>
            </a:r>
            <a:r>
              <a:rPr lang="ru-RU" dirty="0" smtClean="0">
                <a:latin typeface="Arial" charset="0"/>
              </a:rPr>
              <a:t>, няня,... </a:t>
            </a:r>
            <a:r>
              <a:rPr lang="ru-RU" dirty="0">
                <a:latin typeface="Arial" charset="0"/>
              </a:rPr>
              <a:t>влюблена»</a:t>
            </a:r>
            <a:br>
              <a:rPr lang="ru-RU" dirty="0">
                <a:latin typeface="Arial" charset="0"/>
              </a:rPr>
            </a:br>
            <a:endParaRPr lang="ru-RU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41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48813" cy="6858000"/>
          </a:xfrm>
          <a:prstGeom prst="rect">
            <a:avLst/>
          </a:prstGeom>
          <a:noFill/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992813" y="6589713"/>
            <a:ext cx="3509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latin typeface="Arial" charset="0"/>
              </a:rPr>
              <a:t>«Так проповедовал Евгений...»</a:t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5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056188" y="5857892"/>
            <a:ext cx="3781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dirty="0">
                <a:latin typeface="Arial" charset="0"/>
              </a:rPr>
              <a:t>«И снится чудный сон Татьяне...»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3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7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0"/>
            <a:ext cx="90805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61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9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0"/>
            <a:ext cx="90805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3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0"/>
            <a:ext cx="9080500" cy="6858000"/>
          </a:xfrm>
          <a:prstGeom prst="rect">
            <a:avLst/>
          </a:prstGeom>
          <a:noFill/>
        </p:spPr>
      </p:pic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11188" y="6165850"/>
            <a:ext cx="45164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«</a:t>
            </a:r>
            <a:r>
              <a:rPr lang="ru-RU">
                <a:solidFill>
                  <a:schemeClr val="bg1"/>
                </a:solidFill>
                <a:latin typeface="Arial" charset="0"/>
              </a:rPr>
              <a:t>Я должна</a:t>
            </a:r>
            <a:br>
              <a:rPr lang="ru-RU">
                <a:solidFill>
                  <a:schemeClr val="bg1"/>
                </a:solidFill>
                <a:latin typeface="Arial" charset="0"/>
              </a:rPr>
            </a:br>
            <a:r>
              <a:rPr lang="ru-RU">
                <a:solidFill>
                  <a:schemeClr val="bg1"/>
                </a:solidFill>
                <a:latin typeface="Arial" charset="0"/>
              </a:rPr>
              <a:t>Вам объясниться откровенно» </a:t>
            </a:r>
            <a:br>
              <a:rPr lang="ru-RU">
                <a:solidFill>
                  <a:schemeClr val="bg1"/>
                </a:solidFill>
                <a:latin typeface="Arial" charset="0"/>
              </a:rPr>
            </a:br>
            <a:endParaRPr lang="ru-RU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2984"/>
            <a:ext cx="7772400" cy="2790841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>
                <a:latin typeface="Blackadder ITC" pitchFamily="82" charset="0"/>
              </a:rPr>
              <a:t>А.С.Пушкин</a:t>
            </a:r>
            <a:br>
              <a:rPr lang="ru-RU" i="1" dirty="0" smtClean="0">
                <a:latin typeface="Blackadder ITC" pitchFamily="82" charset="0"/>
              </a:rPr>
            </a:br>
            <a:r>
              <a:rPr lang="ru-RU" i="1" dirty="0" smtClean="0">
                <a:latin typeface="Blackadder ITC" pitchFamily="82" charset="0"/>
              </a:rPr>
              <a:t>Роман</a:t>
            </a:r>
            <a:r>
              <a:rPr lang="ru-RU" i="1" dirty="0">
                <a:latin typeface="Blackadder ITC" pitchFamily="82" charset="0"/>
              </a:rPr>
              <a:t/>
            </a:r>
            <a:br>
              <a:rPr lang="ru-RU" i="1" dirty="0">
                <a:latin typeface="Blackadder ITC" pitchFamily="82" charset="0"/>
              </a:rPr>
            </a:br>
            <a:r>
              <a:rPr lang="ru-RU" i="1" dirty="0">
                <a:latin typeface="Blackadder ITC" pitchFamily="82" charset="0"/>
              </a:rPr>
              <a:t>«Евгений Онегин»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7772400" cy="2206625"/>
          </a:xfrm>
        </p:spPr>
        <p:txBody>
          <a:bodyPr/>
          <a:lstStyle/>
          <a:p>
            <a:endParaRPr lang="ru-RU" sz="4000" dirty="0">
              <a:latin typeface="Baskerville Old Face" pitchFamily="18" charset="0"/>
            </a:endParaRPr>
          </a:p>
          <a:p>
            <a:endParaRPr lang="ru-RU" sz="4000" dirty="0">
              <a:latin typeface="Baskerville Old Face" pitchFamily="18" charset="0"/>
            </a:endParaRPr>
          </a:p>
          <a:p>
            <a:endParaRPr lang="ru-RU" sz="4000" dirty="0">
              <a:latin typeface="Baskerville Old Face" pitchFamily="18" charset="0"/>
            </a:endParaRPr>
          </a:p>
          <a:p>
            <a:endParaRPr lang="ru-RU" sz="4000" dirty="0">
              <a:latin typeface="Baskerville Old Face" pitchFamily="18" charset="0"/>
            </a:endParaRPr>
          </a:p>
        </p:txBody>
      </p:sp>
      <p:pic>
        <p:nvPicPr>
          <p:cNvPr id="41988" name="Picture 4" descr="Картинка 4 из 17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5" y="4224338"/>
            <a:ext cx="3643306" cy="2633662"/>
          </a:xfrm>
          <a:prstGeom prst="rect">
            <a:avLst/>
          </a:prstGeom>
          <a:noFill/>
        </p:spPr>
      </p:pic>
      <p:pic>
        <p:nvPicPr>
          <p:cNvPr id="41989" name="Picture 5" descr="Картинка 12 из 172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268538" cy="2708275"/>
          </a:xfrm>
          <a:prstGeom prst="rect">
            <a:avLst/>
          </a:prstGeom>
          <a:noFill/>
        </p:spPr>
      </p:pic>
      <p:pic>
        <p:nvPicPr>
          <p:cNvPr id="41990" name="Picture 6" descr="Картинка 59 из 17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48488" y="188913"/>
            <a:ext cx="2195512" cy="2592387"/>
          </a:xfrm>
          <a:prstGeom prst="rect">
            <a:avLst/>
          </a:prstGeom>
          <a:noFill/>
        </p:spPr>
      </p:pic>
      <p:pic>
        <p:nvPicPr>
          <p:cNvPr id="41991" name="Picture 7" descr="no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929065"/>
            <a:ext cx="3428992" cy="29289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	«...Быть может, в Лете не потонет</a:t>
            </a:r>
            <a:br>
              <a:rPr lang="ru-RU" sz="2800"/>
            </a:br>
            <a:r>
              <a:rPr lang="ru-RU" sz="2800"/>
              <a:t>Строфа, слагаемая мной...» </a:t>
            </a:r>
            <a:br>
              <a:rPr lang="ru-RU" sz="2800"/>
            </a:br>
            <a:endParaRPr lang="ru-RU" sz="2800"/>
          </a:p>
          <a:p>
            <a:endParaRPr lang="ru-RU" sz="2800"/>
          </a:p>
        </p:txBody>
      </p:sp>
      <p:pic>
        <p:nvPicPr>
          <p:cNvPr id="23557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638" y="0"/>
            <a:ext cx="493236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ru-RU" sz="72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dirty="0"/>
              <a:t>	</a:t>
            </a:r>
            <a:r>
              <a:rPr lang="ru-RU" sz="2000" b="1" dirty="0"/>
              <a:t>«С героем моего </a:t>
            </a:r>
            <a:r>
              <a:rPr lang="ru-RU" sz="2000" b="1" dirty="0" smtClean="0"/>
              <a:t>романа</a:t>
            </a:r>
          </a:p>
          <a:p>
            <a:pPr>
              <a:buFont typeface="Wingdings" pitchFamily="2" charset="2"/>
              <a:buNone/>
            </a:pPr>
            <a:r>
              <a:rPr lang="ru-RU" sz="2000" b="1" dirty="0" smtClean="0"/>
              <a:t>Без предисловий, сей же час</a:t>
            </a:r>
          </a:p>
          <a:p>
            <a:pPr>
              <a:buFont typeface="Wingdings" pitchFamily="2" charset="2"/>
              <a:buNone/>
            </a:pPr>
            <a:r>
              <a:rPr lang="ru-RU" sz="2000" b="1" dirty="0" smtClean="0"/>
              <a:t>Позвольте познакомить вас:</a:t>
            </a:r>
          </a:p>
          <a:p>
            <a:pPr>
              <a:buFont typeface="Wingdings" pitchFamily="2" charset="2"/>
              <a:buNone/>
            </a:pPr>
            <a:r>
              <a:rPr lang="ru-RU" sz="2000" b="1" dirty="0" smtClean="0"/>
              <a:t>Онегин, добрый мой приятель,</a:t>
            </a:r>
          </a:p>
          <a:p>
            <a:pPr>
              <a:buFont typeface="Wingdings" pitchFamily="2" charset="2"/>
              <a:buNone/>
            </a:pPr>
            <a:r>
              <a:rPr lang="ru-RU" sz="2000" b="1" dirty="0" smtClean="0"/>
              <a:t>Родился на брегах Невы…»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4101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0"/>
            <a:ext cx="4140200" cy="6597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0"/>
            <a:ext cx="771530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305800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Театр уж полон, ложи блещут…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4294967295"/>
          </p:nvPr>
        </p:nvSpPr>
        <p:spPr>
          <a:xfrm>
            <a:off x="0" y="1920875"/>
            <a:ext cx="4038600" cy="4433888"/>
          </a:xfrm>
        </p:spPr>
        <p:txBody>
          <a:bodyPr/>
          <a:lstStyle/>
          <a:p>
            <a:r>
              <a:rPr lang="ru-RU" dirty="0" err="1" smtClean="0"/>
              <a:t>ТеТеатр</a:t>
            </a:r>
            <a:r>
              <a:rPr lang="ru-RU" dirty="0" smtClean="0"/>
              <a:t> уж полон, ложи блещут</a:t>
            </a:r>
            <a:endParaRPr lang="ru-RU" dirty="0"/>
          </a:p>
        </p:txBody>
      </p:sp>
      <p:pic>
        <p:nvPicPr>
          <p:cNvPr id="6149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8501122" cy="566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3" name="Picture 5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0"/>
            <a:ext cx="10269538" cy="6418263"/>
          </a:xfrm>
          <a:prstGeom prst="rect">
            <a:avLst/>
          </a:prstGeom>
          <a:noFill/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695825" y="6400800"/>
            <a:ext cx="1736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latin typeface="Arial" charset="0"/>
              </a:rPr>
              <a:t>День Онегина </a:t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7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63575" y="6589713"/>
            <a:ext cx="2979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latin typeface="Arial" charset="0"/>
              </a:rPr>
              <a:t>«Поклонник Канта и поэт»</a:t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</p:txBody>
      </p:sp>
      <p:pic>
        <p:nvPicPr>
          <p:cNvPr id="8199" name="Ленский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88350" y="6237288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81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9"/>
                  </p:tgtEl>
                </p:cond>
              </p:nextCondLst>
            </p:seq>
            <p:audio>
              <p:cMediaNode numSld="1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99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 dirty="0"/>
              <a:t>	</a:t>
            </a:r>
            <a:r>
              <a:rPr lang="ru-RU" sz="2400" dirty="0" smtClean="0"/>
              <a:t>«Глаза, как небо, </a:t>
            </a:r>
            <a:r>
              <a:rPr lang="ru-RU" sz="2400" dirty="0" err="1" smtClean="0"/>
              <a:t>голубые</a:t>
            </a:r>
            <a:r>
              <a:rPr lang="ru-RU" sz="2400" dirty="0" smtClean="0"/>
              <a:t>, Улыбка, локоны льняные,</a:t>
            </a:r>
          </a:p>
          <a:p>
            <a:pPr algn="ctr">
              <a:buFont typeface="Wingdings" pitchFamily="2" charset="2"/>
              <a:buNone/>
            </a:pPr>
            <a:r>
              <a:rPr lang="ru-RU" sz="2400" dirty="0" smtClean="0"/>
              <a:t>Движенья, голос, легкий стан </a:t>
            </a:r>
          </a:p>
          <a:p>
            <a:pPr algn="ctr">
              <a:buFont typeface="Wingdings" pitchFamily="2" charset="2"/>
              <a:buNone/>
            </a:pPr>
            <a:r>
              <a:rPr lang="ru-RU" sz="2400" dirty="0" smtClean="0"/>
              <a:t>Всё </a:t>
            </a:r>
            <a:r>
              <a:rPr lang="ru-RU" sz="2400" dirty="0"/>
              <a:t>в Ольге</a:t>
            </a:r>
            <a:r>
              <a:rPr lang="ru-RU" sz="2400" dirty="0" smtClean="0"/>
              <a:t>... </a:t>
            </a:r>
          </a:p>
          <a:p>
            <a:pPr algn="ctr">
              <a:buFont typeface="Wingdings" pitchFamily="2" charset="2"/>
              <a:buNone/>
            </a:pPr>
            <a:r>
              <a:rPr lang="ru-RU" sz="2400" dirty="0" smtClean="0"/>
              <a:t>Н</a:t>
            </a:r>
            <a:r>
              <a:rPr lang="ru-RU" sz="2400" dirty="0" smtClean="0"/>
              <a:t>о </a:t>
            </a:r>
            <a:r>
              <a:rPr lang="ru-RU" sz="2400" dirty="0"/>
              <a:t>любой роман</a:t>
            </a:r>
            <a:br>
              <a:rPr lang="ru-RU" sz="2400" dirty="0"/>
            </a:br>
            <a:r>
              <a:rPr lang="ru-RU" sz="2400" dirty="0"/>
              <a:t>Возьмите и </a:t>
            </a:r>
            <a:r>
              <a:rPr lang="ru-RU" sz="2400" dirty="0" smtClean="0"/>
              <a:t>найдете, верно,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Ее портрет...»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9221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00" y="0"/>
            <a:ext cx="432117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</TotalTime>
  <Words>93</Words>
  <Application>Microsoft Office PowerPoint</Application>
  <PresentationFormat>Экран (4:3)</PresentationFormat>
  <Paragraphs>29</Paragraphs>
  <Slides>20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        МКОУ «Ольховлогская ООШ»  Каменского муниципального района         Воронежской области </vt:lpstr>
      <vt:lpstr>А.С.Пушкин Роман «Евгений Онегин»</vt:lpstr>
      <vt:lpstr>Слайд 3</vt:lpstr>
      <vt:lpstr>Слайд 4</vt:lpstr>
      <vt:lpstr>Слайд 5</vt:lpstr>
      <vt:lpstr>Театр уж полон, ложи блещут…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Иллюстративный материал  к урокам литературы по теме  «Роман А.С.Пушкина  «Евгений Онегин»  в 9 классе»</dc:title>
  <dc:creator>кожушко</dc:creator>
  <cp:lastModifiedBy>кожушко</cp:lastModifiedBy>
  <cp:revision>14</cp:revision>
  <dcterms:created xsi:type="dcterms:W3CDTF">2015-02-27T07:51:18Z</dcterms:created>
  <dcterms:modified xsi:type="dcterms:W3CDTF">2015-02-27T09:53:55Z</dcterms:modified>
</cp:coreProperties>
</file>