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5"/>
  </p:notesMasterIdLst>
  <p:sldIdLst>
    <p:sldId id="256" r:id="rId2"/>
    <p:sldId id="349" r:id="rId3"/>
    <p:sldId id="257" r:id="rId4"/>
    <p:sldId id="303" r:id="rId5"/>
    <p:sldId id="306" r:id="rId6"/>
    <p:sldId id="271" r:id="rId7"/>
    <p:sldId id="272" r:id="rId8"/>
    <p:sldId id="307" r:id="rId9"/>
    <p:sldId id="273" r:id="rId10"/>
    <p:sldId id="274" r:id="rId11"/>
    <p:sldId id="275" r:id="rId12"/>
    <p:sldId id="276" r:id="rId13"/>
    <p:sldId id="277" r:id="rId14"/>
    <p:sldId id="279" r:id="rId15"/>
    <p:sldId id="278" r:id="rId16"/>
    <p:sldId id="258" r:id="rId17"/>
    <p:sldId id="280" r:id="rId18"/>
    <p:sldId id="281" r:id="rId19"/>
    <p:sldId id="283" r:id="rId20"/>
    <p:sldId id="289" r:id="rId21"/>
    <p:sldId id="284" r:id="rId22"/>
    <p:sldId id="285" r:id="rId23"/>
    <p:sldId id="286" r:id="rId24"/>
    <p:sldId id="287" r:id="rId25"/>
    <p:sldId id="290" r:id="rId26"/>
    <p:sldId id="294" r:id="rId27"/>
    <p:sldId id="291" r:id="rId28"/>
    <p:sldId id="295" r:id="rId29"/>
    <p:sldId id="296" r:id="rId30"/>
    <p:sldId id="299" r:id="rId31"/>
    <p:sldId id="298" r:id="rId32"/>
    <p:sldId id="297" r:id="rId33"/>
    <p:sldId id="29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88"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AC958-6B51-47D8-B9A3-E6C1B5A3991B}" type="datetimeFigureOut">
              <a:rPr lang="ru-RU" smtClean="0"/>
              <a:pPr/>
              <a:t>09.01.2014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A0B12-EAE9-425A-8810-45A121C6E0C0}" type="slidenum">
              <a:rPr lang="ru-RU" smtClean="0"/>
              <a:pPr/>
              <a:t>‹#›</a:t>
            </a:fld>
            <a:endParaRPr lang="ru-RU"/>
          </a:p>
        </p:txBody>
      </p:sp>
    </p:spTree>
    <p:extLst>
      <p:ext uri="{BB962C8B-B14F-4D97-AF65-F5344CB8AC3E}">
        <p14:creationId xmlns:p14="http://schemas.microsoft.com/office/powerpoint/2010/main" val="19001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18C954-BC7A-45A7-B4D6-0717871EB810}" type="slidenum">
              <a:rPr lang="ru-RU" smtClean="0"/>
              <a:pPr/>
              <a:t>‹#›</a:t>
            </a:fld>
            <a:endParaRPr lang="ru-RU"/>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18C954-BC7A-45A7-B4D6-0717871EB810}" type="slidenum">
              <a:rPr lang="ru-RU" smtClean="0"/>
              <a:pPr/>
              <a:t>‹#›</a:t>
            </a:fld>
            <a:endParaRPr lang="ru-RU"/>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18C954-BC7A-45A7-B4D6-0717871EB81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18C954-BC7A-45A7-B4D6-0717871EB81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518C954-BC7A-45A7-B4D6-0717871EB810}" type="slidenum">
              <a:rPr lang="ru-RU" smtClean="0"/>
              <a:pPr/>
              <a:t>‹#›</a:t>
            </a:fld>
            <a:endParaRPr lang="ru-RU"/>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18C954-BC7A-45A7-B4D6-0717871EB81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518C954-BC7A-45A7-B4D6-0717871EB810}" type="slidenum">
              <a:rPr lang="ru-RU" smtClean="0"/>
              <a:pPr/>
              <a:t>‹#›</a:t>
            </a:fld>
            <a:endParaRPr lang="ru-RU"/>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518C954-BC7A-45A7-B4D6-0717871EB810}" type="slidenum">
              <a:rPr lang="ru-RU" smtClean="0"/>
              <a:pPr/>
              <a:t>‹#›</a:t>
            </a:fld>
            <a:endParaRPr lang="ru-RU"/>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518C954-BC7A-45A7-B4D6-0717871EB810}" type="slidenum">
              <a:rPr lang="ru-RU" smtClean="0"/>
              <a:pPr/>
              <a:t>‹#›</a:t>
            </a:fld>
            <a:endParaRPr lang="ru-RU"/>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18C954-BC7A-45A7-B4D6-0717871EB81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4E3AF33-698B-47E7-98AE-2D761E808CD3}" type="datetimeFigureOut">
              <a:rPr lang="ru-RU" smtClean="0"/>
              <a:pPr/>
              <a:t>09.01.2014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518C954-BC7A-45A7-B4D6-0717871EB81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4E3AF33-698B-47E7-98AE-2D761E808CD3}" type="datetimeFigureOut">
              <a:rPr lang="ru-RU" smtClean="0"/>
              <a:pPr/>
              <a:t>09.01.2014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518C954-BC7A-45A7-B4D6-0717871EB81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ver/>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0"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lstStyle/>
          <a:p>
            <a:r>
              <a:rPr lang="ru-RU" dirty="0" smtClean="0"/>
              <a:t/>
            </a:r>
            <a:br>
              <a:rPr lang="ru-RU" dirty="0" smtClean="0"/>
            </a:br>
            <a:endParaRPr lang="ru-RU" dirty="0"/>
          </a:p>
        </p:txBody>
      </p:sp>
      <p:sp>
        <p:nvSpPr>
          <p:cNvPr id="3" name="Подзаголовок 2"/>
          <p:cNvSpPr>
            <a:spLocks noGrp="1"/>
          </p:cNvSpPr>
          <p:nvPr>
            <p:ph type="subTitle" idx="1"/>
          </p:nvPr>
        </p:nvSpPr>
        <p:spPr/>
        <p:txBody>
          <a:bodyPr/>
          <a:lstStyle/>
          <a:p>
            <a:endParaRPr lang="ru-RU" dirty="0" smtClean="0"/>
          </a:p>
          <a:p>
            <a:endParaRPr lang="ru-RU" dirty="0"/>
          </a:p>
        </p:txBody>
      </p:sp>
      <p:sp>
        <p:nvSpPr>
          <p:cNvPr id="7" name="TextBox 6"/>
          <p:cNvSpPr txBox="1"/>
          <p:nvPr/>
        </p:nvSpPr>
        <p:spPr>
          <a:xfrm>
            <a:off x="3214678" y="6429396"/>
            <a:ext cx="2366004" cy="369332"/>
          </a:xfrm>
          <a:prstGeom prst="rect">
            <a:avLst/>
          </a:prstGeom>
          <a:noFill/>
        </p:spPr>
        <p:txBody>
          <a:bodyPr wrap="square" rtlCol="0">
            <a:spAutoFit/>
          </a:bodyPr>
          <a:lstStyle/>
          <a:p>
            <a:pPr algn="ctr"/>
            <a:r>
              <a:rPr lang="ru-RU" dirty="0" smtClean="0"/>
              <a:t>Хабаровск 2013г.</a:t>
            </a:r>
            <a:endParaRPr lang="ru-RU" dirty="0"/>
          </a:p>
        </p:txBody>
      </p:sp>
      <p:sp>
        <p:nvSpPr>
          <p:cNvPr id="9" name="TextBox 8"/>
          <p:cNvSpPr txBox="1"/>
          <p:nvPr/>
        </p:nvSpPr>
        <p:spPr>
          <a:xfrm>
            <a:off x="5857884" y="4643446"/>
            <a:ext cx="3643338" cy="1938992"/>
          </a:xfrm>
          <a:prstGeom prst="rect">
            <a:avLst/>
          </a:prstGeom>
          <a:noFill/>
        </p:spPr>
        <p:txBody>
          <a:bodyPr wrap="square" rtlCol="0">
            <a:spAutoFit/>
          </a:bodyPr>
          <a:lstStyle/>
          <a:p>
            <a:r>
              <a:rPr lang="ru-RU" sz="2000" b="1" dirty="0" smtClean="0"/>
              <a:t>Выполнила:</a:t>
            </a:r>
          </a:p>
          <a:p>
            <a:r>
              <a:rPr lang="ru-RU" sz="2000" b="1" dirty="0" smtClean="0"/>
              <a:t>руководитель МО</a:t>
            </a:r>
          </a:p>
          <a:p>
            <a:r>
              <a:rPr lang="ru-RU" sz="2000" b="1" dirty="0" smtClean="0"/>
              <a:t>Кочерга </a:t>
            </a:r>
            <a:r>
              <a:rPr lang="ru-RU" sz="2000" b="1" dirty="0"/>
              <a:t>Г</a:t>
            </a:r>
            <a:r>
              <a:rPr lang="ru-RU" sz="2000" b="1" dirty="0" smtClean="0"/>
              <a:t>.Н.</a:t>
            </a:r>
          </a:p>
          <a:p>
            <a:r>
              <a:rPr lang="ru-RU" sz="2000" b="1" dirty="0" smtClean="0"/>
              <a:t>вторая квалификационная категория</a:t>
            </a:r>
          </a:p>
          <a:p>
            <a:endParaRPr lang="ru-RU" sz="2000" b="1" dirty="0"/>
          </a:p>
        </p:txBody>
      </p:sp>
      <p:sp>
        <p:nvSpPr>
          <p:cNvPr id="8" name="TextBox 7"/>
          <p:cNvSpPr txBox="1"/>
          <p:nvPr/>
        </p:nvSpPr>
        <p:spPr>
          <a:xfrm>
            <a:off x="251520" y="2276872"/>
            <a:ext cx="8136904" cy="2308324"/>
          </a:xfrm>
          <a:prstGeom prst="rect">
            <a:avLst/>
          </a:prstGeom>
          <a:noFill/>
        </p:spPr>
        <p:txBody>
          <a:bodyPr wrap="square" rtlCol="0">
            <a:spAutoFit/>
          </a:bodyPr>
          <a:lstStyle/>
          <a:p>
            <a:r>
              <a:rPr lang="ru-RU" sz="3600" b="1" dirty="0">
                <a:solidFill>
                  <a:srgbClr val="C00000"/>
                </a:solidFill>
              </a:rPr>
              <a:t>Проектно - исследовательская деятельность </a:t>
            </a:r>
            <a:endParaRPr lang="ru-RU" sz="3600" b="1" dirty="0" smtClean="0">
              <a:solidFill>
                <a:srgbClr val="C00000"/>
              </a:solidFill>
            </a:endParaRPr>
          </a:p>
          <a:p>
            <a:r>
              <a:rPr lang="ru-RU" sz="3600" b="1" dirty="0" smtClean="0">
                <a:solidFill>
                  <a:srgbClr val="C00000"/>
                </a:solidFill>
              </a:rPr>
              <a:t>обучающихся </a:t>
            </a:r>
            <a:r>
              <a:rPr lang="ru-RU" sz="3600" b="1" dirty="0">
                <a:solidFill>
                  <a:srgbClr val="C00000"/>
                </a:solidFill>
              </a:rPr>
              <a:t>на уроках математики </a:t>
            </a:r>
            <a:endParaRPr lang="ru-RU" sz="3600" b="1" dirty="0" smtClean="0">
              <a:solidFill>
                <a:srgbClr val="C00000"/>
              </a:solidFill>
            </a:endParaRPr>
          </a:p>
          <a:p>
            <a:r>
              <a:rPr lang="ru-RU" sz="3600" b="1" dirty="0" smtClean="0">
                <a:solidFill>
                  <a:srgbClr val="C00000"/>
                </a:solidFill>
              </a:rPr>
              <a:t>и </a:t>
            </a:r>
            <a:r>
              <a:rPr lang="ru-RU" sz="3600" b="1" dirty="0">
                <a:solidFill>
                  <a:srgbClr val="C00000"/>
                </a:solidFill>
              </a:rPr>
              <a:t>во внеурочное время.</a:t>
            </a:r>
          </a:p>
        </p:txBody>
      </p:sp>
    </p:spTree>
    <p:extLst>
      <p:ext uri="{BB962C8B-B14F-4D97-AF65-F5344CB8AC3E}">
        <p14:creationId xmlns:p14="http://schemas.microsoft.com/office/powerpoint/2010/main" val="618188875"/>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27584" y="1628800"/>
            <a:ext cx="7560840" cy="445635"/>
          </a:xfrm>
          <a:prstGeom prst="rect">
            <a:avLst/>
          </a:prstGeom>
        </p:spPr>
        <p:txBody>
          <a:bodyPr wrap="square">
            <a:spAutoFit/>
          </a:bodyPr>
          <a:lstStyle/>
          <a:p>
            <a:pPr>
              <a:lnSpc>
                <a:spcPct val="80000"/>
              </a:lnSpc>
            </a:pPr>
            <a:endParaRPr lang="ru-RU" sz="2800" dirty="0">
              <a:solidFill>
                <a:srgbClr val="C00000"/>
              </a:solidFill>
            </a:endParaRPr>
          </a:p>
        </p:txBody>
      </p:sp>
      <p:sp>
        <p:nvSpPr>
          <p:cNvPr id="4" name="Прямоугольник 3"/>
          <p:cNvSpPr/>
          <p:nvPr/>
        </p:nvSpPr>
        <p:spPr>
          <a:xfrm>
            <a:off x="251520" y="2053239"/>
            <a:ext cx="8136904" cy="3194721"/>
          </a:xfrm>
          <a:prstGeom prst="rect">
            <a:avLst/>
          </a:prstGeom>
        </p:spPr>
        <p:txBody>
          <a:bodyPr wrap="square">
            <a:spAutoFit/>
          </a:bodyPr>
          <a:lstStyle/>
          <a:p>
            <a:pPr>
              <a:lnSpc>
                <a:spcPct val="80000"/>
              </a:lnSpc>
            </a:pPr>
            <a:r>
              <a:rPr lang="ru-RU" sz="2800" b="1" i="1" dirty="0">
                <a:solidFill>
                  <a:srgbClr val="002060"/>
                </a:solidFill>
              </a:rPr>
              <a:t>Проект </a:t>
            </a:r>
            <a:r>
              <a:rPr lang="ru-RU" sz="2800" i="1" dirty="0">
                <a:solidFill>
                  <a:srgbClr val="002060"/>
                </a:solidFill>
              </a:rPr>
              <a:t>– оригинальная практико-ориентированная работа интегративного, </a:t>
            </a:r>
            <a:r>
              <a:rPr lang="ru-RU" sz="2800" i="1" dirty="0" err="1">
                <a:solidFill>
                  <a:srgbClr val="002060"/>
                </a:solidFill>
              </a:rPr>
              <a:t>межпредметного</a:t>
            </a:r>
            <a:r>
              <a:rPr lang="ru-RU" sz="2800" i="1" dirty="0">
                <a:solidFill>
                  <a:srgbClr val="002060"/>
                </a:solidFill>
              </a:rPr>
              <a:t> и творческого содержания. </a:t>
            </a:r>
            <a:r>
              <a:rPr lang="ru-RU" sz="2800" dirty="0">
                <a:solidFill>
                  <a:srgbClr val="002060"/>
                </a:solidFill>
              </a:rPr>
              <a:t>В ней учащийся (учитель) решает конкретные учебные, культурные, социальные задачи исследовательского и прикладного характера, наполняя работу открывающимся ему новым образовательным (для учителя – педагогическим) содержанием и практическим смыслом. </a:t>
            </a:r>
          </a:p>
        </p:txBody>
      </p:sp>
      <p:pic>
        <p:nvPicPr>
          <p:cNvPr id="5" name="Рисунок 4" descr="http://mspk-freeland.ucoz.ru/psysluzhba/ps.jpg"/>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247960"/>
            <a:ext cx="2861310" cy="1581150"/>
          </a:xfrm>
          <a:prstGeom prst="rect">
            <a:avLst/>
          </a:prstGeom>
          <a:noFill/>
          <a:ln>
            <a:noFill/>
          </a:ln>
        </p:spPr>
      </p:pic>
    </p:spTree>
    <p:extLst>
      <p:ext uri="{BB962C8B-B14F-4D97-AF65-F5344CB8AC3E}">
        <p14:creationId xmlns:p14="http://schemas.microsoft.com/office/powerpoint/2010/main" val="157910682"/>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720840"/>
            <a:ext cx="8136904" cy="3884140"/>
          </a:xfrm>
          <a:prstGeom prst="rect">
            <a:avLst/>
          </a:prstGeom>
        </p:spPr>
        <p:txBody>
          <a:bodyPr wrap="square">
            <a:spAutoFit/>
          </a:bodyPr>
          <a:lstStyle/>
          <a:p>
            <a:pPr>
              <a:lnSpc>
                <a:spcPct val="80000"/>
              </a:lnSpc>
            </a:pPr>
            <a:r>
              <a:rPr lang="ru-RU" sz="2800" b="1" i="1" dirty="0">
                <a:solidFill>
                  <a:srgbClr val="002060"/>
                </a:solidFill>
              </a:rPr>
              <a:t>Цель проектного обучения</a:t>
            </a:r>
            <a:r>
              <a:rPr lang="ru-RU" sz="2800" dirty="0">
                <a:solidFill>
                  <a:srgbClr val="002060"/>
                </a:solidFill>
              </a:rPr>
              <a:t> состоит в том, чтобы создать условия, при которых учащиеся: </a:t>
            </a:r>
          </a:p>
          <a:p>
            <a:pPr>
              <a:lnSpc>
                <a:spcPct val="80000"/>
              </a:lnSpc>
            </a:pPr>
            <a:r>
              <a:rPr lang="ru-RU" sz="2800" dirty="0">
                <a:solidFill>
                  <a:srgbClr val="002060"/>
                </a:solidFill>
              </a:rPr>
              <a:t>самостоятельно и охотно приобретают недостающие знания из разных источников; </a:t>
            </a:r>
          </a:p>
          <a:p>
            <a:pPr>
              <a:lnSpc>
                <a:spcPct val="80000"/>
              </a:lnSpc>
            </a:pPr>
            <a:r>
              <a:rPr lang="ru-RU" sz="2800" dirty="0">
                <a:solidFill>
                  <a:srgbClr val="002060"/>
                </a:solidFill>
              </a:rPr>
              <a:t>учатся пользоваться приобретёнными знаниями для решения познавательных и практических задач; </a:t>
            </a:r>
          </a:p>
          <a:p>
            <a:pPr>
              <a:lnSpc>
                <a:spcPct val="80000"/>
              </a:lnSpc>
            </a:pPr>
            <a:r>
              <a:rPr lang="ru-RU" sz="2800" dirty="0">
                <a:solidFill>
                  <a:srgbClr val="002060"/>
                </a:solidFill>
              </a:rPr>
              <a:t>приобретают коммуникативные умения, работая в различных группах; </a:t>
            </a:r>
          </a:p>
          <a:p>
            <a:pPr>
              <a:lnSpc>
                <a:spcPct val="80000"/>
              </a:lnSpc>
            </a:pPr>
            <a:r>
              <a:rPr lang="ru-RU" sz="2800" dirty="0">
                <a:solidFill>
                  <a:srgbClr val="002060"/>
                </a:solidFill>
              </a:rPr>
              <a:t>развивают у себя исследовательские умения; </a:t>
            </a:r>
          </a:p>
          <a:p>
            <a:pPr>
              <a:lnSpc>
                <a:spcPct val="80000"/>
              </a:lnSpc>
            </a:pPr>
            <a:r>
              <a:rPr lang="ru-RU" sz="2800" dirty="0">
                <a:solidFill>
                  <a:srgbClr val="002060"/>
                </a:solidFill>
              </a:rPr>
              <a:t>развивают системное и проектное мышление</a:t>
            </a:r>
          </a:p>
        </p:txBody>
      </p:sp>
      <p:pic>
        <p:nvPicPr>
          <p:cNvPr id="4" name="Рисунок 3" descr="http://www.elegantstyle.ru/pict/metod_proektov_i_multimediinye_tehnologii.jpg"/>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948352"/>
            <a:ext cx="1619672" cy="1889736"/>
          </a:xfrm>
          <a:prstGeom prst="rect">
            <a:avLst/>
          </a:prstGeom>
          <a:noFill/>
          <a:ln>
            <a:noFill/>
          </a:ln>
        </p:spPr>
      </p:pic>
    </p:spTree>
    <p:extLst>
      <p:ext uri="{BB962C8B-B14F-4D97-AF65-F5344CB8AC3E}">
        <p14:creationId xmlns:p14="http://schemas.microsoft.com/office/powerpoint/2010/main" val="94733554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628800"/>
            <a:ext cx="8136904" cy="2751522"/>
          </a:xfrm>
          <a:prstGeom prst="rect">
            <a:avLst/>
          </a:prstGeom>
        </p:spPr>
        <p:txBody>
          <a:bodyPr wrap="square">
            <a:spAutoFit/>
          </a:bodyPr>
          <a:lstStyle/>
          <a:p>
            <a:pPr>
              <a:lnSpc>
                <a:spcPct val="90000"/>
              </a:lnSpc>
            </a:pPr>
            <a:r>
              <a:rPr lang="ru-RU" sz="2400" dirty="0">
                <a:solidFill>
                  <a:srgbClr val="002060"/>
                </a:solidFill>
              </a:rPr>
              <a:t>Перед проектной деятельностью учитель должен продумать весь ход работы. Ни саму проблему, ни гипотезы, ни методы исследования поисковой деятельности он не должен давать учащимся в готовом виде. Учитель лишь ненавязчиво направляет мысль учащихся в нужное русло. А ребята должны подтвердить свою точку зрения аргументами, доказательствами, фактами.</a:t>
            </a:r>
          </a:p>
        </p:txBody>
      </p:sp>
      <p:pic>
        <p:nvPicPr>
          <p:cNvPr id="4" name="Рисунок 3" descr="http://iyazyki.ru/wp-content/uploads/2013/05/okruzhnova2.jpg"/>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387983"/>
            <a:ext cx="2826196" cy="2155572"/>
          </a:xfrm>
          <a:prstGeom prst="rect">
            <a:avLst/>
          </a:prstGeom>
          <a:noFill/>
          <a:ln>
            <a:noFill/>
          </a:ln>
        </p:spPr>
      </p:pic>
    </p:spTree>
    <p:extLst>
      <p:ext uri="{BB962C8B-B14F-4D97-AF65-F5344CB8AC3E}">
        <p14:creationId xmlns:p14="http://schemas.microsoft.com/office/powerpoint/2010/main" val="2785775754"/>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http://rudocs.exdat.com/pars_docs/tw_refs/452/451246/451246_html_m71671e79.png"/>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628800"/>
            <a:ext cx="5940425" cy="4906010"/>
          </a:xfrm>
          <a:prstGeom prst="rect">
            <a:avLst/>
          </a:prstGeom>
          <a:noFill/>
          <a:ln>
            <a:noFill/>
          </a:ln>
        </p:spPr>
      </p:pic>
    </p:spTree>
    <p:extLst>
      <p:ext uri="{BB962C8B-B14F-4D97-AF65-F5344CB8AC3E}">
        <p14:creationId xmlns:p14="http://schemas.microsoft.com/office/powerpoint/2010/main" val="1472804405"/>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9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2285583"/>
            <a:ext cx="7848872" cy="3970318"/>
          </a:xfrm>
          <a:prstGeom prst="rect">
            <a:avLst/>
          </a:prstGeom>
        </p:spPr>
        <p:txBody>
          <a:bodyPr wrap="square">
            <a:spAutoFit/>
          </a:bodyPr>
          <a:lstStyle/>
          <a:p>
            <a:pPr>
              <a:lnSpc>
                <a:spcPct val="90000"/>
              </a:lnSpc>
            </a:pPr>
            <a:r>
              <a:rPr lang="ru-RU" sz="2800" b="1" dirty="0">
                <a:solidFill>
                  <a:srgbClr val="002060"/>
                </a:solidFill>
              </a:rPr>
              <a:t>Реализация методов проектов, методики сотрудничества перспективны при изучении математики;</a:t>
            </a:r>
          </a:p>
          <a:p>
            <a:pPr>
              <a:lnSpc>
                <a:spcPct val="90000"/>
              </a:lnSpc>
            </a:pPr>
            <a:r>
              <a:rPr lang="ru-RU" sz="2800" b="1" dirty="0">
                <a:solidFill>
                  <a:srgbClr val="002060"/>
                </a:solidFill>
              </a:rPr>
              <a:t>В процессе работы у учащихся формируются новые учебные умения по самостоятельному добыванию и осмыслению знаний;</a:t>
            </a:r>
          </a:p>
          <a:p>
            <a:pPr>
              <a:lnSpc>
                <a:spcPct val="90000"/>
              </a:lnSpc>
            </a:pPr>
            <a:r>
              <a:rPr lang="ru-RU" sz="2800" b="1" dirty="0">
                <a:solidFill>
                  <a:srgbClr val="002060"/>
                </a:solidFill>
              </a:rPr>
              <a:t>Проектно – исследовательская деятельность может использоваться для решения небольших проблемных задач, а так же для решения крупных, сложных для понимания вопросов.</a:t>
            </a:r>
          </a:p>
        </p:txBody>
      </p:sp>
      <p:sp>
        <p:nvSpPr>
          <p:cNvPr id="4" name="TextBox 3"/>
          <p:cNvSpPr txBox="1"/>
          <p:nvPr/>
        </p:nvSpPr>
        <p:spPr>
          <a:xfrm>
            <a:off x="467544" y="1700808"/>
            <a:ext cx="2461262" cy="584775"/>
          </a:xfrm>
          <a:prstGeom prst="rect">
            <a:avLst/>
          </a:prstGeom>
          <a:noFill/>
        </p:spPr>
        <p:txBody>
          <a:bodyPr wrap="square" rtlCol="0">
            <a:spAutoFit/>
          </a:bodyPr>
          <a:lstStyle/>
          <a:p>
            <a:r>
              <a:rPr lang="ru-RU" sz="3200" b="1" dirty="0" smtClean="0">
                <a:solidFill>
                  <a:srgbClr val="C00000"/>
                </a:solidFill>
              </a:rPr>
              <a:t>Выводы:</a:t>
            </a:r>
            <a:endParaRPr lang="ru-RU" sz="3200" b="1" dirty="0">
              <a:solidFill>
                <a:srgbClr val="C00000"/>
              </a:solidFill>
            </a:endParaRPr>
          </a:p>
        </p:txBody>
      </p:sp>
    </p:spTree>
    <p:extLst>
      <p:ext uri="{BB962C8B-B14F-4D97-AF65-F5344CB8AC3E}">
        <p14:creationId xmlns:p14="http://schemas.microsoft.com/office/powerpoint/2010/main" val="147689782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2659559"/>
            <a:ext cx="7848872" cy="2062103"/>
          </a:xfrm>
          <a:prstGeom prst="rect">
            <a:avLst/>
          </a:prstGeom>
        </p:spPr>
        <p:txBody>
          <a:bodyPr wrap="square">
            <a:spAutoFit/>
          </a:bodyPr>
          <a:lstStyle/>
          <a:p>
            <a:pPr algn="ctr"/>
            <a:r>
              <a:rPr lang="ru-RU" sz="3200" b="1" dirty="0">
                <a:solidFill>
                  <a:srgbClr val="C00000"/>
                </a:solidFill>
                <a:latin typeface="Arial" charset="0"/>
              </a:rPr>
              <a:t>Творческое название</a:t>
            </a:r>
            <a:r>
              <a:rPr lang="en-US" sz="3200" b="1" dirty="0">
                <a:solidFill>
                  <a:srgbClr val="C00000"/>
                </a:solidFill>
                <a:latin typeface="Arial" charset="0"/>
              </a:rPr>
              <a:t> </a:t>
            </a:r>
            <a:endParaRPr lang="ru-RU" sz="3200" b="1" dirty="0">
              <a:solidFill>
                <a:srgbClr val="C00000"/>
              </a:solidFill>
              <a:latin typeface="Arial" charset="0"/>
            </a:endParaRPr>
          </a:p>
          <a:p>
            <a:pPr algn="ctr"/>
            <a:r>
              <a:rPr lang="ru-RU" sz="3200" b="1" dirty="0" smtClean="0">
                <a:solidFill>
                  <a:srgbClr val="C00000"/>
                </a:solidFill>
                <a:latin typeface="Arial" charset="0"/>
              </a:rPr>
              <a:t>проекта:</a:t>
            </a:r>
          </a:p>
          <a:p>
            <a:endParaRPr lang="ru-RU" sz="3200" b="1" dirty="0" smtClean="0">
              <a:solidFill>
                <a:srgbClr val="C00000"/>
              </a:solidFill>
              <a:latin typeface="Arial" charset="0"/>
            </a:endParaRPr>
          </a:p>
          <a:p>
            <a:pPr algn="just"/>
            <a:r>
              <a:rPr lang="ru-RU" sz="3200" b="1" dirty="0" smtClean="0">
                <a:solidFill>
                  <a:srgbClr val="C00000"/>
                </a:solidFill>
                <a:latin typeface="Arial" charset="0"/>
              </a:rPr>
              <a:t>      «ФУНКЦИИ РЯДОМ С </a:t>
            </a:r>
            <a:r>
              <a:rPr lang="ru-RU" sz="3200" b="1" dirty="0">
                <a:solidFill>
                  <a:srgbClr val="C00000"/>
                </a:solidFill>
                <a:latin typeface="Arial" charset="0"/>
              </a:rPr>
              <a:t>НАМИ»</a:t>
            </a:r>
          </a:p>
        </p:txBody>
      </p:sp>
    </p:spTree>
    <p:extLst>
      <p:ext uri="{BB962C8B-B14F-4D97-AF65-F5344CB8AC3E}">
        <p14:creationId xmlns:p14="http://schemas.microsoft.com/office/powerpoint/2010/main" val="1600533604"/>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1520" y="1844825"/>
            <a:ext cx="8136904" cy="461665"/>
          </a:xfrm>
          <a:prstGeom prst="rect">
            <a:avLst/>
          </a:prstGeom>
        </p:spPr>
        <p:txBody>
          <a:bodyPr wrap="square">
            <a:spAutoFit/>
          </a:bodyPr>
          <a:lstStyle/>
          <a:p>
            <a:pPr algn="ctr"/>
            <a:r>
              <a:rPr lang="ru-RU" sz="2400" b="1" i="1" smtClean="0">
                <a:solidFill>
                  <a:srgbClr val="C00000"/>
                </a:solidFill>
                <a:effectLst>
                  <a:outerShdw blurRad="38100" dist="38100" dir="2700000" algn="tl">
                    <a:srgbClr val="000000"/>
                  </a:outerShdw>
                </a:effectLst>
                <a:latin typeface="Times New Roman" pitchFamily="18" charset="0"/>
              </a:rPr>
              <a:t>Основополагающий вопрос: «</a:t>
            </a:r>
            <a:r>
              <a:rPr lang="ru-RU" sz="2400" b="1" i="1" smtClean="0">
                <a:solidFill>
                  <a:srgbClr val="C00000"/>
                </a:solidFill>
                <a:effectLst>
                  <a:outerShdw blurRad="38100" dist="38100" dir="2700000" algn="tl">
                    <a:srgbClr val="000000"/>
                  </a:outerShdw>
                </a:effectLst>
                <a:latin typeface="Arial Unicode MS" pitchFamily="34" charset="-128"/>
              </a:rPr>
              <a:t>Математика в пословицах»</a:t>
            </a:r>
            <a:endParaRPr lang="en-GB" sz="2400" b="1" i="1" dirty="0">
              <a:solidFill>
                <a:srgbClr val="C00000"/>
              </a:solidFill>
              <a:effectLst>
                <a:outerShdw blurRad="38100" dist="38100" dir="2700000" algn="tl">
                  <a:srgbClr val="000000"/>
                </a:outerShdw>
              </a:effectLst>
              <a:latin typeface="Arial Unicode MS" pitchFamily="34" charset="-128"/>
            </a:endParaRPr>
          </a:p>
        </p:txBody>
      </p:sp>
      <p:sp>
        <p:nvSpPr>
          <p:cNvPr id="3" name="Прямоугольник 2"/>
          <p:cNvSpPr/>
          <p:nvPr/>
        </p:nvSpPr>
        <p:spPr>
          <a:xfrm>
            <a:off x="467544" y="2492896"/>
            <a:ext cx="7704856" cy="3637919"/>
          </a:xfrm>
          <a:prstGeom prst="rect">
            <a:avLst/>
          </a:prstGeom>
        </p:spPr>
        <p:txBody>
          <a:bodyPr wrap="square">
            <a:spAutoFit/>
          </a:bodyPr>
          <a:lstStyle/>
          <a:p>
            <a:pPr marL="628650" indent="-628650" algn="ctr"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latin typeface="Times New Roman" pitchFamily="18" charset="0"/>
              </a:rPr>
              <a:t>Проблемные вопросы:</a:t>
            </a:r>
          </a:p>
          <a:p>
            <a:pPr marL="628650" indent="-628650" algn="ctr" defTabSz="1019175">
              <a:lnSpc>
                <a:spcPct val="80000"/>
              </a:lnSpc>
              <a:spcBef>
                <a:spcPct val="20000"/>
              </a:spcBef>
              <a:buClr>
                <a:schemeClr val="hlink"/>
              </a:buClr>
              <a:buSzPct val="120000"/>
            </a:pPr>
            <a:endParaRPr lang="ru-RU" sz="2400" b="1" i="1" dirty="0">
              <a:solidFill>
                <a:srgbClr val="002060"/>
              </a:solidFill>
              <a:effectLst>
                <a:outerShdw blurRad="38100" dist="38100" dir="2700000" algn="tl">
                  <a:srgbClr val="000000"/>
                </a:outerShdw>
              </a:effectLst>
              <a:latin typeface="Times New Roman" pitchFamily="18" charset="0"/>
            </a:endParaRPr>
          </a:p>
          <a:p>
            <a:pPr marL="628650" indent="-628650"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rPr>
              <a:t>    1. «Как изменяется количество дров по мере    продвижения в лес?»</a:t>
            </a:r>
          </a:p>
          <a:p>
            <a:pPr marL="628650" indent="-628650"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rPr>
              <a:t>     2. «Можно ли маслом испортить кашу?»</a:t>
            </a:r>
          </a:p>
          <a:p>
            <a:pPr marL="628650" indent="-628650"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rPr>
              <a:t>     3. «Как может скакать конь?»</a:t>
            </a:r>
          </a:p>
          <a:p>
            <a:pPr marL="628650" indent="-628650"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rPr>
              <a:t>     4. «Чем пересев хуже недосева?»</a:t>
            </a:r>
          </a:p>
          <a:p>
            <a:pPr marL="628650" indent="-628650"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rPr>
              <a:t>     5. «Не круто начиная, круто кончай» </a:t>
            </a:r>
          </a:p>
          <a:p>
            <a:pPr marL="628650" indent="-628650"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rPr>
              <a:t>     6. «Горяч на почине, да скоро остыл»</a:t>
            </a:r>
          </a:p>
          <a:p>
            <a:pPr marL="628650" indent="-628650" defTabSz="1019175">
              <a:lnSpc>
                <a:spcPct val="80000"/>
              </a:lnSpc>
              <a:spcBef>
                <a:spcPct val="20000"/>
              </a:spcBef>
              <a:buClr>
                <a:schemeClr val="hlink"/>
              </a:buClr>
              <a:buSzPct val="120000"/>
            </a:pPr>
            <a:r>
              <a:rPr lang="ru-RU" sz="2400" b="1" i="1" dirty="0">
                <a:solidFill>
                  <a:srgbClr val="002060"/>
                </a:solidFill>
                <a:effectLst>
                  <a:outerShdw blurRad="38100" dist="38100" dir="2700000" algn="tl">
                    <a:srgbClr val="000000"/>
                  </a:outerShdw>
                </a:effectLst>
              </a:rPr>
              <a:t>     7. «Как живет тот, кто пьет до дна?»</a:t>
            </a:r>
          </a:p>
        </p:txBody>
      </p:sp>
      <p:pic>
        <p:nvPicPr>
          <p:cNvPr id="10242" name="Picture 2" descr="Сквозь тернии циф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280584"/>
            <a:ext cx="24384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4824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628799"/>
            <a:ext cx="8640960" cy="4801314"/>
          </a:xfrm>
          <a:prstGeom prst="rect">
            <a:avLst/>
          </a:prstGeom>
        </p:spPr>
        <p:txBody>
          <a:bodyPr wrap="square">
            <a:spAutoFit/>
          </a:bodyPr>
          <a:lstStyle/>
          <a:p>
            <a:pPr algn="just">
              <a:lnSpc>
                <a:spcPct val="130000"/>
              </a:lnSpc>
              <a:spcBef>
                <a:spcPct val="50000"/>
              </a:spcBef>
            </a:pPr>
            <a:r>
              <a:rPr lang="ru-RU" sz="2000" b="1" i="1" dirty="0">
                <a:solidFill>
                  <a:srgbClr val="002060"/>
                </a:solidFill>
              </a:rPr>
              <a:t>Большинство математических понятий прошли долгий путь развития. Сложный путь прошло и понятие функции. Оно уходит корнями в ту далекую эпоху, когда люди впервые поняли, что окружающие их явления взаимосвязаны. Они еще не умели считать, но уже знали, что чем больше оленей удастся убить на охоте, тем дольше племя будет избавлено от голода; чем сильнее натянута тетива лука, тем дальше полетит стрела; чем дольше горит костер, тем теплее будет в пещере.</a:t>
            </a:r>
          </a:p>
          <a:p>
            <a:pPr algn="just">
              <a:lnSpc>
                <a:spcPct val="130000"/>
              </a:lnSpc>
              <a:spcBef>
                <a:spcPct val="50000"/>
              </a:spcBef>
            </a:pPr>
            <a:r>
              <a:rPr lang="ru-RU" sz="2000" b="1" i="1" dirty="0">
                <a:solidFill>
                  <a:srgbClr val="002060"/>
                </a:solidFill>
              </a:rPr>
              <a:t>С развитием скотоводства, земледелия, ремесел и обмена увеличилось количество известных людям зависимостей между величинами. Идея зависимости некоторых величин восходит к древнегреческой науке. </a:t>
            </a:r>
          </a:p>
          <a:p>
            <a:pPr algn="just">
              <a:lnSpc>
                <a:spcPct val="130000"/>
              </a:lnSpc>
              <a:spcBef>
                <a:spcPct val="50000"/>
              </a:spcBef>
            </a:pPr>
            <a:r>
              <a:rPr lang="ru-RU" sz="2000" b="1" i="1" dirty="0">
                <a:solidFill>
                  <a:srgbClr val="002060"/>
                </a:solidFill>
              </a:rPr>
              <a:t>Сегодня мы рассмотрим некоторые из них.</a:t>
            </a:r>
          </a:p>
        </p:txBody>
      </p:sp>
    </p:spTree>
    <p:extLst>
      <p:ext uri="{BB962C8B-B14F-4D97-AF65-F5344CB8AC3E}">
        <p14:creationId xmlns:p14="http://schemas.microsoft.com/office/powerpoint/2010/main" val="3665011446"/>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83568" y="2136339"/>
            <a:ext cx="7632848" cy="2862322"/>
          </a:xfrm>
          <a:prstGeom prst="rect">
            <a:avLst/>
          </a:prstGeom>
        </p:spPr>
        <p:txBody>
          <a:bodyPr wrap="square">
            <a:spAutoFit/>
          </a:bodyPr>
          <a:lstStyle/>
          <a:p>
            <a:pPr>
              <a:lnSpc>
                <a:spcPct val="150000"/>
              </a:lnSpc>
              <a:spcBef>
                <a:spcPct val="50000"/>
              </a:spcBef>
            </a:pPr>
            <a:r>
              <a:rPr lang="ru-RU" sz="2400" b="1" i="1" dirty="0">
                <a:solidFill>
                  <a:srgbClr val="002060"/>
                </a:solidFill>
              </a:rPr>
              <a:t>Чтобы наглядно </a:t>
            </a:r>
            <a:r>
              <a:rPr lang="ru-RU" sz="2400" b="1" i="1" dirty="0" smtClean="0">
                <a:solidFill>
                  <a:srgbClr val="002060"/>
                </a:solidFill>
              </a:rPr>
              <a:t>проиллюстрировать </a:t>
            </a:r>
            <a:r>
              <a:rPr lang="ru-RU" sz="2400" b="1" i="1" dirty="0">
                <a:solidFill>
                  <a:srgbClr val="002060"/>
                </a:solidFill>
              </a:rPr>
              <a:t>характерные свойства </a:t>
            </a:r>
            <a:r>
              <a:rPr lang="ru-RU" sz="2400" b="1" i="1" dirty="0" smtClean="0">
                <a:solidFill>
                  <a:srgbClr val="002060"/>
                </a:solidFill>
              </a:rPr>
              <a:t>функций</a:t>
            </a:r>
            <a:r>
              <a:rPr lang="ru-RU" sz="2400" b="1" i="1" dirty="0">
                <a:solidFill>
                  <a:srgbClr val="002060"/>
                </a:solidFill>
              </a:rPr>
              <a:t>, обратимся к пословицам. Ведь пословицы – это отражение </a:t>
            </a:r>
            <a:r>
              <a:rPr lang="ru-RU" sz="2400" b="1" i="1" dirty="0" smtClean="0">
                <a:solidFill>
                  <a:srgbClr val="002060"/>
                </a:solidFill>
              </a:rPr>
              <a:t>устойчивых </a:t>
            </a:r>
            <a:r>
              <a:rPr lang="ru-RU" sz="2400" b="1" i="1" dirty="0">
                <a:solidFill>
                  <a:srgbClr val="002060"/>
                </a:solidFill>
              </a:rPr>
              <a:t>закономерностей, выверенных многовековым опытом народа.</a:t>
            </a:r>
          </a:p>
        </p:txBody>
      </p:sp>
      <p:pic>
        <p:nvPicPr>
          <p:cNvPr id="4" name="Рисунок 3" descr="http://proektoriya.siteedit.su/images/cbiz167.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4437112"/>
            <a:ext cx="2190244" cy="2232248"/>
          </a:xfrm>
          <a:prstGeom prst="rect">
            <a:avLst/>
          </a:prstGeom>
          <a:noFill/>
          <a:ln>
            <a:noFill/>
          </a:ln>
        </p:spPr>
      </p:pic>
    </p:spTree>
    <p:extLst>
      <p:ext uri="{BB962C8B-B14F-4D97-AF65-F5344CB8AC3E}">
        <p14:creationId xmlns:p14="http://schemas.microsoft.com/office/powerpoint/2010/main" val="3446500491"/>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1"/>
            <a:ext cx="9144000" cy="6857999"/>
          </a:xfrm>
          <a:prstGeom prst="rect">
            <a:avLst/>
          </a:prstGeom>
          <a:noFill/>
          <a:extLst/>
        </p:spPr>
      </p:pic>
      <p:sp>
        <p:nvSpPr>
          <p:cNvPr id="3" name="Прямоугольник 2"/>
          <p:cNvSpPr/>
          <p:nvPr/>
        </p:nvSpPr>
        <p:spPr>
          <a:xfrm>
            <a:off x="251520" y="1700809"/>
            <a:ext cx="8712968" cy="954107"/>
          </a:xfrm>
          <a:prstGeom prst="rect">
            <a:avLst/>
          </a:prstGeom>
        </p:spPr>
        <p:txBody>
          <a:bodyPr wrap="square">
            <a:spAutoFit/>
          </a:bodyPr>
          <a:lstStyle/>
          <a:p>
            <a:r>
              <a:rPr lang="ru-RU" kern="10" dirty="0">
                <a:ln w="19050">
                  <a:solidFill>
                    <a:srgbClr val="800000"/>
                  </a:solidFill>
                  <a:round/>
                  <a:headEnd/>
                  <a:tailEnd/>
                </a:ln>
                <a:solidFill>
                  <a:srgbClr val="99FF66"/>
                </a:solidFill>
                <a:effectLst>
                  <a:outerShdw dist="35921" dir="2700000" algn="ctr" rotWithShape="0">
                    <a:srgbClr val="990000"/>
                  </a:outerShdw>
                </a:effectLst>
                <a:latin typeface="Impact"/>
              </a:rPr>
              <a:t>1</a:t>
            </a:r>
            <a:r>
              <a:rPr lang="ru-RU" sz="2800" kern="10" dirty="0">
                <a:ln w="19050">
                  <a:solidFill>
                    <a:srgbClr val="800000"/>
                  </a:solidFill>
                  <a:round/>
                  <a:headEnd/>
                  <a:tailEnd/>
                </a:ln>
                <a:solidFill>
                  <a:srgbClr val="99FF66"/>
                </a:solidFill>
                <a:effectLst>
                  <a:outerShdw dist="35921" dir="2700000" algn="ctr" rotWithShape="0">
                    <a:srgbClr val="990000"/>
                  </a:outerShdw>
                </a:effectLst>
                <a:latin typeface="Impact"/>
              </a:rPr>
              <a:t>. Как изменяется количество дров </a:t>
            </a:r>
            <a:r>
              <a:rPr lang="ru-RU" sz="2800" kern="10" dirty="0" smtClean="0">
                <a:ln w="19050">
                  <a:solidFill>
                    <a:srgbClr val="800000"/>
                  </a:solidFill>
                  <a:round/>
                  <a:headEnd/>
                  <a:tailEnd/>
                </a:ln>
                <a:solidFill>
                  <a:srgbClr val="99FF66"/>
                </a:solidFill>
                <a:effectLst>
                  <a:outerShdw dist="35921" dir="2700000" algn="ctr" rotWithShape="0">
                    <a:srgbClr val="990000"/>
                  </a:outerShdw>
                </a:effectLst>
                <a:latin typeface="Impact"/>
              </a:rPr>
              <a:t>по </a:t>
            </a:r>
            <a:r>
              <a:rPr lang="ru-RU" sz="2800" kern="10" dirty="0">
                <a:ln w="19050">
                  <a:solidFill>
                    <a:srgbClr val="800000"/>
                  </a:solidFill>
                  <a:round/>
                  <a:headEnd/>
                  <a:tailEnd/>
                </a:ln>
                <a:solidFill>
                  <a:srgbClr val="99FF66"/>
                </a:solidFill>
                <a:effectLst>
                  <a:outerShdw dist="35921" dir="2700000" algn="ctr" rotWithShape="0">
                    <a:srgbClr val="990000"/>
                  </a:outerShdw>
                </a:effectLst>
                <a:latin typeface="Impact"/>
              </a:rPr>
              <a:t>мере продвижения в лес?</a:t>
            </a:r>
          </a:p>
        </p:txBody>
      </p:sp>
      <p:sp>
        <p:nvSpPr>
          <p:cNvPr id="4" name="Прямоугольник 3"/>
          <p:cNvSpPr/>
          <p:nvPr/>
        </p:nvSpPr>
        <p:spPr>
          <a:xfrm>
            <a:off x="395536" y="2780928"/>
            <a:ext cx="6178775" cy="461665"/>
          </a:xfrm>
          <a:prstGeom prst="rect">
            <a:avLst/>
          </a:prstGeom>
        </p:spPr>
        <p:txBody>
          <a:bodyPr wrap="square">
            <a:spAutoFit/>
          </a:bodyPr>
          <a:lstStyle/>
          <a:p>
            <a:r>
              <a:rPr lang="ru-RU" sz="2400" kern="10" dirty="0">
                <a:ln w="19050">
                  <a:solidFill>
                    <a:srgbClr val="FF0066"/>
                  </a:solidFill>
                  <a:round/>
                  <a:headEnd/>
                  <a:tailEnd/>
                </a:ln>
                <a:solidFill>
                  <a:srgbClr val="002060"/>
                </a:solidFill>
                <a:effectLst>
                  <a:outerShdw dist="35921" dir="2700000" algn="ctr" rotWithShape="0">
                    <a:srgbClr val="990000"/>
                  </a:outerShdw>
                </a:effectLst>
                <a:latin typeface="Impact"/>
              </a:rPr>
              <a:t>"Чем дальше в лес, тем больше дров"</a:t>
            </a:r>
          </a:p>
        </p:txBody>
      </p:sp>
      <p:sp>
        <p:nvSpPr>
          <p:cNvPr id="5" name="Прямоугольник 4"/>
          <p:cNvSpPr/>
          <p:nvPr/>
        </p:nvSpPr>
        <p:spPr>
          <a:xfrm>
            <a:off x="251520" y="3428999"/>
            <a:ext cx="6606480" cy="2492990"/>
          </a:xfrm>
          <a:prstGeom prst="rect">
            <a:avLst/>
          </a:prstGeom>
        </p:spPr>
        <p:txBody>
          <a:bodyPr wrap="square">
            <a:spAutoFit/>
          </a:bodyPr>
          <a:lstStyle/>
          <a:p>
            <a:pPr>
              <a:lnSpc>
                <a:spcPct val="130000"/>
              </a:lnSpc>
              <a:spcBef>
                <a:spcPct val="50000"/>
              </a:spcBef>
            </a:pPr>
            <a:r>
              <a:rPr lang="ru-RU" sz="2400" b="1" dirty="0">
                <a:solidFill>
                  <a:srgbClr val="002060"/>
                </a:solidFill>
              </a:rPr>
              <a:t>Изобразим графиком, как нарастает количество дров по мере продвижения в глубь леса – от опушки (</a:t>
            </a:r>
            <a:r>
              <a:rPr lang="en-US" sz="2400" b="1" dirty="0">
                <a:solidFill>
                  <a:srgbClr val="002060"/>
                </a:solidFill>
              </a:rPr>
              <a:t>S)</a:t>
            </a:r>
            <a:r>
              <a:rPr lang="ru-RU" sz="2400" b="1" dirty="0">
                <a:solidFill>
                  <a:srgbClr val="002060"/>
                </a:solidFill>
              </a:rPr>
              <a:t>, где давным-давно все собрано, до чащобы, куда еще не ступала нога заготовителя.</a:t>
            </a:r>
          </a:p>
        </p:txBody>
      </p:sp>
      <p:pic>
        <p:nvPicPr>
          <p:cNvPr id="6" name="Picture 3" descr="6800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348880"/>
            <a:ext cx="2051720" cy="1908459"/>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2475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4"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3688" y="2204864"/>
            <a:ext cx="4301177" cy="1569660"/>
          </a:xfrm>
          <a:prstGeom prst="rect">
            <a:avLst/>
          </a:prstGeom>
          <a:noFill/>
        </p:spPr>
        <p:txBody>
          <a:bodyPr wrap="none" rtlCol="0">
            <a:spAutoFit/>
          </a:bodyPr>
          <a:lstStyle/>
          <a:p>
            <a:r>
              <a:rPr lang="ru-RU" sz="9600" b="1" i="1" dirty="0" smtClean="0">
                <a:solidFill>
                  <a:srgbClr val="C00000"/>
                </a:solidFill>
              </a:rPr>
              <a:t>Часть 1</a:t>
            </a:r>
            <a:endParaRPr lang="ru-RU" sz="9600" b="1" i="1" dirty="0">
              <a:solidFill>
                <a:srgbClr val="C00000"/>
              </a:solidFill>
            </a:endParaRPr>
          </a:p>
        </p:txBody>
      </p:sp>
    </p:spTree>
    <p:extLst>
      <p:ext uri="{BB962C8B-B14F-4D97-AF65-F5344CB8AC3E}">
        <p14:creationId xmlns:p14="http://schemas.microsoft.com/office/powerpoint/2010/main" val="1843914358"/>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700809"/>
            <a:ext cx="8136904" cy="1292662"/>
          </a:xfrm>
          <a:prstGeom prst="rect">
            <a:avLst/>
          </a:prstGeom>
        </p:spPr>
        <p:txBody>
          <a:bodyPr wrap="square">
            <a:spAutoFit/>
          </a:bodyPr>
          <a:lstStyle/>
          <a:p>
            <a:pPr algn="just">
              <a:lnSpc>
                <a:spcPct val="130000"/>
              </a:lnSpc>
              <a:spcBef>
                <a:spcPct val="50000"/>
              </a:spcBef>
            </a:pPr>
            <a:r>
              <a:rPr lang="ru-RU" sz="2000" b="1" dirty="0">
                <a:solidFill>
                  <a:srgbClr val="002060"/>
                </a:solidFill>
              </a:rPr>
              <a:t>Горизонтальная черта – это лесная дорога. По вертикали будем откладывать (допустим в м</a:t>
            </a:r>
            <a:r>
              <a:rPr lang="ru-RU" sz="2000" b="1" baseline="30000" dirty="0">
                <a:solidFill>
                  <a:srgbClr val="002060"/>
                </a:solidFill>
              </a:rPr>
              <a:t>3</a:t>
            </a:r>
            <a:r>
              <a:rPr lang="ru-RU" sz="2000" b="1" dirty="0">
                <a:solidFill>
                  <a:srgbClr val="002060"/>
                </a:solidFill>
              </a:rPr>
              <a:t>) количество </a:t>
            </a:r>
            <a:r>
              <a:rPr lang="ru-RU" sz="2000" b="1" dirty="0" smtClean="0">
                <a:solidFill>
                  <a:srgbClr val="002060"/>
                </a:solidFill>
              </a:rPr>
              <a:t>дров (топлива) </a:t>
            </a:r>
            <a:r>
              <a:rPr lang="ru-RU" sz="2000" b="1" dirty="0">
                <a:solidFill>
                  <a:srgbClr val="002060"/>
                </a:solidFill>
              </a:rPr>
              <a:t>на данном км дороги (рис.1).</a:t>
            </a:r>
          </a:p>
        </p:txBody>
      </p:sp>
      <p:sp>
        <p:nvSpPr>
          <p:cNvPr id="5" name="Line 4"/>
          <p:cNvSpPr>
            <a:spLocks noChangeShapeType="1"/>
          </p:cNvSpPr>
          <p:nvPr/>
        </p:nvSpPr>
        <p:spPr bwMode="auto">
          <a:xfrm flipV="1">
            <a:off x="2483768" y="2725738"/>
            <a:ext cx="0" cy="3673475"/>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 name="Line 4"/>
          <p:cNvSpPr>
            <a:spLocks noChangeShapeType="1"/>
          </p:cNvSpPr>
          <p:nvPr/>
        </p:nvSpPr>
        <p:spPr bwMode="auto">
          <a:xfrm>
            <a:off x="683568" y="5661247"/>
            <a:ext cx="5904656" cy="72009"/>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dirty="0"/>
          </a:p>
        </p:txBody>
      </p:sp>
      <p:cxnSp>
        <p:nvCxnSpPr>
          <p:cNvPr id="7" name="AutoShape 5"/>
          <p:cNvCxnSpPr>
            <a:cxnSpLocks noChangeShapeType="1"/>
          </p:cNvCxnSpPr>
          <p:nvPr/>
        </p:nvCxnSpPr>
        <p:spPr bwMode="auto">
          <a:xfrm rot="16200000">
            <a:off x="2464254" y="2945034"/>
            <a:ext cx="2767013" cy="2665412"/>
          </a:xfrm>
          <a:prstGeom prst="curvedConnector3">
            <a:avLst>
              <a:gd name="adj1" fmla="val 49972"/>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3419872" y="5877272"/>
            <a:ext cx="1768907" cy="369332"/>
          </a:xfrm>
          <a:prstGeom prst="rect">
            <a:avLst/>
          </a:prstGeom>
          <a:noFill/>
        </p:spPr>
        <p:txBody>
          <a:bodyPr wrap="square" rtlCol="0">
            <a:spAutoFit/>
          </a:bodyPr>
          <a:lstStyle/>
          <a:p>
            <a:r>
              <a:rPr lang="ru-RU" dirty="0" smtClean="0"/>
              <a:t>Лесная дорога </a:t>
            </a:r>
            <a:endParaRPr lang="ru-RU" dirty="0"/>
          </a:p>
        </p:txBody>
      </p:sp>
      <p:sp>
        <p:nvSpPr>
          <p:cNvPr id="8" name="TextBox 7"/>
          <p:cNvSpPr txBox="1"/>
          <p:nvPr/>
        </p:nvSpPr>
        <p:spPr>
          <a:xfrm>
            <a:off x="1979712" y="2334796"/>
            <a:ext cx="461665" cy="2534364"/>
          </a:xfrm>
          <a:prstGeom prst="rect">
            <a:avLst/>
          </a:prstGeom>
          <a:noFill/>
        </p:spPr>
        <p:txBody>
          <a:bodyPr vert="vert270" wrap="square" rtlCol="0">
            <a:spAutoFit/>
          </a:bodyPr>
          <a:lstStyle/>
          <a:p>
            <a:r>
              <a:rPr lang="ru-RU" dirty="0" smtClean="0"/>
              <a:t>Количество дров</a:t>
            </a:r>
            <a:endParaRPr lang="ru-RU" dirty="0"/>
          </a:p>
        </p:txBody>
      </p:sp>
    </p:spTree>
    <p:extLst>
      <p:ext uri="{BB962C8B-B14F-4D97-AF65-F5344CB8AC3E}">
        <p14:creationId xmlns:p14="http://schemas.microsoft.com/office/powerpoint/2010/main" val="26220535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 y="-2365"/>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700808"/>
            <a:ext cx="6390791" cy="523220"/>
          </a:xfrm>
          <a:prstGeom prst="rect">
            <a:avLst/>
          </a:prstGeom>
        </p:spPr>
        <p:txBody>
          <a:bodyPr wrap="square">
            <a:spAutoFit/>
          </a:bodyPr>
          <a:lstStyle/>
          <a:p>
            <a:pPr algn="ctr"/>
            <a:r>
              <a:rPr lang="ru-RU" sz="2800" kern="10" dirty="0">
                <a:ln w="9525">
                  <a:solidFill>
                    <a:srgbClr val="800000"/>
                  </a:solidFill>
                  <a:round/>
                  <a:headEnd/>
                  <a:tailEnd/>
                </a:ln>
                <a:solidFill>
                  <a:srgbClr val="002060"/>
                </a:solidFill>
                <a:effectLst>
                  <a:outerShdw dist="53882" dir="2700000" algn="ctr" rotWithShape="0">
                    <a:srgbClr val="9999FF">
                      <a:alpha val="80000"/>
                    </a:srgbClr>
                  </a:outerShdw>
                </a:effectLst>
                <a:latin typeface="Impact"/>
              </a:rPr>
              <a:t>2. Можно ли маслом испортить кашу?</a:t>
            </a:r>
          </a:p>
        </p:txBody>
      </p:sp>
      <p:sp>
        <p:nvSpPr>
          <p:cNvPr id="4" name="Прямоугольник 3"/>
          <p:cNvSpPr/>
          <p:nvPr/>
        </p:nvSpPr>
        <p:spPr>
          <a:xfrm>
            <a:off x="251521" y="2100918"/>
            <a:ext cx="6768752" cy="584775"/>
          </a:xfrm>
          <a:prstGeom prst="rect">
            <a:avLst/>
          </a:prstGeom>
        </p:spPr>
        <p:txBody>
          <a:bodyPr wrap="square">
            <a:spAutoFit/>
          </a:bodyPr>
          <a:lstStyle/>
          <a:p>
            <a:pPr algn="ctr"/>
            <a:r>
              <a:rPr lang="ru-RU" sz="3200" kern="10" dirty="0">
                <a:ln w="19050">
                  <a:solidFill>
                    <a:srgbClr val="FF0066"/>
                  </a:solidFill>
                  <a:round/>
                  <a:headEnd/>
                  <a:tailEnd/>
                </a:ln>
                <a:solidFill>
                  <a:srgbClr val="FFFF00"/>
                </a:solidFill>
                <a:effectLst>
                  <a:outerShdw dist="35921" dir="2700000" algn="ctr" rotWithShape="0">
                    <a:srgbClr val="990000"/>
                  </a:outerShdw>
                </a:effectLst>
                <a:latin typeface="Impact"/>
              </a:rPr>
              <a:t>Каши маслом не испортишь!"</a:t>
            </a:r>
          </a:p>
        </p:txBody>
      </p:sp>
      <p:sp>
        <p:nvSpPr>
          <p:cNvPr id="5" name="Прямоугольник 4"/>
          <p:cNvSpPr/>
          <p:nvPr/>
        </p:nvSpPr>
        <p:spPr>
          <a:xfrm>
            <a:off x="755576" y="3068959"/>
            <a:ext cx="7344816" cy="2376035"/>
          </a:xfrm>
          <a:prstGeom prst="rect">
            <a:avLst/>
          </a:prstGeom>
        </p:spPr>
        <p:txBody>
          <a:bodyPr wrap="square">
            <a:spAutoFit/>
          </a:bodyPr>
          <a:lstStyle/>
          <a:p>
            <a:pPr algn="just">
              <a:lnSpc>
                <a:spcPct val="120000"/>
              </a:lnSpc>
              <a:spcBef>
                <a:spcPct val="50000"/>
              </a:spcBef>
            </a:pPr>
            <a:r>
              <a:rPr lang="ru-RU" sz="2800" b="1" dirty="0">
                <a:solidFill>
                  <a:srgbClr val="002060"/>
                </a:solidFill>
              </a:rPr>
              <a:t>Качество каши можно рассматривать, как функцию количества масла в ней.</a:t>
            </a:r>
          </a:p>
          <a:p>
            <a:pPr algn="just">
              <a:lnSpc>
                <a:spcPct val="120000"/>
              </a:lnSpc>
              <a:spcBef>
                <a:spcPct val="50000"/>
              </a:spcBef>
            </a:pPr>
            <a:r>
              <a:rPr lang="ru-RU" sz="2800" b="1" dirty="0">
                <a:solidFill>
                  <a:srgbClr val="002060"/>
                </a:solidFill>
              </a:rPr>
              <a:t>Согласно пословице, качество каши не понижается с добавкой масла.</a:t>
            </a:r>
          </a:p>
        </p:txBody>
      </p:sp>
      <p:sp>
        <p:nvSpPr>
          <p:cNvPr id="6" name="AutoShape 2" descr="data:image/jpeg;base64,/9j/4AAQSkZJRgABAQAAAQABAAD/2wCEAAkGBhIQEBUUExQVExIWFhUVFhQVFBQUFRUVFBUVFBQUFBUXGyYeFxkjGRQUHy8gIycpLCwsFR4xNTAqNSYrLCkBCQoKDgwOGg8PGiwkHyQsLCwsLCwpLCwpLCwpLCwsLCwsKSksKSwsLCwsLCksLCksLCwsKSksKSkpKSwsLCksLP/AABEIAMEBBQMBIgACEQEDEQH/xAAbAAABBQEBAAAAAAAAAAAAAAAAAgMEBQYBB//EADsQAAEDAwIEAwUHAwMFAQAAAAEAAhEDBCEFMQYSQVEiYXETMoGRoQcjQlKxwdEUFfBicpIzQ6Ky8Rb/xAAaAQACAwEBAAAAAAAAAAAAAAAAAgEDBAUG/8QALhEAAgIBBAAEBQMFAQAAAAAAAAECEQMEEiExEyJBUQUUMmFxQlKBIyQzofAV/9oADAMBAAIRAxEAPwDw1CEIAEIQgAQhCABCEIAEIQgAQl06ZcYAJPYCT8grqx4NuaueXkHdxz8gknkhBXJ0MouXSKJC3th9nA3qPcfIDlH1WhsOCrKnHMwETknxH4ThY5/EMMeuS5aebPIgJUhmn1TtTefRjv4Xv2n6LZuMUaFdwDchoZIPwbsq+4q02GOUt/3HP7KueucVcY3/AN+Bo6e+2eLN0S4P/Zq/8Hfwh2iXA3o1f+Dv4Xrp1On3AhJGqUu4VP8A6OT9g/yy9zx92m1RvTqD1Y7+Ew+mRuCPUQvav7hS/MEtraVX8h9YPzCZfEmvqgQ9N9zxBC9juuFbKp71Nk92yw/+Kpb77M6DhNKq9h7EB7f2P1V8PiGOX1Jr+Ct6eS6PNkLT6h9n11TksDaw/wBBh0dy10fSVna9u5h5XtLXdnAtPyK2wyQyfS7KXFrtDSEITighCEACEIQAIQhAAhCEACEIQAIQhAAhCEACF2Fe6BwrUuTLvBT/ADHc/wC0fuknOMFuk+BoxcnSKa3t3VHBrGlzjsAJK1uk/Z+8w6sY/wBDSJ+J6fBaiy0+laNDabRJ3P4j6lR77V/Z5B8Q6LlZNbPI9uJV9/U2QwKPMiZZaLSoCGtawdT1PqVy41qnSmIKyV1qtSoTuZ+ilU+GLmsMECVWtJ+rLIfxEuIos6/FXb6Jm01yrVcAxvNnc5A9Va6N9n7BHtnF57dPj3Wro6ZSoiGtDWjoAAjdp8f0qxd02U11e3lVrWvrNaGiAKdFjPmQMqvOgl/v1ajp84/RaghpOAE6WiE89WqsVRZl2cIUurn/APM/qptPgy3gYeT/AL3D91d06PMewU23tY8ksdW5ehLg/crrDhe0bvQa493OcfpKsP7fRbnka1vkIATtCjLsHZJvvE0tHikdN1qjlT7QjTMxxHxHb0HBrAC4n6dc9FWX3HTA1rQA0no5sbd+6jVNNt6db70P7RvHY4VjT0AVqTgIe38Ie0EHtMhPvxvvgipIsdF1BlwwO8M9QDsn7/RKVZhFRjag7OAP1Xn1QC0eZ9rSqA4DfcPz/CtvwzrQrQDudxP6JJYV2g3vpmR1j7M6bpNB3s3fkdLmn0O4+qw2q6HXtnRVYW9nbtPo7b4L2q71WkaxpB0uG4OEu4s21GFrmhzCMgifmOqFly4u+V/sHCMuuDwNC9A4i+zwZfbeZNIn/wBCf0Kwdei5ji1wLXDBBEEfBbMWaGVeUolBx7G0IQrRAQhCABCEIAEIQgAQhCABdXFreEOGucitVHgGWg9fNV5cscUd0h4Qc3SO8M8Jc0VKwgbtYevmVrbnUWUWxG2AEi+vxTCyOpalJPVcdKeqlcujd5cSpEm61s8xzvt/CiUrqpXdytaSdlH0vTH3VQBs7r1fhzhBlBgJ8TupWyezEqS5K1KUij4e4T5fE7fr2+AWvtrINGMeqkuZGAE08Erj5dRubVFiiK5QBMpzTmtquIIkeuyg1Cc9VO4cp5Pqq8bjKSBrgvKVm0DDQAuv02mfwj5KW0LsLeIVT9Gb+EkfUfVMVbd7N8juFecqQ+mkljTGTaKF/KdkmnUjMJ27ADsBNCm4+XqsDnPfSfRZSog3DxJPXyCmW8csxOM7INr3yl83KICtwQljblJ2K+SNXoh+7RHmAVR1uE6ftA+i51GoDvT90+rDj5Qr19qTsfUJMOYP3V8c0lyg8NPgpKPC721XVXkVKhPvbY8grKpanB2PUdCrGhdDYp2pQaRIK1Y9Q59lUsddFLUtZE9fostxHw1Su25HJVHuvH6O7hbS5ZggLO6872Ia7oTHoeiMsH/kxvlBF35ZHj2p6XUt6hZUEOHxBHcHqFDXrOq6Sy8pcrve3a7qD/C8x1DTn0KjmPEEH5joR5LbpdUsyp8SXZRkxOH4IiEIWwpBCEIAEIQgAQhdAQBa8O6QbmsB+EQXenZej1nNpsAAgAKt4W0sUKAP4nZJ/Zc1i4AESuJqMjzZdq6R0MUdkSn1XUJnOFTWlk+vUAGZMFLuiXOgdT/my2WiWIoUmkj7x2G+hWyUlgx8dlVb3yaLhXQmWzBsXnc4wtPSd0G/0VXp9AtbJz8FZtYC0QeX91zVN5HXqWVQ/wD02d5Ki3b+jfml1AeaJwio0BLlUIQ6JjbZBqtICuOHKPhlVd5t5rRaLTimPRZ9Olv/AANIsWrq4Uj2mVuEHeVIqDCdhccFIGdqnxlBcUvUmctTHVM0n5yFym9uRwfuaKtWIqmPJRQZKk3r09Z2wdnb91bjgnJpCPgXTtB0TNWn0ndTf6fHvbJTLPG8n0Wxx4pIS+SodYHoQnKdIM7/ADVm+mAodZk9FVW3pE22RKjQdioN/pTbim5jsg/MHoQVcGiIEJp7IPkrMc/cSSMF7F9s/wBm/I/CT1CicSaKLmkXNH3jRIPcdlstd08VWHHiGWnzCzen1+hwdvkjKnjkskB4vcqZ5LXpcpP+bJpazjnSPZVPaNHgec+TllCF3MORZYKSME47ZUcQhCtEBCEIAFZaDZ+1rtHQZKrVruBLQFxcQqc89mNssxR3SSNc93KIGQAsrq11JK0d9UAa5Y+6dJOcd1ytJG3uZuyviheh2hq1RmRO3UL0S2swXg/lEeiz3Btly+LfzWypUQTKp1uVuVL0FgqRZW1aBBTjBKj06ZldqVSD5LNDUbIXJcjbbJkhLeQUzb1JC5Xd0CSeVz8zJSojXcEgea1ljThgWSDZqN9VsrdvhCv08atkSHg1Ja2CnAF1aWrEOLjkpcITAZ/UPFUI8k2KUBSdao8viHoVWUrwA5OVysko48jUvU0R5XByvTLlZadcDlgiCq03eYCsrFzcGTPmn031XFiz6JQt8zuE4IC4+pA6KHUuOcwMldJVEq7HLh8nGEw5ndKpUHfiJQ5sb/BUzTfLJQzUZBwhzBGcLpbOUGmTgquKS6JYmrayFitbsvZVecDwu38itxUlrY3H+YVFrdtz03LVVwaZWnUjJcRaeLi1cOoEj1GV5Q9eyWLZYQvKdetfZ3FRvTmJHoc/urPhs/qx/wAiamPTK9CELrmQEIQgAXoXAlD7on/6vPl6TwQPuR6LDrn/AEmaNP8AUSNUaeUrGvd4s/JbjV2+Bywlx72yzaPlMvym74Xj2eMfRamyJ7LFcJ1jywt3Yu2WPNjbyNDWW9raTkg/NIuLUSlPvXNgNG6R7Zx3BB6yIK0eBBRqhNzGW0oSCYBlP1DATFCjznJIGST2ABJ/Rc2UNs6iuS5c9kS2qzWb6rb2xkLHUqIL6Rphx52Gp4uUQ2YBMYC1tiDsdxE5HXbKvxKUZNMWTRLAXUprJ/T5LkfpPwWumJZyEJXL+sfHsiMT0z9N0UyLKnXh90Vl2nw+a1OutPsz2x1HXAwswbN5aSBgdSQB6CdyuJr03kUUvQ04qok2Vq0+8rClRDRvhR7XT6ob7vbGJztPb4rtam5uCIPafgt+CKjFJqhZfk7VqFxgbKXaNDfJM0iGDzKlUaRIkrUlbK2LqP8AMT5bFRqtM7yE/DTIIhMG3EbqvI3QIYNJwyFznPVTmsBGE1XaA3zVMFtV2S+RAqAjzUG/aOUqRSCi6g/C3QlujZU1yZW0pw4jzK8346pRdk9wF6XQEvJ8yvOePzNyPRVaF/3DGzryGXQhC7xgBCEIAF6NwHUmnHVecrYcEX3K6CsmsjuxMvwOpG11CgCD5jZeealRhxC9MustkLD8QWninoVzdHOpUasqtEngm9kluPjuvSbEYXmfCbBTcXHrgCF6RplWRCuzRubZVF8Fy2sBB2I2PZJqGczPxlINCU82mIUNuqGQ1zJFzWLWOa1vieC3m7NPvQO57p+k09k4LeckLmb5t2i2kVZu3S77uW+zZTA5oPgzMgbE7hXFlqTxzO9mfE8OA5gIgcoaTymRjpCaNulMqkJlqJQfIPGn0TRecopta3mqAPOHeFheYyOpA2TvtXfd0mkOIhzz5A8wZPqq8VHTIiV1tw8HYSn+fS9BfBLL+scD/wBI4e53v9XAjOEzUrvFPlLZbyRv+Pm5ubb4QmWakRv8k3dahzdAPTqofxBVwHgkXUNQNRxBpGHPY53jOQz8IxgKvubwHlBp+44uYebAkzDmx4tlMqvKgVQXGFz55smSV0WxglwTKOsv55bTIl7Xv8c83LkNGPCJ9U/aNc4S7DpcTJmS5xd+8fBdsdOJjH0VobIxgLrQlOUPMVuKT4IhpGVMpOxC6xuMrpx0wnjxyDOexB8kh9GAlvcknKJKMuiLI76XVNPd0Keq0yBEpkUsKnw23SJsbeYCqdSqcrCVbvb3Wb1675vCFrb2YytK5FfatwSvMuNK3NclenVnhlI9MLyLXbnnrOPr+pVfw2N5HInUPy0VxQuhsoXdMAlCEIAFZ6Hc8lQdlXNbKdt3crkslaaGi6dnr9hWD2BV+sabzD9P4Vdw5qmBJWoqtDxIhecyJ4Z2dJO0Umiaa0NkiM4notNZ3PIcKibW9k7IkT8vNWtKoHQWkQtPi3yVONM0VG+kKVROFnqNaFMt7zKqll9yUi7Dk6CVFp+IJ4OhZ3F3b6GQpwJSmYCaNZd9p1VTpvgdCoMymqleTAQ5xSGUCTKXw3LhIZMS4OaciD5rgZJwnn25MTKcNsRHZSsCTaolyG6tvhH9F3j1Cme1AU+1oNcJO/putihGbpFe6kRrBjmjGfoQpLarpyfmmrlzmHGAgM5hJOeyujcfKhX7insJK5XqcoXWu5d01XrBwjdNt4dEWMPq/BOmWtnp3XLez5jnAU6rWHLymCArFjqP3FsqDV8ScFQBFUBQLmsAkxxcbshsa1PUAPVZpvjfzHZP39f2joCbqvFNuVk1OXc9qLoRopeLb8MpkA9F5RWdJJ81qOLtV5yRPksoV19Fi8PHz6mPPK5UAMIQShbjOcS2sXGDKcqYUWSIJXGnqkoUkFpp+pFjsYHZb3RtYDmiSvLwYVvpmolpEfJZNRp1kRpw5a4Z6dcUAcj+VVvoPpO5mH1b0PwTug6sHt8+yuK1EOErhvdilTNvDRFtNSbUHYjdp3Cl29XmPZU2oaYDkYPRwUnTqlQDxQSOo6+oTeWStFbjRsrWrA3TovAVQUb8kbwlPrnuqckvSII0LbgFSGGdlm7LUpwRsru1u5G0K7Av3A2TXkbLrG/BIFQKRScFqasLOmmZ3nzSXHOSnHuTTafMZ6KucfbsEwc7I7KVb1T06JtjRG0pbfCpjjknZDYXJLuqapEzBXXzPkmi/M9Vbst2yLJLhIUUMIO/xS21yZkJDymiyGTDfEiDEqDXuY3SHVlA1C+DRJTydcsVKx2tdQJKpb7UC/Dfmm6926psICb5QwSVgzam+Il0Ye4hrAwSVmuItXgHKla1rQEgLzzWNULyQn0mmc5bmRlyKKIN9X53Eyo52XChd9KlRzm7OIQhSQOsGUuo1TLe29pAbAPngJLaUgjqP23Ve4s2lahSK1CExCdOxGqOJdN8FIQpINFo+plhBWqs+JY3yF5wyqW9cKwtr6VjzaaM+WaseauD1GlqdOo2MJt9Egy0lYOz1FzTvC02la90cuXl0ssfMTXGakTqr3gyMHy6+qdpaq5uHjB6p9tVtQdJTVxornZBlZk11JDNIs7K7aRPQ7KypXayLrSo3GYHZKo3NRp3P+eaal+liOBtDfwEy3XuV0Kjtbxx6T8Uqs5u5aQU8ctdi7WbKhqIdEmB3/lSn3TRtlY6hqADd0p2r8vWVZ8xXAbWa2jdMB3InspDbmkB1n1WJ/vg80f/AKAnoVK1IbGbZtRhG8HoCoxqCcb9ljX64/oEy/VqzjImVZ8xBh4bN1Vvm8s7HqoLrvr0Wbs717nQ8wPNWtfUaVNsTPfII+aaGaMg2MlXtQjI2VXWBefEcKHe8RADBkLO3nEpJwcKjNvyOorgaKUTR3eptp4AWe1TXQJyqa817GVmtQ1QvVmDRtu5C5MqiuB7V9ZLiQFRFyU8pC7MIKKpHPlJyds7K4hCcUEIQgCRbXBapNOuZ5uv6quS2VISuIykW1C7pc0VAeQ9RuPTzUvibQLam9rrO4/qKD2hzeaG1WH8TKgHUHyG6o3ODvVNc0KEq6Jcr7OvokbpIYpNvfOYZa6DBafMHBBnceqSGg7JrIoZIIXA6FbWdKkeY1GucORwaWODS1+C1xBw4YII8/JVBQnYNUPsuj1Vja6jBVOEByhwTJjNo21hq0EEFae21l0d15VRuyFa2mvPb1lYM2k3dGqGdep6azW2/iC5VuqLs4CwzNekZUkXrXjeCsL0jResiNbSqUxkOU976b2jxCVjKbhG8JHMZw6FX8v9xtxshZs/MkPtmd1lm1X/AJj81Gq3j594qFpm/UncbRloyJnA+iutPttM9iXVKpbVjAIdAIzIDRkHC8wF878xhNm+PdX48Dg7dP8AIsmn6nq2p8Vae6hyNtw10SHN5Ww4YnGXDPVZatrrBgQsg6681GffQrJ4XldyFUlBcGou+ICdlU3OquI3VTVv5Ch1L0kqzHpUvQWWWi7fe+DKpbnUBmFFrXk4n/PVQXjO8rbHEl2ZZZW+h6pdEpkpBcltMq6qKW7EPSEuokJiAQhCABC6ChAHEIQgAXQuIQAotQHJKUHIAcZXI2KbcUstadjHqkPZCgkShC6VJBxdBXEIAdFcp6nfEKIhRSJtotmase6dp6nHVUiEjxxH8SRfP1t0YKjjVnHdVUoUeFEPEkW39wJ6pxl0T1VOHKZaX4pnLA4RG8fJTsQeIybU1FoERlRHah5KJWq8x2hJhTtSIcmydS1AucAYAn4q04g0k06bKzRLHYJ7Hos+3Ct7jX6htvYHLe/kiiL9ynfVk/wkuKQlNamoU4nmDCQGrr34QAh5XJRK4pAEIQgAQhCABCEIAEIQgAQhCABLqdEIUMBCEIUgCEIQALoQhAAVxCEAdXR+y6hAAUFCFBIkJaEIBnQnamw9EIQBHGyk2u/wP6IQpYDXVNv3QhQgEoQhSQCEIQAIQhA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data:image/jpeg;base64,/9j/4AAQSkZJRgABAQAAAQABAAD/2wCEAAkGBhIQEBUUExQVExIWFhUVFhQVFBQUFRUVFBUVFBQUFBUXGyYeFxkjGRQUHy8gIycpLCwsFR4xNTAqNSYrLCkBCQoKDgwOGg8PGiwkHyQsLCwsLCwpLCwpLCwpLCwsLCwsKSksKSwsLCwsLCksLCksLCwsKSksKSkpKSwsLCksLP/AABEIAMEBBQMBIgACEQEDEQH/xAAbAAABBQEBAAAAAAAAAAAAAAAAAgMEBQYBB//EADsQAAEDAwIEAwUHAwMFAQAAAAEAAhEDBCEFMQYSQVEiYXETMoGRoQcjQlKxwdEUFfBicpIzQ6Ky8Rb/xAAaAQACAwEBAAAAAAAAAAAAAAAAAgEDBAUG/8QALhEAAgIBBAAEBQMFAQAAAAAAAAECEQMEEiExEyJBUQUUMmFxQlKBIyQzofAV/9oADAMBAAIRAxEAPwDw1CEIAEIQgAQhCABCEIAEIQgAQl06ZcYAJPYCT8grqx4NuaueXkHdxz8gknkhBXJ0MouXSKJC3th9nA3qPcfIDlH1WhsOCrKnHMwETknxH4ThY5/EMMeuS5aebPIgJUhmn1TtTefRjv4Xv2n6LZuMUaFdwDchoZIPwbsq+4q02GOUt/3HP7KueucVcY3/AN+Bo6e+2eLN0S4P/Zq/8Hfwh2iXA3o1f+Dv4Xrp1On3AhJGqUu4VP8A6OT9g/yy9zx92m1RvTqD1Y7+Ew+mRuCPUQvav7hS/MEtraVX8h9YPzCZfEmvqgQ9N9zxBC9juuFbKp71Nk92yw/+Kpb77M6DhNKq9h7EB7f2P1V8PiGOX1Jr+Ct6eS6PNkLT6h9n11TksDaw/wBBh0dy10fSVna9u5h5XtLXdnAtPyK2wyQyfS7KXFrtDSEITighCEACEIQAIQhAAhCEACEIQAIQhAAhCEACF2Fe6BwrUuTLvBT/ADHc/wC0fuknOMFuk+BoxcnSKa3t3VHBrGlzjsAJK1uk/Z+8w6sY/wBDSJ+J6fBaiy0+laNDabRJ3P4j6lR77V/Z5B8Q6LlZNbPI9uJV9/U2QwKPMiZZaLSoCGtawdT1PqVy41qnSmIKyV1qtSoTuZ+ilU+GLmsMECVWtJ+rLIfxEuIos6/FXb6Jm01yrVcAxvNnc5A9Va6N9n7BHtnF57dPj3Wro6ZSoiGtDWjoAAjdp8f0qxd02U11e3lVrWvrNaGiAKdFjPmQMqvOgl/v1ajp84/RaghpOAE6WiE89WqsVRZl2cIUurn/APM/qptPgy3gYeT/AL3D91d06PMewU23tY8ksdW5ehLg/crrDhe0bvQa493OcfpKsP7fRbnka1vkIATtCjLsHZJvvE0tHikdN1qjlT7QjTMxxHxHb0HBrAC4n6dc9FWX3HTA1rQA0no5sbd+6jVNNt6db70P7RvHY4VjT0AVqTgIe38Ie0EHtMhPvxvvgipIsdF1BlwwO8M9QDsn7/RKVZhFRjag7OAP1Xn1QC0eZ9rSqA4DfcPz/CtvwzrQrQDudxP6JJYV2g3vpmR1j7M6bpNB3s3fkdLmn0O4+qw2q6HXtnRVYW9nbtPo7b4L2q71WkaxpB0uG4OEu4s21GFrmhzCMgifmOqFly4u+V/sHCMuuDwNC9A4i+zwZfbeZNIn/wBCf0Kwdei5ji1wLXDBBEEfBbMWaGVeUolBx7G0IQrRAQhCABCEIAEIQgAQhCABdXFreEOGucitVHgGWg9fNV5cscUd0h4Qc3SO8M8Jc0VKwgbtYevmVrbnUWUWxG2AEi+vxTCyOpalJPVcdKeqlcujd5cSpEm61s8xzvt/CiUrqpXdytaSdlH0vTH3VQBs7r1fhzhBlBgJ8TupWyezEqS5K1KUij4e4T5fE7fr2+AWvtrINGMeqkuZGAE08Erj5dRubVFiiK5QBMpzTmtquIIkeuyg1Cc9VO4cp5Pqq8bjKSBrgvKVm0DDQAuv02mfwj5KW0LsLeIVT9Gb+EkfUfVMVbd7N8juFecqQ+mkljTGTaKF/KdkmnUjMJ27ADsBNCm4+XqsDnPfSfRZSog3DxJPXyCmW8csxOM7INr3yl83KICtwQljblJ2K+SNXoh+7RHmAVR1uE6ftA+i51GoDvT90+rDj5Qr19qTsfUJMOYP3V8c0lyg8NPgpKPC721XVXkVKhPvbY8grKpanB2PUdCrGhdDYp2pQaRIK1Y9Q59lUsddFLUtZE9fostxHw1Su25HJVHuvH6O7hbS5ZggLO6872Ia7oTHoeiMsH/kxvlBF35ZHj2p6XUt6hZUEOHxBHcHqFDXrOq6Sy8pcrve3a7qD/C8x1DTn0KjmPEEH5joR5LbpdUsyp8SXZRkxOH4IiEIWwpBCEIAEIQgAQhdAQBa8O6QbmsB+EQXenZej1nNpsAAgAKt4W0sUKAP4nZJ/Zc1i4AESuJqMjzZdq6R0MUdkSn1XUJnOFTWlk+vUAGZMFLuiXOgdT/my2WiWIoUmkj7x2G+hWyUlgx8dlVb3yaLhXQmWzBsXnc4wtPSd0G/0VXp9AtbJz8FZtYC0QeX91zVN5HXqWVQ/wD02d5Ki3b+jfml1AeaJwio0BLlUIQ6JjbZBqtICuOHKPhlVd5t5rRaLTimPRZ9Olv/AANIsWrq4Uj2mVuEHeVIqDCdhccFIGdqnxlBcUvUmctTHVM0n5yFym9uRwfuaKtWIqmPJRQZKk3r09Z2wdnb91bjgnJpCPgXTtB0TNWn0ndTf6fHvbJTLPG8n0Wxx4pIS+SodYHoQnKdIM7/ADVm+mAodZk9FVW3pE22RKjQdioN/pTbim5jsg/MHoQVcGiIEJp7IPkrMc/cSSMF7F9s/wBm/I/CT1CicSaKLmkXNH3jRIPcdlstd08VWHHiGWnzCzen1+hwdvkjKnjkskB4vcqZ5LXpcpP+bJpazjnSPZVPaNHgec+TllCF3MORZYKSME47ZUcQhCtEBCEIAFZaDZ+1rtHQZKrVruBLQFxcQqc89mNssxR3SSNc93KIGQAsrq11JK0d9UAa5Y+6dJOcd1ytJG3uZuyviheh2hq1RmRO3UL0S2swXg/lEeiz3Btly+LfzWypUQTKp1uVuVL0FgqRZW1aBBTjBKj06ZldqVSD5LNDUbIXJcjbbJkhLeQUzb1JC5Xd0CSeVz8zJSojXcEgea1ljThgWSDZqN9VsrdvhCv08atkSHg1Ja2CnAF1aWrEOLjkpcITAZ/UPFUI8k2KUBSdao8viHoVWUrwA5OVysko48jUvU0R5XByvTLlZadcDlgiCq03eYCsrFzcGTPmn031XFiz6JQt8zuE4IC4+pA6KHUuOcwMldJVEq7HLh8nGEw5ndKpUHfiJQ5sb/BUzTfLJQzUZBwhzBGcLpbOUGmTgquKS6JYmrayFitbsvZVecDwu38itxUlrY3H+YVFrdtz03LVVwaZWnUjJcRaeLi1cOoEj1GV5Q9eyWLZYQvKdetfZ3FRvTmJHoc/urPhs/qx/wAiamPTK9CELrmQEIQgAXoXAlD7on/6vPl6TwQPuR6LDrn/AEmaNP8AUSNUaeUrGvd4s/JbjV2+Bywlx72yzaPlMvym74Xj2eMfRamyJ7LFcJ1jywt3Yu2WPNjbyNDWW9raTkg/NIuLUSlPvXNgNG6R7Zx3BB6yIK0eBBRqhNzGW0oSCYBlP1DATFCjznJIGST2ABJ/Rc2UNs6iuS5c9kS2qzWb6rb2xkLHUqIL6Rphx52Gp4uUQ2YBMYC1tiDsdxE5HXbKvxKUZNMWTRLAXUprJ/T5LkfpPwWumJZyEJXL+sfHsiMT0z9N0UyLKnXh90Vl2nw+a1OutPsz2x1HXAwswbN5aSBgdSQB6CdyuJr03kUUvQ04qok2Vq0+8rClRDRvhR7XT6ob7vbGJztPb4rtam5uCIPafgt+CKjFJqhZfk7VqFxgbKXaNDfJM0iGDzKlUaRIkrUlbK2LqP8AMT5bFRqtM7yE/DTIIhMG3EbqvI3QIYNJwyFznPVTmsBGE1XaA3zVMFtV2S+RAqAjzUG/aOUqRSCi6g/C3QlujZU1yZW0pw4jzK8346pRdk9wF6XQEvJ8yvOePzNyPRVaF/3DGzryGXQhC7xgBCEIAF6NwHUmnHVecrYcEX3K6CsmsjuxMvwOpG11CgCD5jZeealRhxC9MustkLD8QWninoVzdHOpUasqtEngm9kluPjuvSbEYXmfCbBTcXHrgCF6RplWRCuzRubZVF8Fy2sBB2I2PZJqGczPxlINCU82mIUNuqGQ1zJFzWLWOa1vieC3m7NPvQO57p+k09k4LeckLmb5t2i2kVZu3S77uW+zZTA5oPgzMgbE7hXFlqTxzO9mfE8OA5gIgcoaTymRjpCaNulMqkJlqJQfIPGn0TRecopta3mqAPOHeFheYyOpA2TvtXfd0mkOIhzz5A8wZPqq8VHTIiV1tw8HYSn+fS9BfBLL+scD/wBI4e53v9XAjOEzUrvFPlLZbyRv+Pm5ubb4QmWakRv8k3dahzdAPTqofxBVwHgkXUNQNRxBpGHPY53jOQz8IxgKvubwHlBp+44uYebAkzDmx4tlMqvKgVQXGFz55smSV0WxglwTKOsv55bTIl7Xv8c83LkNGPCJ9U/aNc4S7DpcTJmS5xd+8fBdsdOJjH0VobIxgLrQlOUPMVuKT4IhpGVMpOxC6xuMrpx0wnjxyDOexB8kh9GAlvcknKJKMuiLI76XVNPd0Keq0yBEpkUsKnw23SJsbeYCqdSqcrCVbvb3Wb1675vCFrb2YytK5FfatwSvMuNK3NclenVnhlI9MLyLXbnnrOPr+pVfw2N5HInUPy0VxQuhsoXdMAlCEIAFZ6Hc8lQdlXNbKdt3crkslaaGi6dnr9hWD2BV+sabzD9P4Vdw5qmBJWoqtDxIhecyJ4Z2dJO0Umiaa0NkiM4notNZ3PIcKibW9k7IkT8vNWtKoHQWkQtPi3yVONM0VG+kKVROFnqNaFMt7zKqll9yUi7Dk6CVFp+IJ4OhZ3F3b6GQpwJSmYCaNZd9p1VTpvgdCoMymqleTAQ5xSGUCTKXw3LhIZMS4OaciD5rgZJwnn25MTKcNsRHZSsCTaolyG6tvhH9F3j1Cme1AU+1oNcJO/putihGbpFe6kRrBjmjGfoQpLarpyfmmrlzmHGAgM5hJOeyujcfKhX7insJK5XqcoXWu5d01XrBwjdNt4dEWMPq/BOmWtnp3XLez5jnAU6rWHLymCArFjqP3FsqDV8ScFQBFUBQLmsAkxxcbshsa1PUAPVZpvjfzHZP39f2joCbqvFNuVk1OXc9qLoRopeLb8MpkA9F5RWdJJ81qOLtV5yRPksoV19Fi8PHz6mPPK5UAMIQShbjOcS2sXGDKcqYUWSIJXGnqkoUkFpp+pFjsYHZb3RtYDmiSvLwYVvpmolpEfJZNRp1kRpw5a4Z6dcUAcj+VVvoPpO5mH1b0PwTug6sHt8+yuK1EOErhvdilTNvDRFtNSbUHYjdp3Cl29XmPZU2oaYDkYPRwUnTqlQDxQSOo6+oTeWStFbjRsrWrA3TovAVQUb8kbwlPrnuqckvSII0LbgFSGGdlm7LUpwRsru1u5G0K7Av3A2TXkbLrG/BIFQKRScFqasLOmmZ3nzSXHOSnHuTTafMZ6KucfbsEwc7I7KVb1T06JtjRG0pbfCpjjknZDYXJLuqapEzBXXzPkmi/M9Vbst2yLJLhIUUMIO/xS21yZkJDymiyGTDfEiDEqDXuY3SHVlA1C+DRJTydcsVKx2tdQJKpb7UC/Dfmm6926psICb5QwSVgzam+Il0Ye4hrAwSVmuItXgHKla1rQEgLzzWNULyQn0mmc5bmRlyKKIN9X53Eyo52XChd9KlRzm7OIQhSQOsGUuo1TLe29pAbAPngJLaUgjqP23Ve4s2lahSK1CExCdOxGqOJdN8FIQpINFo+plhBWqs+JY3yF5wyqW9cKwtr6VjzaaM+WaseauD1GlqdOo2MJt9Egy0lYOz1FzTvC02la90cuXl0ssfMTXGakTqr3gyMHy6+qdpaq5uHjB6p9tVtQdJTVxornZBlZk11JDNIs7K7aRPQ7KypXayLrSo3GYHZKo3NRp3P+eaal+liOBtDfwEy3XuV0Kjtbxx6T8Uqs5u5aQU8ctdi7WbKhqIdEmB3/lSn3TRtlY6hqADd0p2r8vWVZ8xXAbWa2jdMB3InspDbmkB1n1WJ/vg80f/AKAnoVK1IbGbZtRhG8HoCoxqCcb9ljX64/oEy/VqzjImVZ8xBh4bN1Vvm8s7HqoLrvr0Wbs717nQ8wPNWtfUaVNsTPfII+aaGaMg2MlXtQjI2VXWBefEcKHe8RADBkLO3nEpJwcKjNvyOorgaKUTR3eptp4AWe1TXQJyqa817GVmtQ1QvVmDRtu5C5MqiuB7V9ZLiQFRFyU8pC7MIKKpHPlJyds7K4hCcUEIQgCRbXBapNOuZ5uv6quS2VISuIykW1C7pc0VAeQ9RuPTzUvibQLam9rrO4/qKD2hzeaG1WH8TKgHUHyG6o3ODvVNc0KEq6Jcr7OvokbpIYpNvfOYZa6DBafMHBBnceqSGg7JrIoZIIXA6FbWdKkeY1GucORwaWODS1+C1xBw4YII8/JVBQnYNUPsuj1Vja6jBVOEByhwTJjNo21hq0EEFae21l0d15VRuyFa2mvPb1lYM2k3dGqGdep6azW2/iC5VuqLs4CwzNekZUkXrXjeCsL0jResiNbSqUxkOU976b2jxCVjKbhG8JHMZw6FX8v9xtxshZs/MkPtmd1lm1X/AJj81Gq3j594qFpm/UncbRloyJnA+iutPttM9iXVKpbVjAIdAIzIDRkHC8wF878xhNm+PdX48Dg7dP8AIsmn6nq2p8Vae6hyNtw10SHN5Ww4YnGXDPVZatrrBgQsg6681GffQrJ4XldyFUlBcGou+ICdlU3OquI3VTVv5Ch1L0kqzHpUvQWWWi7fe+DKpbnUBmFFrXk4n/PVQXjO8rbHEl2ZZZW+h6pdEpkpBcltMq6qKW7EPSEuokJiAQhCABC6ChAHEIQgAXQuIQAotQHJKUHIAcZXI2KbcUstadjHqkPZCgkShC6VJBxdBXEIAdFcp6nfEKIhRSJtotmase6dp6nHVUiEjxxH8SRfP1t0YKjjVnHdVUoUeFEPEkW39wJ6pxl0T1VOHKZaX4pnLA4RG8fJTsQeIybU1FoERlRHah5KJWq8x2hJhTtSIcmydS1AucAYAn4q04g0k06bKzRLHYJ7Hos+3Ct7jX6htvYHLe/kiiL9ynfVk/wkuKQlNamoU4nmDCQGrr34QAh5XJRK4pAEIQgAQhCABCEIAEIQgAQhCABLqdEIUMBCEIUgCEIQALoQhAAVxCEAdXR+y6hAAUFCFBIkJaEIBnQnamw9EIQBHGyk2u/wP6IQpYDXVNv3QhQgEoQhSQCEIQAIQhA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data:image/jpeg;base64,/9j/4AAQSkZJRgABAQAAAQABAAD/2wCEAAkGBhIQEBUUExQVExIWFhUVFhQVFBQUFRUVFBUVFBQUFBUXGyYeFxkjGRQUHy8gIycpLCwsFR4xNTAqNSYrLCkBCQoKDgwOGg8PGiwkHyQsLCwsLCwpLCwpLCwpLCwsLCwsKSksKSwsLCwsLCksLCksLCwsKSksKSkpKSwsLCksLP/AABEIAMEBBQMBIgACEQEDEQH/xAAbAAABBQEBAAAAAAAAAAAAAAAAAgMEBQYBB//EADsQAAEDAwIEAwUHAwMFAQAAAAEAAhEDBCEFMQYSQVEiYXETMoGRoQcjQlKxwdEUFfBicpIzQ6Ky8Rb/xAAaAQACAwEBAAAAAAAAAAAAAAAAAgEDBAUG/8QALhEAAgIBBAAEBQMFAQAAAAAAAAECEQMEEiExEyJBUQUUMmFxQlKBIyQzofAV/9oADAMBAAIRAxEAPwDw1CEIAEIQgAQhCABCEIAEIQgAQl06ZcYAJPYCT8grqx4NuaueXkHdxz8gknkhBXJ0MouXSKJC3th9nA3qPcfIDlH1WhsOCrKnHMwETknxH4ThY5/EMMeuS5aebPIgJUhmn1TtTefRjv4Xv2n6LZuMUaFdwDchoZIPwbsq+4q02GOUt/3HP7KueucVcY3/AN+Bo6e+2eLN0S4P/Zq/8Hfwh2iXA3o1f+Dv4Xrp1On3AhJGqUu4VP8A6OT9g/yy9zx92m1RvTqD1Y7+Ew+mRuCPUQvav7hS/MEtraVX8h9YPzCZfEmvqgQ9N9zxBC9juuFbKp71Nk92yw/+Kpb77M6DhNKq9h7EB7f2P1V8PiGOX1Jr+Ct6eS6PNkLT6h9n11TksDaw/wBBh0dy10fSVna9u5h5XtLXdnAtPyK2wyQyfS7KXFrtDSEITighCEACEIQAIQhAAhCEACEIQAIQhAAhCEACF2Fe6BwrUuTLvBT/ADHc/wC0fuknOMFuk+BoxcnSKa3t3VHBrGlzjsAJK1uk/Z+8w6sY/wBDSJ+J6fBaiy0+laNDabRJ3P4j6lR77V/Z5B8Q6LlZNbPI9uJV9/U2QwKPMiZZaLSoCGtawdT1PqVy41qnSmIKyV1qtSoTuZ+ilU+GLmsMECVWtJ+rLIfxEuIos6/FXb6Jm01yrVcAxvNnc5A9Va6N9n7BHtnF57dPj3Wro6ZSoiGtDWjoAAjdp8f0qxd02U11e3lVrWvrNaGiAKdFjPmQMqvOgl/v1ajp84/RaghpOAE6WiE89WqsVRZl2cIUurn/APM/qptPgy3gYeT/AL3D91d06PMewU23tY8ksdW5ehLg/crrDhe0bvQa493OcfpKsP7fRbnka1vkIATtCjLsHZJvvE0tHikdN1qjlT7QjTMxxHxHb0HBrAC4n6dc9FWX3HTA1rQA0no5sbd+6jVNNt6db70P7RvHY4VjT0AVqTgIe38Ie0EHtMhPvxvvgipIsdF1BlwwO8M9QDsn7/RKVZhFRjag7OAP1Xn1QC0eZ9rSqA4DfcPz/CtvwzrQrQDudxP6JJYV2g3vpmR1j7M6bpNB3s3fkdLmn0O4+qw2q6HXtnRVYW9nbtPo7b4L2q71WkaxpB0uG4OEu4s21GFrmhzCMgifmOqFly4u+V/sHCMuuDwNC9A4i+zwZfbeZNIn/wBCf0Kwdei5ji1wLXDBBEEfBbMWaGVeUolBx7G0IQrRAQhCABCEIAEIQgAQhCABdXFreEOGucitVHgGWg9fNV5cscUd0h4Qc3SO8M8Jc0VKwgbtYevmVrbnUWUWxG2AEi+vxTCyOpalJPVcdKeqlcujd5cSpEm61s8xzvt/CiUrqpXdytaSdlH0vTH3VQBs7r1fhzhBlBgJ8TupWyezEqS5K1KUij4e4T5fE7fr2+AWvtrINGMeqkuZGAE08Erj5dRubVFiiK5QBMpzTmtquIIkeuyg1Cc9VO4cp5Pqq8bjKSBrgvKVm0DDQAuv02mfwj5KW0LsLeIVT9Gb+EkfUfVMVbd7N8juFecqQ+mkljTGTaKF/KdkmnUjMJ27ADsBNCm4+XqsDnPfSfRZSog3DxJPXyCmW8csxOM7INr3yl83KICtwQljblJ2K+SNXoh+7RHmAVR1uE6ftA+i51GoDvT90+rDj5Qr19qTsfUJMOYP3V8c0lyg8NPgpKPC721XVXkVKhPvbY8grKpanB2PUdCrGhdDYp2pQaRIK1Y9Q59lUsddFLUtZE9fostxHw1Su25HJVHuvH6O7hbS5ZggLO6872Ia7oTHoeiMsH/kxvlBF35ZHj2p6XUt6hZUEOHxBHcHqFDXrOq6Sy8pcrve3a7qD/C8x1DTn0KjmPEEH5joR5LbpdUsyp8SXZRkxOH4IiEIWwpBCEIAEIQgAQhdAQBa8O6QbmsB+EQXenZej1nNpsAAgAKt4W0sUKAP4nZJ/Zc1i4AESuJqMjzZdq6R0MUdkSn1XUJnOFTWlk+vUAGZMFLuiXOgdT/my2WiWIoUmkj7x2G+hWyUlgx8dlVb3yaLhXQmWzBsXnc4wtPSd0G/0VXp9AtbJz8FZtYC0QeX91zVN5HXqWVQ/wD02d5Ki3b+jfml1AeaJwio0BLlUIQ6JjbZBqtICuOHKPhlVd5t5rRaLTimPRZ9Olv/AANIsWrq4Uj2mVuEHeVIqDCdhccFIGdqnxlBcUvUmctTHVM0n5yFym9uRwfuaKtWIqmPJRQZKk3r09Z2wdnb91bjgnJpCPgXTtB0TNWn0ndTf6fHvbJTLPG8n0Wxx4pIS+SodYHoQnKdIM7/ADVm+mAodZk9FVW3pE22RKjQdioN/pTbim5jsg/MHoQVcGiIEJp7IPkrMc/cSSMF7F9s/wBm/I/CT1CicSaKLmkXNH3jRIPcdlstd08VWHHiGWnzCzen1+hwdvkjKnjkskB4vcqZ5LXpcpP+bJpazjnSPZVPaNHgec+TllCF3MORZYKSME47ZUcQhCtEBCEIAFZaDZ+1rtHQZKrVruBLQFxcQqc89mNssxR3SSNc93KIGQAsrq11JK0d9UAa5Y+6dJOcd1ytJG3uZuyviheh2hq1RmRO3UL0S2swXg/lEeiz3Btly+LfzWypUQTKp1uVuVL0FgqRZW1aBBTjBKj06ZldqVSD5LNDUbIXJcjbbJkhLeQUzb1JC5Xd0CSeVz8zJSojXcEgea1ljThgWSDZqN9VsrdvhCv08atkSHg1Ja2CnAF1aWrEOLjkpcITAZ/UPFUI8k2KUBSdao8viHoVWUrwA5OVysko48jUvU0R5XByvTLlZadcDlgiCq03eYCsrFzcGTPmn031XFiz6JQt8zuE4IC4+pA6KHUuOcwMldJVEq7HLh8nGEw5ndKpUHfiJQ5sb/BUzTfLJQzUZBwhzBGcLpbOUGmTgquKS6JYmrayFitbsvZVecDwu38itxUlrY3H+YVFrdtz03LVVwaZWnUjJcRaeLi1cOoEj1GV5Q9eyWLZYQvKdetfZ3FRvTmJHoc/urPhs/qx/wAiamPTK9CELrmQEIQgAXoXAlD7on/6vPl6TwQPuR6LDrn/AEmaNP8AUSNUaeUrGvd4s/JbjV2+Bywlx72yzaPlMvym74Xj2eMfRamyJ7LFcJ1jywt3Yu2WPNjbyNDWW9raTkg/NIuLUSlPvXNgNG6R7Zx3BB6yIK0eBBRqhNzGW0oSCYBlP1DATFCjznJIGST2ABJ/Rc2UNs6iuS5c9kS2qzWb6rb2xkLHUqIL6Rphx52Gp4uUQ2YBMYC1tiDsdxE5HXbKvxKUZNMWTRLAXUprJ/T5LkfpPwWumJZyEJXL+sfHsiMT0z9N0UyLKnXh90Vl2nw+a1OutPsz2x1HXAwswbN5aSBgdSQB6CdyuJr03kUUvQ04qok2Vq0+8rClRDRvhR7XT6ob7vbGJztPb4rtam5uCIPafgt+CKjFJqhZfk7VqFxgbKXaNDfJM0iGDzKlUaRIkrUlbK2LqP8AMT5bFRqtM7yE/DTIIhMG3EbqvI3QIYNJwyFznPVTmsBGE1XaA3zVMFtV2S+RAqAjzUG/aOUqRSCi6g/C3QlujZU1yZW0pw4jzK8346pRdk9wF6XQEvJ8yvOePzNyPRVaF/3DGzryGXQhC7xgBCEIAF6NwHUmnHVecrYcEX3K6CsmsjuxMvwOpG11CgCD5jZeealRhxC9MustkLD8QWninoVzdHOpUasqtEngm9kluPjuvSbEYXmfCbBTcXHrgCF6RplWRCuzRubZVF8Fy2sBB2I2PZJqGczPxlINCU82mIUNuqGQ1zJFzWLWOa1vieC3m7NPvQO57p+k09k4LeckLmb5t2i2kVZu3S77uW+zZTA5oPgzMgbE7hXFlqTxzO9mfE8OA5gIgcoaTymRjpCaNulMqkJlqJQfIPGn0TRecopta3mqAPOHeFheYyOpA2TvtXfd0mkOIhzz5A8wZPqq8VHTIiV1tw8HYSn+fS9BfBLL+scD/wBI4e53v9XAjOEzUrvFPlLZbyRv+Pm5ubb4QmWakRv8k3dahzdAPTqofxBVwHgkXUNQNRxBpGHPY53jOQz8IxgKvubwHlBp+44uYebAkzDmx4tlMqvKgVQXGFz55smSV0WxglwTKOsv55bTIl7Xv8c83LkNGPCJ9U/aNc4S7DpcTJmS5xd+8fBdsdOJjH0VobIxgLrQlOUPMVuKT4IhpGVMpOxC6xuMrpx0wnjxyDOexB8kh9GAlvcknKJKMuiLI76XVNPd0Keq0yBEpkUsKnw23SJsbeYCqdSqcrCVbvb3Wb1675vCFrb2YytK5FfatwSvMuNK3NclenVnhlI9MLyLXbnnrOPr+pVfw2N5HInUPy0VxQuhsoXdMAlCEIAFZ6Hc8lQdlXNbKdt3crkslaaGi6dnr9hWD2BV+sabzD9P4Vdw5qmBJWoqtDxIhecyJ4Z2dJO0Umiaa0NkiM4notNZ3PIcKibW9k7IkT8vNWtKoHQWkQtPi3yVONM0VG+kKVROFnqNaFMt7zKqll9yUi7Dk6CVFp+IJ4OhZ3F3b6GQpwJSmYCaNZd9p1VTpvgdCoMymqleTAQ5xSGUCTKXw3LhIZMS4OaciD5rgZJwnn25MTKcNsRHZSsCTaolyG6tvhH9F3j1Cme1AU+1oNcJO/putihGbpFe6kRrBjmjGfoQpLarpyfmmrlzmHGAgM5hJOeyujcfKhX7insJK5XqcoXWu5d01XrBwjdNt4dEWMPq/BOmWtnp3XLez5jnAU6rWHLymCArFjqP3FsqDV8ScFQBFUBQLmsAkxxcbshsa1PUAPVZpvjfzHZP39f2joCbqvFNuVk1OXc9qLoRopeLb8MpkA9F5RWdJJ81qOLtV5yRPksoV19Fi8PHz6mPPK5UAMIQShbjOcS2sXGDKcqYUWSIJXGnqkoUkFpp+pFjsYHZb3RtYDmiSvLwYVvpmolpEfJZNRp1kRpw5a4Z6dcUAcj+VVvoPpO5mH1b0PwTug6sHt8+yuK1EOErhvdilTNvDRFtNSbUHYjdp3Cl29XmPZU2oaYDkYPRwUnTqlQDxQSOo6+oTeWStFbjRsrWrA3TovAVQUb8kbwlPrnuqckvSII0LbgFSGGdlm7LUpwRsru1u5G0K7Av3A2TXkbLrG/BIFQKRScFqasLOmmZ3nzSXHOSnHuTTafMZ6KucfbsEwc7I7KVb1T06JtjRG0pbfCpjjknZDYXJLuqapEzBXXzPkmi/M9Vbst2yLJLhIUUMIO/xS21yZkJDymiyGTDfEiDEqDXuY3SHVlA1C+DRJTydcsVKx2tdQJKpb7UC/Dfmm6926psICb5QwSVgzam+Il0Ye4hrAwSVmuItXgHKla1rQEgLzzWNULyQn0mmc5bmRlyKKIN9X53Eyo52XChd9KlRzm7OIQhSQOsGUuo1TLe29pAbAPngJLaUgjqP23Ve4s2lahSK1CExCdOxGqOJdN8FIQpINFo+plhBWqs+JY3yF5wyqW9cKwtr6VjzaaM+WaseauD1GlqdOo2MJt9Egy0lYOz1FzTvC02la90cuXl0ssfMTXGakTqr3gyMHy6+qdpaq5uHjB6p9tVtQdJTVxornZBlZk11JDNIs7K7aRPQ7KypXayLrSo3GYHZKo3NRp3P+eaal+liOBtDfwEy3XuV0Kjtbxx6T8Uqs5u5aQU8ctdi7WbKhqIdEmB3/lSn3TRtlY6hqADd0p2r8vWVZ8xXAbWa2jdMB3InspDbmkB1n1WJ/vg80f/AKAnoVK1IbGbZtRhG8HoCoxqCcb9ljX64/oEy/VqzjImVZ8xBh4bN1Vvm8s7HqoLrvr0Wbs717nQ8wPNWtfUaVNsTPfII+aaGaMg2MlXtQjI2VXWBefEcKHe8RADBkLO3nEpJwcKjNvyOorgaKUTR3eptp4AWe1TXQJyqa817GVmtQ1QvVmDRtu5C5MqiuB7V9ZLiQFRFyU8pC7MIKKpHPlJyds7K4hCcUEIQgCRbXBapNOuZ5uv6quS2VISuIykW1C7pc0VAeQ9RuPTzUvibQLam9rrO4/qKD2hzeaG1WH8TKgHUHyG6o3ODvVNc0KEq6Jcr7OvokbpIYpNvfOYZa6DBafMHBBnceqSGg7JrIoZIIXA6FbWdKkeY1GucORwaWODS1+C1xBw4YII8/JVBQnYNUPsuj1Vja6jBVOEByhwTJjNo21hq0EEFae21l0d15VRuyFa2mvPb1lYM2k3dGqGdep6azW2/iC5VuqLs4CwzNekZUkXrXjeCsL0jResiNbSqUxkOU976b2jxCVjKbhG8JHMZw6FX8v9xtxshZs/MkPtmd1lm1X/AJj81Gq3j594qFpm/UncbRloyJnA+iutPttM9iXVKpbVjAIdAIzIDRkHC8wF878xhNm+PdX48Dg7dP8AIsmn6nq2p8Vae6hyNtw10SHN5Ww4YnGXDPVZatrrBgQsg6681GffQrJ4XldyFUlBcGou+ICdlU3OquI3VTVv5Ch1L0kqzHpUvQWWWi7fe+DKpbnUBmFFrXk4n/PVQXjO8rbHEl2ZZZW+h6pdEpkpBcltMq6qKW7EPSEuokJiAQhCABC6ChAHEIQgAXQuIQAotQHJKUHIAcZXI2KbcUstadjHqkPZCgkShC6VJBxdBXEIAdFcp6nfEKIhRSJtotmase6dp6nHVUiEjxxH8SRfP1t0YKjjVnHdVUoUeFEPEkW39wJ6pxl0T1VOHKZaX4pnLA4RG8fJTsQeIybU1FoERlRHah5KJWq8x2hJhTtSIcmydS1AucAYAn4q04g0k06bKzRLHYJ7Hos+3Ct7jX6htvYHLe/kiiL9ynfVk/wkuKQlNamoU4nmDCQGrr34QAh5XJRK4pAEIQgAQhCABCEIAEIQgAQhCABLqdEIUMBCEIUgCEIQALoQhAAVxCEAdXR+y6hAAUFCFBIkJaEIBnQnamw9EIQBHGyk2u/wP6IQpYDXVNv3QhQgEoQhSQCEIQAIQhAH/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kasha-sup.ru/wp-content/uploads/2012/08/%D0%A0%D0%B8%D1%81%D0%BE%D0%B2%D0%B0%D1%8F-%D0%BA%D0%B0%D1%88%D0%B0-%D0%B2-%D0%B3%D0%BE%D1%80%D1%88%D0%BE%D1%87%D0%BA%D0%B5-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700808"/>
            <a:ext cx="1993404" cy="149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3686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3" y="1628800"/>
            <a:ext cx="6125494" cy="523220"/>
          </a:xfrm>
          <a:prstGeom prst="rect">
            <a:avLst/>
          </a:prstGeom>
        </p:spPr>
        <p:txBody>
          <a:bodyPr wrap="square">
            <a:spAutoFit/>
          </a:bodyPr>
          <a:lstStyle/>
          <a:p>
            <a:pPr algn="ctr"/>
            <a:r>
              <a:rPr lang="ru-RU" sz="2800" kern="10" dirty="0">
                <a:ln w="19050">
                  <a:solidFill>
                    <a:srgbClr val="FF0066"/>
                  </a:solidFill>
                  <a:round/>
                  <a:headEnd/>
                  <a:tailEnd/>
                </a:ln>
                <a:solidFill>
                  <a:srgbClr val="002060"/>
                </a:solidFill>
                <a:effectLst>
                  <a:outerShdw dist="35921" dir="2700000" algn="ctr" rotWithShape="0">
                    <a:srgbClr val="990000"/>
                  </a:outerShdw>
                </a:effectLst>
                <a:latin typeface="Impact"/>
              </a:rPr>
              <a:t>2. "Каши маслом не испортишь!"</a:t>
            </a:r>
          </a:p>
        </p:txBody>
      </p:sp>
      <p:sp>
        <p:nvSpPr>
          <p:cNvPr id="4" name="Line 3"/>
          <p:cNvSpPr>
            <a:spLocks noChangeShapeType="1"/>
          </p:cNvSpPr>
          <p:nvPr/>
        </p:nvSpPr>
        <p:spPr bwMode="auto">
          <a:xfrm flipV="1">
            <a:off x="1115616" y="2636911"/>
            <a:ext cx="0" cy="3456384"/>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5" name="Line 3"/>
          <p:cNvSpPr>
            <a:spLocks noChangeShapeType="1"/>
          </p:cNvSpPr>
          <p:nvPr/>
        </p:nvSpPr>
        <p:spPr bwMode="auto">
          <a:xfrm>
            <a:off x="539552" y="5661097"/>
            <a:ext cx="5904284" cy="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 name="Arc 6"/>
          <p:cNvSpPr>
            <a:spLocks/>
          </p:cNvSpPr>
          <p:nvPr/>
        </p:nvSpPr>
        <p:spPr bwMode="auto">
          <a:xfrm rot="10800000" flipV="1">
            <a:off x="1115616" y="3956123"/>
            <a:ext cx="5328220" cy="1704975"/>
          </a:xfrm>
          <a:custGeom>
            <a:avLst/>
            <a:gdLst>
              <a:gd name="G0" fmla="+- 0 0 0"/>
              <a:gd name="G1" fmla="+- 21326 0 0"/>
              <a:gd name="G2" fmla="+- 21600 0 0"/>
              <a:gd name="T0" fmla="*/ 3430 w 21597"/>
              <a:gd name="T1" fmla="*/ 0 h 21326"/>
              <a:gd name="T2" fmla="*/ 21597 w 21597"/>
              <a:gd name="T3" fmla="*/ 20938 h 21326"/>
              <a:gd name="T4" fmla="*/ 0 w 21597"/>
              <a:gd name="T5" fmla="*/ 21326 h 21326"/>
            </a:gdLst>
            <a:ahLst/>
            <a:cxnLst>
              <a:cxn ang="0">
                <a:pos x="T0" y="T1"/>
              </a:cxn>
              <a:cxn ang="0">
                <a:pos x="T2" y="T3"/>
              </a:cxn>
              <a:cxn ang="0">
                <a:pos x="T4" y="T5"/>
              </a:cxn>
            </a:cxnLst>
            <a:rect l="0" t="0" r="r" b="b"/>
            <a:pathLst>
              <a:path w="21597" h="21326" fill="none" extrusionOk="0">
                <a:moveTo>
                  <a:pt x="3429" y="0"/>
                </a:moveTo>
                <a:cubicBezTo>
                  <a:pt x="13755" y="1660"/>
                  <a:pt x="21408" y="10481"/>
                  <a:pt x="21596" y="20938"/>
                </a:cubicBezTo>
              </a:path>
              <a:path w="21597" h="21326" stroke="0" extrusionOk="0">
                <a:moveTo>
                  <a:pt x="3429" y="0"/>
                </a:moveTo>
                <a:cubicBezTo>
                  <a:pt x="13755" y="1660"/>
                  <a:pt x="21408" y="10481"/>
                  <a:pt x="21596" y="20938"/>
                </a:cubicBezTo>
                <a:lnTo>
                  <a:pt x="0" y="21326"/>
                </a:lnTo>
                <a:close/>
              </a:path>
            </a:pathLst>
          </a:custGeom>
          <a:noFill/>
          <a:ln w="5715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TextBox 6"/>
          <p:cNvSpPr txBox="1"/>
          <p:nvPr/>
        </p:nvSpPr>
        <p:spPr>
          <a:xfrm>
            <a:off x="598416" y="1793195"/>
            <a:ext cx="461665" cy="2571908"/>
          </a:xfrm>
          <a:prstGeom prst="rect">
            <a:avLst/>
          </a:prstGeom>
          <a:noFill/>
        </p:spPr>
        <p:txBody>
          <a:bodyPr vert="vert270" wrap="square" rtlCol="0">
            <a:spAutoFit/>
          </a:bodyPr>
          <a:lstStyle/>
          <a:p>
            <a:r>
              <a:rPr lang="ru-RU" dirty="0" smtClean="0"/>
              <a:t>Качества каши</a:t>
            </a:r>
            <a:endParaRPr lang="ru-RU" dirty="0"/>
          </a:p>
        </p:txBody>
      </p:sp>
      <p:sp>
        <p:nvSpPr>
          <p:cNvPr id="8" name="TextBox 7"/>
          <p:cNvSpPr txBox="1"/>
          <p:nvPr/>
        </p:nvSpPr>
        <p:spPr>
          <a:xfrm>
            <a:off x="4139952" y="5877272"/>
            <a:ext cx="2234525" cy="369332"/>
          </a:xfrm>
          <a:prstGeom prst="rect">
            <a:avLst/>
          </a:prstGeom>
          <a:noFill/>
        </p:spPr>
        <p:txBody>
          <a:bodyPr wrap="square" rtlCol="0">
            <a:spAutoFit/>
          </a:bodyPr>
          <a:lstStyle/>
          <a:p>
            <a:r>
              <a:rPr lang="ru-RU" dirty="0" smtClean="0"/>
              <a:t>Количество масла</a:t>
            </a:r>
            <a:endParaRPr lang="ru-RU" dirty="0"/>
          </a:p>
        </p:txBody>
      </p:sp>
      <p:sp>
        <p:nvSpPr>
          <p:cNvPr id="9" name="Прямоугольник 8"/>
          <p:cNvSpPr/>
          <p:nvPr/>
        </p:nvSpPr>
        <p:spPr>
          <a:xfrm>
            <a:off x="2286000" y="3105835"/>
            <a:ext cx="4572000" cy="646331"/>
          </a:xfrm>
          <a:prstGeom prst="rect">
            <a:avLst/>
          </a:prstGeom>
        </p:spPr>
        <p:txBody>
          <a:bodyPr>
            <a:spAutoFit/>
          </a:bodyPr>
          <a:lstStyle/>
          <a:p>
            <a:pPr algn="ctr">
              <a:spcBef>
                <a:spcPct val="50000"/>
              </a:spcBef>
            </a:pPr>
            <a:r>
              <a:rPr lang="ru-RU" b="1" dirty="0">
                <a:solidFill>
                  <a:srgbClr val="002060"/>
                </a:solidFill>
                <a:latin typeface="Arial" charset="0"/>
              </a:rPr>
              <a:t>Подобного рода функции называются монотонно </a:t>
            </a:r>
            <a:r>
              <a:rPr lang="ru-RU" b="1" dirty="0" smtClean="0">
                <a:solidFill>
                  <a:srgbClr val="002060"/>
                </a:solidFill>
                <a:latin typeface="Arial" charset="0"/>
              </a:rPr>
              <a:t>не убывающими</a:t>
            </a:r>
            <a:endParaRPr lang="ru-RU" b="1" dirty="0">
              <a:solidFill>
                <a:srgbClr val="002060"/>
              </a:solidFill>
              <a:latin typeface="Arial" charset="0"/>
            </a:endParaRPr>
          </a:p>
        </p:txBody>
      </p:sp>
    </p:spTree>
    <p:extLst>
      <p:ext uri="{BB962C8B-B14F-4D97-AF65-F5344CB8AC3E}">
        <p14:creationId xmlns:p14="http://schemas.microsoft.com/office/powerpoint/2010/main" val="14009395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14"/>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700808"/>
            <a:ext cx="4680520" cy="461665"/>
          </a:xfrm>
          <a:prstGeom prst="rect">
            <a:avLst/>
          </a:prstGeom>
        </p:spPr>
        <p:txBody>
          <a:bodyPr wrap="square">
            <a:spAutoFit/>
          </a:bodyPr>
          <a:lstStyle/>
          <a:p>
            <a:pPr algn="ctr"/>
            <a:r>
              <a:rPr lang="ru-RU" sz="2400" b="1" kern="10" dirty="0" smtClean="0">
                <a:ln w="12700">
                  <a:solidFill>
                    <a:srgbClr val="800000"/>
                  </a:solidFill>
                  <a:round/>
                  <a:headEnd/>
                  <a:tailEnd/>
                </a:ln>
                <a:solidFill>
                  <a:srgbClr val="002060"/>
                </a:solidFill>
                <a:effectLst>
                  <a:outerShdw dist="35921" dir="2700000" sy="50000" kx="2115830" algn="bl" rotWithShape="0">
                    <a:srgbClr val="C0C0C0">
                      <a:alpha val="80000"/>
                    </a:srgbClr>
                  </a:outerShdw>
                </a:effectLst>
                <a:latin typeface="Arial"/>
                <a:cs typeface="Arial"/>
              </a:rPr>
              <a:t>3. Как может скакать конь?</a:t>
            </a:r>
            <a:endParaRPr lang="ru-RU" sz="2400" b="1" kern="10" dirty="0">
              <a:ln w="12700">
                <a:solidFill>
                  <a:srgbClr val="800000"/>
                </a:solidFill>
                <a:round/>
                <a:headEnd/>
                <a:tailEnd/>
              </a:ln>
              <a:solidFill>
                <a:srgbClr val="002060"/>
              </a:solidFill>
              <a:effectLst>
                <a:outerShdw dist="35921" dir="2700000" sy="50000" kx="2115830" algn="bl" rotWithShape="0">
                  <a:srgbClr val="C0C0C0">
                    <a:alpha val="80000"/>
                  </a:srgbClr>
                </a:outerShdw>
              </a:effectLst>
              <a:latin typeface="Arial"/>
              <a:cs typeface="Arial"/>
            </a:endParaRPr>
          </a:p>
        </p:txBody>
      </p:sp>
      <p:sp>
        <p:nvSpPr>
          <p:cNvPr id="4" name="Прямоугольник 3"/>
          <p:cNvSpPr/>
          <p:nvPr/>
        </p:nvSpPr>
        <p:spPr>
          <a:xfrm>
            <a:off x="251521" y="2162473"/>
            <a:ext cx="5040559" cy="523220"/>
          </a:xfrm>
          <a:prstGeom prst="rect">
            <a:avLst/>
          </a:prstGeom>
        </p:spPr>
        <p:txBody>
          <a:bodyPr wrap="square">
            <a:spAutoFit/>
          </a:bodyPr>
          <a:lstStyle/>
          <a:p>
            <a:pPr algn="ctr"/>
            <a:r>
              <a:rPr lang="ru-RU" kern="10" dirty="0">
                <a:ln w="19050">
                  <a:solidFill>
                    <a:srgbClr val="FF0066"/>
                  </a:solidFill>
                  <a:round/>
                  <a:headEnd/>
                  <a:tailEnd/>
                </a:ln>
                <a:solidFill>
                  <a:srgbClr val="FFFF00"/>
                </a:solidFill>
                <a:effectLst>
                  <a:outerShdw dist="35921" dir="2700000" algn="ctr" rotWithShape="0">
                    <a:srgbClr val="990000"/>
                  </a:outerShdw>
                </a:effectLst>
                <a:latin typeface="Impact"/>
              </a:rPr>
              <a:t>"</a:t>
            </a:r>
            <a:r>
              <a:rPr lang="ru-RU" sz="2800" kern="10" dirty="0">
                <a:ln w="19050">
                  <a:solidFill>
                    <a:srgbClr val="FF0066"/>
                  </a:solidFill>
                  <a:round/>
                  <a:headEnd/>
                  <a:tailEnd/>
                </a:ln>
                <a:solidFill>
                  <a:srgbClr val="FFFF00"/>
                </a:solidFill>
                <a:effectLst>
                  <a:outerShdw dist="35921" dir="2700000" algn="ctr" rotWithShape="0">
                    <a:srgbClr val="990000"/>
                  </a:outerShdw>
                </a:effectLst>
                <a:latin typeface="Impact"/>
              </a:rPr>
              <a:t>Выше меры конь не скачет"</a:t>
            </a:r>
          </a:p>
        </p:txBody>
      </p:sp>
      <p:pic>
        <p:nvPicPr>
          <p:cNvPr id="5" name="Picture 3" descr="1 (3)"/>
          <p:cNvPicPr>
            <a:picLocks noChangeAspect="1" noChangeArrowheads="1" noCrop="1"/>
          </p:cNvPicPr>
          <p:nvPr/>
        </p:nvPicPr>
        <p:blipFill>
          <a:blip r:embed="rId3">
            <a:lum bright="-12000" contrast="72000"/>
            <a:extLst>
              <a:ext uri="{28A0092B-C50C-407E-A947-70E740481C1C}">
                <a14:useLocalDpi xmlns:a14="http://schemas.microsoft.com/office/drawing/2010/main" val="0"/>
              </a:ext>
            </a:extLst>
          </a:blip>
          <a:srcRect/>
          <a:stretch>
            <a:fillRect/>
          </a:stretch>
        </p:blipFill>
        <p:spPr bwMode="auto">
          <a:xfrm>
            <a:off x="1547813" y="1989138"/>
            <a:ext cx="5688012" cy="388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060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9" y="1700808"/>
            <a:ext cx="5112567" cy="523220"/>
          </a:xfrm>
          <a:prstGeom prst="rect">
            <a:avLst/>
          </a:prstGeom>
        </p:spPr>
        <p:txBody>
          <a:bodyPr wrap="square">
            <a:spAutoFit/>
          </a:bodyPr>
          <a:lstStyle/>
          <a:p>
            <a:pPr algn="ctr"/>
            <a:r>
              <a:rPr lang="ru-RU" sz="2800" kern="10" dirty="0">
                <a:ln w="19050">
                  <a:solidFill>
                    <a:srgbClr val="FF0066"/>
                  </a:solidFill>
                  <a:round/>
                  <a:headEnd/>
                  <a:tailEnd/>
                </a:ln>
                <a:solidFill>
                  <a:srgbClr val="FFFF00"/>
                </a:solidFill>
                <a:effectLst>
                  <a:outerShdw dist="35921" dir="2700000" algn="ctr" rotWithShape="0">
                    <a:srgbClr val="990000"/>
                  </a:outerShdw>
                </a:effectLst>
                <a:latin typeface="Impact"/>
              </a:rPr>
              <a:t>3. "Выше меры конь не скачет"</a:t>
            </a:r>
          </a:p>
        </p:txBody>
      </p:sp>
      <p:sp>
        <p:nvSpPr>
          <p:cNvPr id="4" name="Line 3"/>
          <p:cNvSpPr>
            <a:spLocks noChangeShapeType="1"/>
          </p:cNvSpPr>
          <p:nvPr/>
        </p:nvSpPr>
        <p:spPr bwMode="auto">
          <a:xfrm flipV="1">
            <a:off x="827584" y="2420888"/>
            <a:ext cx="0" cy="443738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5" name="Line 3"/>
          <p:cNvSpPr>
            <a:spLocks noChangeShapeType="1"/>
          </p:cNvSpPr>
          <p:nvPr/>
        </p:nvSpPr>
        <p:spPr bwMode="auto">
          <a:xfrm flipV="1">
            <a:off x="251520" y="6453336"/>
            <a:ext cx="5688632"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6" name="Arc 7"/>
          <p:cNvSpPr>
            <a:spLocks/>
          </p:cNvSpPr>
          <p:nvPr/>
        </p:nvSpPr>
        <p:spPr bwMode="auto">
          <a:xfrm rot="10800000" flipV="1">
            <a:off x="827583" y="5413523"/>
            <a:ext cx="1511891" cy="1039813"/>
          </a:xfrm>
          <a:custGeom>
            <a:avLst/>
            <a:gdLst>
              <a:gd name="G0" fmla="+- 21600 0 0"/>
              <a:gd name="G1" fmla="+- 21600 0 0"/>
              <a:gd name="G2" fmla="+- 21600 0 0"/>
              <a:gd name="T0" fmla="*/ 5 w 43200"/>
              <a:gd name="T1" fmla="*/ 22066 h 22066"/>
              <a:gd name="T2" fmla="*/ 43200 w 43200"/>
              <a:gd name="T3" fmla="*/ 21600 h 22066"/>
              <a:gd name="T4" fmla="*/ 21600 w 43200"/>
              <a:gd name="T5" fmla="*/ 21600 h 22066"/>
            </a:gdLst>
            <a:ahLst/>
            <a:cxnLst>
              <a:cxn ang="0">
                <a:pos x="T0" y="T1"/>
              </a:cxn>
              <a:cxn ang="0">
                <a:pos x="T2" y="T3"/>
              </a:cxn>
              <a:cxn ang="0">
                <a:pos x="T4" y="T5"/>
              </a:cxn>
            </a:cxnLst>
            <a:rect l="0" t="0" r="r" b="b"/>
            <a:pathLst>
              <a:path w="43200" h="22066" fill="none" extrusionOk="0">
                <a:moveTo>
                  <a:pt x="5" y="22065"/>
                </a:moveTo>
                <a:cubicBezTo>
                  <a:pt x="1" y="21910"/>
                  <a:pt x="0" y="21755"/>
                  <a:pt x="0" y="21600"/>
                </a:cubicBezTo>
                <a:cubicBezTo>
                  <a:pt x="0" y="9670"/>
                  <a:pt x="9670" y="0"/>
                  <a:pt x="21600" y="0"/>
                </a:cubicBezTo>
                <a:cubicBezTo>
                  <a:pt x="33529" y="-1"/>
                  <a:pt x="43199" y="9670"/>
                  <a:pt x="43200" y="21599"/>
                </a:cubicBezTo>
              </a:path>
              <a:path w="43200" h="22066" stroke="0" extrusionOk="0">
                <a:moveTo>
                  <a:pt x="5" y="22065"/>
                </a:moveTo>
                <a:cubicBezTo>
                  <a:pt x="1" y="21910"/>
                  <a:pt x="0" y="21755"/>
                  <a:pt x="0" y="21600"/>
                </a:cubicBezTo>
                <a:cubicBezTo>
                  <a:pt x="0" y="9670"/>
                  <a:pt x="9670" y="0"/>
                  <a:pt x="21600" y="0"/>
                </a:cubicBezTo>
                <a:cubicBezTo>
                  <a:pt x="33529" y="-1"/>
                  <a:pt x="43199" y="9670"/>
                  <a:pt x="43200" y="21599"/>
                </a:cubicBezTo>
                <a:lnTo>
                  <a:pt x="21600" y="21600"/>
                </a:lnTo>
                <a:close/>
              </a:path>
            </a:pathLst>
          </a:custGeom>
          <a:noFill/>
          <a:ln w="5715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 name="Arc 8"/>
          <p:cNvSpPr>
            <a:spLocks/>
          </p:cNvSpPr>
          <p:nvPr/>
        </p:nvSpPr>
        <p:spPr bwMode="auto">
          <a:xfrm rot="10800000" flipV="1">
            <a:off x="2339474" y="3645024"/>
            <a:ext cx="1727200" cy="2808312"/>
          </a:xfrm>
          <a:custGeom>
            <a:avLst/>
            <a:gdLst>
              <a:gd name="G0" fmla="+- 21600 0 0"/>
              <a:gd name="G1" fmla="+- 21600 0 0"/>
              <a:gd name="G2" fmla="+- 21600 0 0"/>
              <a:gd name="T0" fmla="*/ 2 w 43200"/>
              <a:gd name="T1" fmla="*/ 21859 h 22205"/>
              <a:gd name="T2" fmla="*/ 43192 w 43200"/>
              <a:gd name="T3" fmla="*/ 22205 h 22205"/>
              <a:gd name="T4" fmla="*/ 21600 w 43200"/>
              <a:gd name="T5" fmla="*/ 21600 h 22205"/>
            </a:gdLst>
            <a:ahLst/>
            <a:cxnLst>
              <a:cxn ang="0">
                <a:pos x="T0" y="T1"/>
              </a:cxn>
              <a:cxn ang="0">
                <a:pos x="T2" y="T3"/>
              </a:cxn>
              <a:cxn ang="0">
                <a:pos x="T4" y="T5"/>
              </a:cxn>
            </a:cxnLst>
            <a:rect l="0" t="0" r="r" b="b"/>
            <a:pathLst>
              <a:path w="43200" h="22205" fill="none" extrusionOk="0">
                <a:moveTo>
                  <a:pt x="1" y="21859"/>
                </a:moveTo>
                <a:cubicBezTo>
                  <a:pt x="0" y="21772"/>
                  <a:pt x="0" y="21686"/>
                  <a:pt x="0" y="21600"/>
                </a:cubicBezTo>
                <a:cubicBezTo>
                  <a:pt x="0" y="9670"/>
                  <a:pt x="9670" y="0"/>
                  <a:pt x="21600" y="0"/>
                </a:cubicBezTo>
                <a:cubicBezTo>
                  <a:pt x="33529" y="0"/>
                  <a:pt x="43200" y="9670"/>
                  <a:pt x="43200" y="21600"/>
                </a:cubicBezTo>
                <a:cubicBezTo>
                  <a:pt x="43200" y="21801"/>
                  <a:pt x="43197" y="22003"/>
                  <a:pt x="43191" y="22204"/>
                </a:cubicBezTo>
              </a:path>
              <a:path w="43200" h="22205" stroke="0" extrusionOk="0">
                <a:moveTo>
                  <a:pt x="1" y="21859"/>
                </a:moveTo>
                <a:cubicBezTo>
                  <a:pt x="0" y="21772"/>
                  <a:pt x="0" y="21686"/>
                  <a:pt x="0" y="21600"/>
                </a:cubicBezTo>
                <a:cubicBezTo>
                  <a:pt x="0" y="9670"/>
                  <a:pt x="9670" y="0"/>
                  <a:pt x="21600" y="0"/>
                </a:cubicBezTo>
                <a:cubicBezTo>
                  <a:pt x="33529" y="0"/>
                  <a:pt x="43200" y="9670"/>
                  <a:pt x="43200" y="21600"/>
                </a:cubicBezTo>
                <a:cubicBezTo>
                  <a:pt x="43200" y="21801"/>
                  <a:pt x="43197" y="22003"/>
                  <a:pt x="43191" y="22204"/>
                </a:cubicBezTo>
                <a:lnTo>
                  <a:pt x="21600" y="21600"/>
                </a:lnTo>
                <a:close/>
              </a:path>
            </a:pathLst>
          </a:custGeom>
          <a:noFill/>
          <a:ln w="5715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Arc 9"/>
          <p:cNvSpPr>
            <a:spLocks/>
          </p:cNvSpPr>
          <p:nvPr/>
        </p:nvSpPr>
        <p:spPr bwMode="auto">
          <a:xfrm rot="10800000" flipV="1">
            <a:off x="4066674" y="4797152"/>
            <a:ext cx="1577558" cy="1656184"/>
          </a:xfrm>
          <a:custGeom>
            <a:avLst/>
            <a:gdLst>
              <a:gd name="G0" fmla="+- 14676 0 0"/>
              <a:gd name="G1" fmla="+- 21600 0 0"/>
              <a:gd name="G2" fmla="+- 21600 0 0"/>
              <a:gd name="T0" fmla="*/ 0 w 36276"/>
              <a:gd name="T1" fmla="*/ 5751 h 21600"/>
              <a:gd name="T2" fmla="*/ 36276 w 36276"/>
              <a:gd name="T3" fmla="*/ 21600 h 21600"/>
              <a:gd name="T4" fmla="*/ 14676 w 36276"/>
              <a:gd name="T5" fmla="*/ 21600 h 21600"/>
            </a:gdLst>
            <a:ahLst/>
            <a:cxnLst>
              <a:cxn ang="0">
                <a:pos x="T0" y="T1"/>
              </a:cxn>
              <a:cxn ang="0">
                <a:pos x="T2" y="T3"/>
              </a:cxn>
              <a:cxn ang="0">
                <a:pos x="T4" y="T5"/>
              </a:cxn>
            </a:cxnLst>
            <a:rect l="0" t="0" r="r" b="b"/>
            <a:pathLst>
              <a:path w="36276" h="21600" fill="none" extrusionOk="0">
                <a:moveTo>
                  <a:pt x="0" y="5751"/>
                </a:moveTo>
                <a:cubicBezTo>
                  <a:pt x="3993" y="2053"/>
                  <a:pt x="9234" y="-1"/>
                  <a:pt x="14676" y="0"/>
                </a:cubicBezTo>
                <a:cubicBezTo>
                  <a:pt x="26605" y="0"/>
                  <a:pt x="36276" y="9670"/>
                  <a:pt x="36276" y="21600"/>
                </a:cubicBezTo>
              </a:path>
              <a:path w="36276" h="21600" stroke="0" extrusionOk="0">
                <a:moveTo>
                  <a:pt x="0" y="5751"/>
                </a:moveTo>
                <a:cubicBezTo>
                  <a:pt x="3993" y="2053"/>
                  <a:pt x="9234" y="-1"/>
                  <a:pt x="14676" y="0"/>
                </a:cubicBezTo>
                <a:cubicBezTo>
                  <a:pt x="26605" y="0"/>
                  <a:pt x="36276" y="9670"/>
                  <a:pt x="36276" y="21600"/>
                </a:cubicBezTo>
                <a:lnTo>
                  <a:pt x="14676" y="21600"/>
                </a:lnTo>
                <a:close/>
              </a:path>
            </a:pathLst>
          </a:custGeom>
          <a:noFill/>
          <a:ln w="57150">
            <a:solidFill>
              <a:srgbClr val="C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9" name="Picture 13" descr="1 (3)"/>
          <p:cNvPicPr>
            <a:picLocks noChangeAspect="1" noChangeArrowheads="1" noCrop="1"/>
          </p:cNvPicPr>
          <p:nvPr/>
        </p:nvPicPr>
        <p:blipFill>
          <a:blip r:embed="rId3">
            <a:lum bright="-12000" contrast="72000"/>
            <a:extLst>
              <a:ext uri="{28A0092B-C50C-407E-A947-70E740481C1C}">
                <a14:useLocalDpi xmlns:a14="http://schemas.microsoft.com/office/drawing/2010/main" val="0"/>
              </a:ext>
            </a:extLst>
          </a:blip>
          <a:srcRect/>
          <a:stretch>
            <a:fillRect/>
          </a:stretch>
        </p:blipFill>
        <p:spPr bwMode="auto">
          <a:xfrm>
            <a:off x="4884341" y="4405722"/>
            <a:ext cx="2735263" cy="20875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единительная линия 10"/>
          <p:cNvCxnSpPr/>
          <p:nvPr/>
        </p:nvCxnSpPr>
        <p:spPr>
          <a:xfrm>
            <a:off x="827584" y="3573016"/>
            <a:ext cx="6408712"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5436096" y="2870891"/>
            <a:ext cx="1217000" cy="646331"/>
          </a:xfrm>
          <a:prstGeom prst="rect">
            <a:avLst/>
          </a:prstGeom>
          <a:noFill/>
        </p:spPr>
        <p:txBody>
          <a:bodyPr wrap="none" rtlCol="0">
            <a:spAutoFit/>
          </a:bodyPr>
          <a:lstStyle/>
          <a:p>
            <a:r>
              <a:rPr lang="ru-RU" sz="3600" b="1" dirty="0" smtClean="0">
                <a:solidFill>
                  <a:srgbClr val="C00000"/>
                </a:solidFill>
              </a:rPr>
              <a:t>мера</a:t>
            </a:r>
            <a:endParaRPr lang="ru-RU" sz="3600" b="1" dirty="0">
              <a:solidFill>
                <a:srgbClr val="C00000"/>
              </a:solidFill>
            </a:endParaRPr>
          </a:p>
        </p:txBody>
      </p:sp>
    </p:spTree>
    <p:extLst>
      <p:ext uri="{BB962C8B-B14F-4D97-AF65-F5344CB8AC3E}">
        <p14:creationId xmlns:p14="http://schemas.microsoft.com/office/powerpoint/2010/main" val="30819701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2000"/>
                                        <p:tgtEl>
                                          <p:spTgt spid="6"/>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2000"/>
                                        <p:tgtEl>
                                          <p:spTgt spid="7"/>
                                        </p:tgtEl>
                                      </p:cBhvr>
                                    </p:animEffect>
                                  </p:childTnLst>
                                </p:cTn>
                              </p:par>
                            </p:childTnLst>
                          </p:cTn>
                        </p:par>
                        <p:par>
                          <p:cTn id="12" fill="hold">
                            <p:stCondLst>
                              <p:cond delay="4000"/>
                            </p:stCondLst>
                            <p:childTnLst>
                              <p:par>
                                <p:cTn id="13" presetID="6" presetClass="entr" presetSubtype="3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2000"/>
                                        <p:tgtEl>
                                          <p:spTgt spid="8"/>
                                        </p:tgtEl>
                                      </p:cBhvr>
                                    </p:animEffect>
                                  </p:childTnLst>
                                </p:cTn>
                              </p:par>
                            </p:childTnLst>
                          </p:cTn>
                        </p:par>
                        <p:par>
                          <p:cTn id="16" fill="hold">
                            <p:stCondLst>
                              <p:cond delay="6000"/>
                            </p:stCondLst>
                            <p:childTnLst>
                              <p:par>
                                <p:cTn id="17" presetID="2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1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700808"/>
            <a:ext cx="6301951" cy="523220"/>
          </a:xfrm>
          <a:prstGeom prst="rect">
            <a:avLst/>
          </a:prstGeom>
        </p:spPr>
        <p:txBody>
          <a:bodyPr wrap="square">
            <a:spAutoFit/>
          </a:bodyPr>
          <a:lstStyle/>
          <a:p>
            <a:pPr algn="ctr"/>
            <a:r>
              <a:rPr lang="es-ES" sz="2800" kern="10" dirty="0">
                <a:ln w="19050">
                  <a:solidFill>
                    <a:schemeClr val="tx1"/>
                  </a:solidFill>
                  <a:round/>
                  <a:headEnd/>
                  <a:tailEnd/>
                </a:ln>
                <a:solidFill>
                  <a:srgbClr val="C00000"/>
                </a:solidFill>
                <a:latin typeface="Impact"/>
              </a:rPr>
              <a:t>Графики функций     </a:t>
            </a:r>
            <a:r>
              <a:rPr lang="es-ES" sz="2800" kern="10" dirty="0" smtClean="0">
                <a:ln w="19050">
                  <a:solidFill>
                    <a:schemeClr val="tx1"/>
                  </a:solidFill>
                  <a:round/>
                  <a:headEnd/>
                  <a:tailEnd/>
                </a:ln>
                <a:solidFill>
                  <a:srgbClr val="C00000"/>
                </a:solidFill>
                <a:latin typeface="Impact"/>
              </a:rPr>
              <a:t>y</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sin </a:t>
            </a:r>
            <a:r>
              <a:rPr lang="es-ES" sz="2800" kern="10" dirty="0">
                <a:ln w="19050">
                  <a:solidFill>
                    <a:schemeClr val="tx1"/>
                  </a:solidFill>
                  <a:round/>
                  <a:headEnd/>
                  <a:tailEnd/>
                </a:ln>
                <a:solidFill>
                  <a:srgbClr val="C00000"/>
                </a:solidFill>
                <a:latin typeface="Impact"/>
              </a:rPr>
              <a:t>x   и   </a:t>
            </a:r>
            <a:r>
              <a:rPr lang="es-ES" sz="2800" kern="10" dirty="0" smtClean="0">
                <a:ln w="19050">
                  <a:solidFill>
                    <a:schemeClr val="tx1"/>
                  </a:solidFill>
                  <a:round/>
                  <a:headEnd/>
                  <a:tailEnd/>
                </a:ln>
                <a:solidFill>
                  <a:srgbClr val="C00000"/>
                </a:solidFill>
                <a:latin typeface="Impact"/>
              </a:rPr>
              <a:t>y</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cos </a:t>
            </a:r>
            <a:r>
              <a:rPr lang="es-ES" sz="2800" kern="10" dirty="0">
                <a:ln w="19050">
                  <a:solidFill>
                    <a:schemeClr val="tx1"/>
                  </a:solidFill>
                  <a:round/>
                  <a:headEnd/>
                  <a:tailEnd/>
                </a:ln>
                <a:solidFill>
                  <a:srgbClr val="C00000"/>
                </a:solidFill>
                <a:latin typeface="Impact"/>
              </a:rPr>
              <a:t>x</a:t>
            </a:r>
            <a:endParaRPr lang="ru-RU" sz="2800" kern="10" dirty="0">
              <a:ln w="19050">
                <a:solidFill>
                  <a:schemeClr val="tx1"/>
                </a:solidFill>
                <a:round/>
                <a:headEnd/>
                <a:tailEnd/>
              </a:ln>
              <a:solidFill>
                <a:srgbClr val="C00000"/>
              </a:solidFill>
              <a:latin typeface="Impact"/>
            </a:endParaRPr>
          </a:p>
        </p:txBody>
      </p:sp>
      <p:cxnSp>
        <p:nvCxnSpPr>
          <p:cNvPr id="5" name="Прямая со стрелкой 4"/>
          <p:cNvCxnSpPr/>
          <p:nvPr/>
        </p:nvCxnSpPr>
        <p:spPr>
          <a:xfrm flipV="1">
            <a:off x="3923928" y="2224029"/>
            <a:ext cx="0" cy="43733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a:off x="323528" y="4246240"/>
            <a:ext cx="74888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Arc 30"/>
          <p:cNvSpPr>
            <a:spLocks/>
          </p:cNvSpPr>
          <p:nvPr/>
        </p:nvSpPr>
        <p:spPr bwMode="auto">
          <a:xfrm flipV="1">
            <a:off x="2754705" y="4222768"/>
            <a:ext cx="1149073" cy="838464"/>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4" name="Arc 30"/>
          <p:cNvSpPr>
            <a:spLocks/>
          </p:cNvSpPr>
          <p:nvPr/>
        </p:nvSpPr>
        <p:spPr bwMode="auto">
          <a:xfrm rot="10800000" flipV="1">
            <a:off x="3920192" y="3420824"/>
            <a:ext cx="1150938" cy="825416"/>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5" name="Arc 30"/>
          <p:cNvSpPr>
            <a:spLocks/>
          </p:cNvSpPr>
          <p:nvPr/>
        </p:nvSpPr>
        <p:spPr bwMode="auto">
          <a:xfrm flipV="1">
            <a:off x="5086610" y="4238216"/>
            <a:ext cx="1150938" cy="792163"/>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6" name="Arc 30"/>
          <p:cNvSpPr>
            <a:spLocks/>
          </p:cNvSpPr>
          <p:nvPr/>
        </p:nvSpPr>
        <p:spPr bwMode="auto">
          <a:xfrm rot="10800000" flipV="1">
            <a:off x="1587354" y="3420823"/>
            <a:ext cx="1150938" cy="792163"/>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7" name="Arc 30"/>
          <p:cNvSpPr>
            <a:spLocks/>
          </p:cNvSpPr>
          <p:nvPr/>
        </p:nvSpPr>
        <p:spPr bwMode="auto">
          <a:xfrm flipV="1">
            <a:off x="323528" y="4215365"/>
            <a:ext cx="1263825" cy="792163"/>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8" name="Arc 30"/>
          <p:cNvSpPr>
            <a:spLocks/>
          </p:cNvSpPr>
          <p:nvPr/>
        </p:nvSpPr>
        <p:spPr bwMode="auto">
          <a:xfrm rot="10800000" flipV="1">
            <a:off x="6237548" y="3417488"/>
            <a:ext cx="1150938" cy="828752"/>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Tree>
    <p:extLst>
      <p:ext uri="{BB962C8B-B14F-4D97-AF65-F5344CB8AC3E}">
        <p14:creationId xmlns:p14="http://schemas.microsoft.com/office/powerpoint/2010/main" val="393851299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1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700808"/>
            <a:ext cx="6301951" cy="523220"/>
          </a:xfrm>
          <a:prstGeom prst="rect">
            <a:avLst/>
          </a:prstGeom>
        </p:spPr>
        <p:txBody>
          <a:bodyPr wrap="square">
            <a:spAutoFit/>
          </a:bodyPr>
          <a:lstStyle/>
          <a:p>
            <a:pPr algn="ctr"/>
            <a:r>
              <a:rPr lang="es-ES" sz="2800" kern="10" dirty="0">
                <a:ln w="19050">
                  <a:solidFill>
                    <a:schemeClr val="tx1"/>
                  </a:solidFill>
                  <a:round/>
                  <a:headEnd/>
                  <a:tailEnd/>
                </a:ln>
                <a:solidFill>
                  <a:srgbClr val="C00000"/>
                </a:solidFill>
                <a:latin typeface="Impact"/>
              </a:rPr>
              <a:t>Графики функций     </a:t>
            </a:r>
            <a:r>
              <a:rPr lang="es-ES" sz="2800" kern="10" dirty="0" smtClean="0">
                <a:ln w="19050">
                  <a:solidFill>
                    <a:schemeClr val="tx1"/>
                  </a:solidFill>
                  <a:round/>
                  <a:headEnd/>
                  <a:tailEnd/>
                </a:ln>
                <a:solidFill>
                  <a:srgbClr val="C00000"/>
                </a:solidFill>
                <a:latin typeface="Impact"/>
              </a:rPr>
              <a:t>y</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sin </a:t>
            </a:r>
            <a:r>
              <a:rPr lang="es-ES" sz="2800" kern="10" dirty="0">
                <a:ln w="19050">
                  <a:solidFill>
                    <a:schemeClr val="tx1"/>
                  </a:solidFill>
                  <a:round/>
                  <a:headEnd/>
                  <a:tailEnd/>
                </a:ln>
                <a:solidFill>
                  <a:srgbClr val="C00000"/>
                </a:solidFill>
                <a:latin typeface="Impact"/>
              </a:rPr>
              <a:t>x   и   </a:t>
            </a:r>
            <a:r>
              <a:rPr lang="es-ES" sz="2800" kern="10" dirty="0" smtClean="0">
                <a:ln w="19050">
                  <a:solidFill>
                    <a:schemeClr val="tx1"/>
                  </a:solidFill>
                  <a:round/>
                  <a:headEnd/>
                  <a:tailEnd/>
                </a:ln>
                <a:solidFill>
                  <a:srgbClr val="C00000"/>
                </a:solidFill>
                <a:latin typeface="Impact"/>
              </a:rPr>
              <a:t>y</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a:t>
            </a:r>
            <a:r>
              <a:rPr lang="ru-RU" sz="2800" kern="10" dirty="0" smtClean="0">
                <a:ln w="19050">
                  <a:solidFill>
                    <a:schemeClr val="tx1"/>
                  </a:solidFill>
                  <a:round/>
                  <a:headEnd/>
                  <a:tailEnd/>
                </a:ln>
                <a:solidFill>
                  <a:srgbClr val="C00000"/>
                </a:solidFill>
                <a:latin typeface="Impact"/>
              </a:rPr>
              <a:t> </a:t>
            </a:r>
            <a:r>
              <a:rPr lang="es-ES" sz="2800" kern="10" dirty="0" smtClean="0">
                <a:ln w="19050">
                  <a:solidFill>
                    <a:schemeClr val="tx1"/>
                  </a:solidFill>
                  <a:round/>
                  <a:headEnd/>
                  <a:tailEnd/>
                </a:ln>
                <a:solidFill>
                  <a:srgbClr val="C00000"/>
                </a:solidFill>
                <a:latin typeface="Impact"/>
              </a:rPr>
              <a:t>cos </a:t>
            </a:r>
            <a:r>
              <a:rPr lang="es-ES" sz="2800" kern="10" dirty="0">
                <a:ln w="19050">
                  <a:solidFill>
                    <a:schemeClr val="tx1"/>
                  </a:solidFill>
                  <a:round/>
                  <a:headEnd/>
                  <a:tailEnd/>
                </a:ln>
                <a:solidFill>
                  <a:srgbClr val="C00000"/>
                </a:solidFill>
                <a:latin typeface="Impact"/>
              </a:rPr>
              <a:t>x</a:t>
            </a:r>
            <a:endParaRPr lang="ru-RU" sz="2800" kern="10" dirty="0">
              <a:ln w="19050">
                <a:solidFill>
                  <a:schemeClr val="tx1"/>
                </a:solidFill>
                <a:round/>
                <a:headEnd/>
                <a:tailEnd/>
              </a:ln>
              <a:solidFill>
                <a:srgbClr val="C00000"/>
              </a:solidFill>
              <a:latin typeface="Impact"/>
            </a:endParaRPr>
          </a:p>
        </p:txBody>
      </p:sp>
      <p:cxnSp>
        <p:nvCxnSpPr>
          <p:cNvPr id="5" name="Прямая со стрелкой 4"/>
          <p:cNvCxnSpPr/>
          <p:nvPr/>
        </p:nvCxnSpPr>
        <p:spPr>
          <a:xfrm flipV="1">
            <a:off x="4495660" y="2224029"/>
            <a:ext cx="0" cy="43733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a:off x="323528" y="4246240"/>
            <a:ext cx="74888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Arc 30"/>
          <p:cNvSpPr>
            <a:spLocks/>
          </p:cNvSpPr>
          <p:nvPr/>
        </p:nvSpPr>
        <p:spPr bwMode="auto">
          <a:xfrm flipV="1">
            <a:off x="2754705" y="4222768"/>
            <a:ext cx="1149073" cy="838464"/>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4" name="Arc 30"/>
          <p:cNvSpPr>
            <a:spLocks/>
          </p:cNvSpPr>
          <p:nvPr/>
        </p:nvSpPr>
        <p:spPr bwMode="auto">
          <a:xfrm rot="10800000" flipV="1">
            <a:off x="3920192" y="3420824"/>
            <a:ext cx="1150938" cy="825416"/>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5" name="Arc 30"/>
          <p:cNvSpPr>
            <a:spLocks/>
          </p:cNvSpPr>
          <p:nvPr/>
        </p:nvSpPr>
        <p:spPr bwMode="auto">
          <a:xfrm flipV="1">
            <a:off x="5086610" y="4238216"/>
            <a:ext cx="1150938" cy="792163"/>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6" name="Arc 30"/>
          <p:cNvSpPr>
            <a:spLocks/>
          </p:cNvSpPr>
          <p:nvPr/>
        </p:nvSpPr>
        <p:spPr bwMode="auto">
          <a:xfrm rot="10800000" flipV="1">
            <a:off x="1587354" y="3420823"/>
            <a:ext cx="1150938" cy="792163"/>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7" name="Arc 30"/>
          <p:cNvSpPr>
            <a:spLocks/>
          </p:cNvSpPr>
          <p:nvPr/>
        </p:nvSpPr>
        <p:spPr bwMode="auto">
          <a:xfrm flipV="1">
            <a:off x="323528" y="4215365"/>
            <a:ext cx="1263825" cy="792163"/>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
        <p:nvSpPr>
          <p:cNvPr id="18" name="Arc 30"/>
          <p:cNvSpPr>
            <a:spLocks/>
          </p:cNvSpPr>
          <p:nvPr/>
        </p:nvSpPr>
        <p:spPr bwMode="auto">
          <a:xfrm rot="10800000" flipV="1">
            <a:off x="6237548" y="3417488"/>
            <a:ext cx="1150938" cy="828752"/>
          </a:xfrm>
          <a:custGeom>
            <a:avLst/>
            <a:gdLst>
              <a:gd name="G0" fmla="+- 21593 0 0"/>
              <a:gd name="G1" fmla="+- 21600 0 0"/>
              <a:gd name="G2" fmla="+- 21600 0 0"/>
              <a:gd name="T0" fmla="*/ 0 w 43193"/>
              <a:gd name="T1" fmla="*/ 21033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3"/>
                </a:moveTo>
                <a:cubicBezTo>
                  <a:pt x="307" y="9328"/>
                  <a:pt x="9884" y="-1"/>
                  <a:pt x="21593" y="0"/>
                </a:cubicBezTo>
                <a:cubicBezTo>
                  <a:pt x="33522" y="0"/>
                  <a:pt x="43193" y="9670"/>
                  <a:pt x="43193" y="21600"/>
                </a:cubicBezTo>
              </a:path>
              <a:path w="43193" h="21600" stroke="0" extrusionOk="0">
                <a:moveTo>
                  <a:pt x="0" y="21033"/>
                </a:moveTo>
                <a:cubicBezTo>
                  <a:pt x="307" y="9328"/>
                  <a:pt x="9884" y="-1"/>
                  <a:pt x="21593" y="0"/>
                </a:cubicBezTo>
                <a:cubicBezTo>
                  <a:pt x="33522" y="0"/>
                  <a:pt x="43193" y="9670"/>
                  <a:pt x="43193" y="21600"/>
                </a:cubicBezTo>
                <a:lnTo>
                  <a:pt x="21593" y="21600"/>
                </a:lnTo>
                <a:close/>
              </a:path>
            </a:pathLst>
          </a:custGeom>
          <a:noFill/>
          <a:ln w="28575">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FF"/>
              </a:solidFill>
              <a:latin typeface="Arial" charset="0"/>
            </a:endParaRPr>
          </a:p>
        </p:txBody>
      </p:sp>
    </p:spTree>
    <p:extLst>
      <p:ext uri="{BB962C8B-B14F-4D97-AF65-F5344CB8AC3E}">
        <p14:creationId xmlns:p14="http://schemas.microsoft.com/office/powerpoint/2010/main" val="368080486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700808"/>
            <a:ext cx="6289097" cy="523220"/>
          </a:xfrm>
          <a:prstGeom prst="rect">
            <a:avLst/>
          </a:prstGeom>
        </p:spPr>
        <p:txBody>
          <a:bodyPr wrap="square">
            <a:spAutoFit/>
          </a:bodyPr>
          <a:lstStyle/>
          <a:p>
            <a:pPr algn="ctr"/>
            <a:r>
              <a:rPr lang="ru-RU" sz="2800" b="1" kern="10" dirty="0">
                <a:ln w="12700">
                  <a:solidFill>
                    <a:srgbClr val="FFFF00"/>
                  </a:solidFill>
                  <a:round/>
                  <a:headEnd/>
                  <a:tailEnd/>
                </a:ln>
                <a:solidFill>
                  <a:srgbClr val="C00000"/>
                </a:solidFill>
                <a:effectLst>
                  <a:outerShdw dist="45791" dir="2021404" algn="ctr" rotWithShape="0">
                    <a:srgbClr val="808080">
                      <a:alpha val="80000"/>
                    </a:srgbClr>
                  </a:outerShdw>
                </a:effectLst>
                <a:latin typeface="Arial"/>
                <a:cs typeface="Arial"/>
              </a:rPr>
              <a:t>4. Чем пересев хуже недосева?</a:t>
            </a:r>
          </a:p>
        </p:txBody>
      </p:sp>
      <p:sp>
        <p:nvSpPr>
          <p:cNvPr id="4" name="Прямоугольник 3"/>
          <p:cNvSpPr/>
          <p:nvPr/>
        </p:nvSpPr>
        <p:spPr>
          <a:xfrm>
            <a:off x="251520" y="2219438"/>
            <a:ext cx="8280920" cy="2308324"/>
          </a:xfrm>
          <a:prstGeom prst="rect">
            <a:avLst/>
          </a:prstGeom>
        </p:spPr>
        <p:txBody>
          <a:bodyPr wrap="square">
            <a:spAutoFit/>
          </a:bodyPr>
          <a:lstStyle/>
          <a:p>
            <a:pPr algn="just">
              <a:lnSpc>
                <a:spcPct val="120000"/>
              </a:lnSpc>
              <a:spcBef>
                <a:spcPct val="50000"/>
              </a:spcBef>
            </a:pPr>
            <a:r>
              <a:rPr lang="ru-RU" sz="2400" b="1" dirty="0" smtClean="0">
                <a:solidFill>
                  <a:srgbClr val="C00000"/>
                </a:solidFill>
              </a:rPr>
              <a:t>Пересев хуже недосева </a:t>
            </a:r>
            <a:r>
              <a:rPr lang="ru-RU" sz="2400" b="1" dirty="0" smtClean="0">
                <a:solidFill>
                  <a:srgbClr val="002060"/>
                </a:solidFill>
              </a:rPr>
              <a:t>- издавна </a:t>
            </a:r>
            <a:r>
              <a:rPr lang="ru-RU" sz="2400" b="1" dirty="0">
                <a:solidFill>
                  <a:srgbClr val="002060"/>
                </a:solidFill>
              </a:rPr>
              <a:t>говорили земледельцы. Вековой опыт свидетельствует: урожай</a:t>
            </a:r>
            <a:r>
              <a:rPr lang="en-US" sz="2400" b="1" dirty="0">
                <a:solidFill>
                  <a:srgbClr val="002060"/>
                </a:solidFill>
              </a:rPr>
              <a:t> </a:t>
            </a:r>
            <a:r>
              <a:rPr lang="ru-RU" sz="2400" b="1" dirty="0">
                <a:solidFill>
                  <a:srgbClr val="002060"/>
                </a:solidFill>
              </a:rPr>
              <a:t>лишь до некоторой поры растет вместе с плотностью посева, а дальше он снижается, потому что при чрезмерной густоте ростки начинают «глушить» друг друга.</a:t>
            </a:r>
          </a:p>
        </p:txBody>
      </p:sp>
      <p:pic>
        <p:nvPicPr>
          <p:cNvPr id="5" name="Picture 5" descr="OBJ0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92879">
            <a:off x="4839129" y="3973372"/>
            <a:ext cx="2038642" cy="2575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557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5" y="59603"/>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700808"/>
            <a:ext cx="6289097" cy="523220"/>
          </a:xfrm>
          <a:prstGeom prst="rect">
            <a:avLst/>
          </a:prstGeom>
        </p:spPr>
        <p:txBody>
          <a:bodyPr wrap="square">
            <a:spAutoFit/>
          </a:bodyPr>
          <a:lstStyle/>
          <a:p>
            <a:pPr algn="ctr"/>
            <a:r>
              <a:rPr lang="ru-RU" sz="2800" b="1" kern="10" dirty="0">
                <a:ln w="12700">
                  <a:solidFill>
                    <a:srgbClr val="FFFF00"/>
                  </a:solidFill>
                  <a:round/>
                  <a:headEnd/>
                  <a:tailEnd/>
                </a:ln>
                <a:solidFill>
                  <a:srgbClr val="C00000"/>
                </a:solidFill>
                <a:effectLst>
                  <a:outerShdw dist="45791" dir="2021404" algn="ctr" rotWithShape="0">
                    <a:srgbClr val="808080">
                      <a:alpha val="80000"/>
                    </a:srgbClr>
                  </a:outerShdw>
                </a:effectLst>
                <a:latin typeface="Arial"/>
                <a:cs typeface="Arial"/>
              </a:rPr>
              <a:t>4. Чем пересев хуже недосева?</a:t>
            </a:r>
          </a:p>
        </p:txBody>
      </p:sp>
      <p:sp>
        <p:nvSpPr>
          <p:cNvPr id="4" name="Прямоугольник 3"/>
          <p:cNvSpPr/>
          <p:nvPr/>
        </p:nvSpPr>
        <p:spPr>
          <a:xfrm>
            <a:off x="251520" y="2219438"/>
            <a:ext cx="8280920" cy="505972"/>
          </a:xfrm>
          <a:prstGeom prst="rect">
            <a:avLst/>
          </a:prstGeom>
        </p:spPr>
        <p:txBody>
          <a:bodyPr wrap="square">
            <a:spAutoFit/>
          </a:bodyPr>
          <a:lstStyle/>
          <a:p>
            <a:pPr algn="just">
              <a:lnSpc>
                <a:spcPct val="120000"/>
              </a:lnSpc>
              <a:spcBef>
                <a:spcPct val="50000"/>
              </a:spcBef>
            </a:pPr>
            <a:endParaRPr lang="ru-RU" sz="2400" b="1" dirty="0">
              <a:solidFill>
                <a:srgbClr val="002060"/>
              </a:solidFill>
            </a:endParaRPr>
          </a:p>
        </p:txBody>
      </p:sp>
      <p:pic>
        <p:nvPicPr>
          <p:cNvPr id="5" name="Picture 5" descr="OBJ0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92879">
            <a:off x="7537847" y="218409"/>
            <a:ext cx="1046533" cy="132201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508104" y="2219438"/>
            <a:ext cx="3024336" cy="3693319"/>
          </a:xfrm>
          <a:prstGeom prst="rect">
            <a:avLst/>
          </a:prstGeom>
        </p:spPr>
        <p:txBody>
          <a:bodyPr wrap="square">
            <a:spAutoFit/>
          </a:bodyPr>
          <a:lstStyle/>
          <a:p>
            <a:r>
              <a:rPr lang="ru-RU" b="1" dirty="0">
                <a:solidFill>
                  <a:srgbClr val="002060"/>
                </a:solidFill>
                <a:latin typeface="Arial" charset="0"/>
              </a:rPr>
              <a:t>Изобразим это в виде </a:t>
            </a:r>
            <a:r>
              <a:rPr lang="ru-RU" b="1" dirty="0" smtClean="0">
                <a:solidFill>
                  <a:srgbClr val="002060"/>
                </a:solidFill>
                <a:latin typeface="Arial" charset="0"/>
              </a:rPr>
              <a:t>графика. </a:t>
            </a:r>
            <a:r>
              <a:rPr lang="ru-RU" b="1" dirty="0">
                <a:solidFill>
                  <a:srgbClr val="002060"/>
                </a:solidFill>
                <a:latin typeface="Arial" charset="0"/>
              </a:rPr>
              <a:t>Урожай максимален, когда поле засеяно в меру. Максимум – это наибольшее значение функции по сравнению с ее значениями во всех соседних точках. Это как бы «вершина горы», с которой все </a:t>
            </a:r>
            <a:r>
              <a:rPr lang="ru-RU" b="1" dirty="0" smtClean="0">
                <a:solidFill>
                  <a:srgbClr val="002060"/>
                </a:solidFill>
                <a:latin typeface="Arial" charset="0"/>
              </a:rPr>
              <a:t>дороги </a:t>
            </a:r>
            <a:r>
              <a:rPr lang="ru-RU" b="1" dirty="0">
                <a:solidFill>
                  <a:srgbClr val="002060"/>
                </a:solidFill>
                <a:latin typeface="Arial" charset="0"/>
              </a:rPr>
              <a:t>ведут вниз, куда ни шагни.</a:t>
            </a:r>
          </a:p>
        </p:txBody>
      </p:sp>
      <p:sp>
        <p:nvSpPr>
          <p:cNvPr id="7" name="Line 4"/>
          <p:cNvSpPr>
            <a:spLocks noChangeShapeType="1"/>
          </p:cNvSpPr>
          <p:nvPr/>
        </p:nvSpPr>
        <p:spPr bwMode="auto">
          <a:xfrm flipV="1">
            <a:off x="539552" y="2348880"/>
            <a:ext cx="0" cy="424815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8" name="Line 4"/>
          <p:cNvSpPr>
            <a:spLocks noChangeShapeType="1"/>
          </p:cNvSpPr>
          <p:nvPr/>
        </p:nvSpPr>
        <p:spPr bwMode="auto">
          <a:xfrm>
            <a:off x="251520" y="6093296"/>
            <a:ext cx="5008148"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ru-RU"/>
          </a:p>
        </p:txBody>
      </p:sp>
      <p:sp>
        <p:nvSpPr>
          <p:cNvPr id="9" name="Arc 5"/>
          <p:cNvSpPr>
            <a:spLocks/>
          </p:cNvSpPr>
          <p:nvPr/>
        </p:nvSpPr>
        <p:spPr bwMode="auto">
          <a:xfrm rot="10800000" flipV="1">
            <a:off x="571600" y="3069109"/>
            <a:ext cx="3552825" cy="3024187"/>
          </a:xfrm>
          <a:custGeom>
            <a:avLst/>
            <a:gdLst>
              <a:gd name="G0" fmla="+- 17829 0 0"/>
              <a:gd name="G1" fmla="+- 21600 0 0"/>
              <a:gd name="G2" fmla="+- 21600 0 0"/>
              <a:gd name="T0" fmla="*/ 0 w 39429"/>
              <a:gd name="T1" fmla="*/ 9407 h 21600"/>
              <a:gd name="T2" fmla="*/ 39429 w 39429"/>
              <a:gd name="T3" fmla="*/ 21600 h 21600"/>
              <a:gd name="T4" fmla="*/ 17829 w 39429"/>
              <a:gd name="T5" fmla="*/ 21600 h 21600"/>
            </a:gdLst>
            <a:ahLst/>
            <a:cxnLst>
              <a:cxn ang="0">
                <a:pos x="T0" y="T1"/>
              </a:cxn>
              <a:cxn ang="0">
                <a:pos x="T2" y="T3"/>
              </a:cxn>
              <a:cxn ang="0">
                <a:pos x="T4" y="T5"/>
              </a:cxn>
            </a:cxnLst>
            <a:rect l="0" t="0" r="r" b="b"/>
            <a:pathLst>
              <a:path w="39429" h="21600" fill="none" extrusionOk="0">
                <a:moveTo>
                  <a:pt x="-1" y="9406"/>
                </a:moveTo>
                <a:cubicBezTo>
                  <a:pt x="4025" y="3520"/>
                  <a:pt x="10697" y="-1"/>
                  <a:pt x="17829" y="0"/>
                </a:cubicBezTo>
                <a:cubicBezTo>
                  <a:pt x="29758" y="0"/>
                  <a:pt x="39429" y="9670"/>
                  <a:pt x="39429" y="21600"/>
                </a:cubicBezTo>
              </a:path>
              <a:path w="39429" h="21600" stroke="0" extrusionOk="0">
                <a:moveTo>
                  <a:pt x="-1" y="9406"/>
                </a:moveTo>
                <a:cubicBezTo>
                  <a:pt x="4025" y="3520"/>
                  <a:pt x="10697" y="-1"/>
                  <a:pt x="17829" y="0"/>
                </a:cubicBezTo>
                <a:cubicBezTo>
                  <a:pt x="29758" y="0"/>
                  <a:pt x="39429" y="9670"/>
                  <a:pt x="39429" y="21600"/>
                </a:cubicBezTo>
                <a:lnTo>
                  <a:pt x="17829" y="21600"/>
                </a:lnTo>
                <a:close/>
              </a:path>
            </a:pathLst>
          </a:custGeom>
          <a:noFill/>
          <a:ln w="57150">
            <a:solidFill>
              <a:schemeClr val="accent2">
                <a:lumMod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 name="Line 7"/>
          <p:cNvSpPr>
            <a:spLocks noChangeShapeType="1"/>
          </p:cNvSpPr>
          <p:nvPr/>
        </p:nvSpPr>
        <p:spPr bwMode="auto">
          <a:xfrm>
            <a:off x="2555776" y="3069109"/>
            <a:ext cx="0" cy="3024187"/>
          </a:xfrm>
          <a:prstGeom prst="line">
            <a:avLst/>
          </a:prstGeom>
          <a:noFill/>
          <a:ln w="38100">
            <a:solidFill>
              <a:schemeClr val="accent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 name="Line 6"/>
          <p:cNvSpPr>
            <a:spLocks noChangeShapeType="1"/>
          </p:cNvSpPr>
          <p:nvPr/>
        </p:nvSpPr>
        <p:spPr bwMode="auto">
          <a:xfrm>
            <a:off x="539552" y="3069109"/>
            <a:ext cx="4608512" cy="0"/>
          </a:xfrm>
          <a:prstGeom prst="line">
            <a:avLst/>
          </a:prstGeom>
          <a:noFill/>
          <a:ln w="38100">
            <a:solidFill>
              <a:schemeClr val="accent1">
                <a:lumMod val="50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dirty="0"/>
          </a:p>
        </p:txBody>
      </p:sp>
      <p:sp>
        <p:nvSpPr>
          <p:cNvPr id="12" name="TextBox 11"/>
          <p:cNvSpPr txBox="1"/>
          <p:nvPr/>
        </p:nvSpPr>
        <p:spPr>
          <a:xfrm rot="10800000" flipV="1">
            <a:off x="1686169" y="2593359"/>
            <a:ext cx="2705811" cy="369332"/>
          </a:xfrm>
          <a:prstGeom prst="rect">
            <a:avLst/>
          </a:prstGeom>
          <a:noFill/>
        </p:spPr>
        <p:txBody>
          <a:bodyPr wrap="square" rtlCol="0">
            <a:spAutoFit/>
          </a:bodyPr>
          <a:lstStyle/>
          <a:p>
            <a:r>
              <a:rPr lang="ru-RU" b="1" dirty="0" smtClean="0">
                <a:solidFill>
                  <a:srgbClr val="C00000"/>
                </a:solidFill>
              </a:rPr>
              <a:t>Максимум функции</a:t>
            </a:r>
            <a:endParaRPr lang="ru-RU" b="1" dirty="0">
              <a:solidFill>
                <a:srgbClr val="C00000"/>
              </a:solidFill>
            </a:endParaRPr>
          </a:p>
        </p:txBody>
      </p:sp>
      <p:sp>
        <p:nvSpPr>
          <p:cNvPr id="13" name="TextBox 12"/>
          <p:cNvSpPr txBox="1"/>
          <p:nvPr/>
        </p:nvSpPr>
        <p:spPr>
          <a:xfrm>
            <a:off x="3039074" y="6309320"/>
            <a:ext cx="2266619" cy="369332"/>
          </a:xfrm>
          <a:prstGeom prst="rect">
            <a:avLst/>
          </a:prstGeom>
          <a:noFill/>
        </p:spPr>
        <p:txBody>
          <a:bodyPr wrap="square" rtlCol="0">
            <a:spAutoFit/>
          </a:bodyPr>
          <a:lstStyle/>
          <a:p>
            <a:r>
              <a:rPr lang="ru-RU" b="1" dirty="0" smtClean="0">
                <a:solidFill>
                  <a:schemeClr val="accent1">
                    <a:lumMod val="50000"/>
                  </a:schemeClr>
                </a:solidFill>
              </a:rPr>
              <a:t>Плотность посева</a:t>
            </a:r>
            <a:endParaRPr lang="ru-RU" b="1" dirty="0">
              <a:solidFill>
                <a:schemeClr val="accent1">
                  <a:lumMod val="50000"/>
                </a:schemeClr>
              </a:solidFill>
            </a:endParaRPr>
          </a:p>
        </p:txBody>
      </p:sp>
      <p:sp>
        <p:nvSpPr>
          <p:cNvPr id="14" name="TextBox 13"/>
          <p:cNvSpPr txBox="1"/>
          <p:nvPr/>
        </p:nvSpPr>
        <p:spPr>
          <a:xfrm rot="5400000">
            <a:off x="-563799" y="2671646"/>
            <a:ext cx="1846659" cy="216024"/>
          </a:xfrm>
          <a:prstGeom prst="rect">
            <a:avLst/>
          </a:prstGeom>
          <a:noFill/>
        </p:spPr>
        <p:txBody>
          <a:bodyPr vert="vert270" wrap="square" rtlCol="0">
            <a:spAutoFit/>
          </a:bodyPr>
          <a:lstStyle/>
          <a:p>
            <a:r>
              <a:rPr lang="ru-RU" dirty="0" smtClean="0"/>
              <a:t>урожай</a:t>
            </a:r>
            <a:endParaRPr lang="ru-RU" dirty="0"/>
          </a:p>
        </p:txBody>
      </p:sp>
    </p:spTree>
    <p:extLst>
      <p:ext uri="{BB962C8B-B14F-4D97-AF65-F5344CB8AC3E}">
        <p14:creationId xmlns:p14="http://schemas.microsoft.com/office/powerpoint/2010/main" val="14995964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par>
                          <p:cTn id="10" fill="hold">
                            <p:stCondLst>
                              <p:cond delay="2000"/>
                            </p:stCondLst>
                            <p:childTnLst>
                              <p:par>
                                <p:cTn id="11" presetID="18" presetClass="entr" presetSubtype="3"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trips(upRight)">
                                      <p:cBhvr>
                                        <p:cTn id="13" dur="2000"/>
                                        <p:tgtEl>
                                          <p:spTgt spid="9"/>
                                        </p:tgtEl>
                                      </p:cBhvr>
                                    </p:animEffect>
                                  </p:childTnLst>
                                </p:cTn>
                              </p:par>
                            </p:childTnLst>
                          </p:cTn>
                        </p:par>
                        <p:par>
                          <p:cTn id="14" fill="hold">
                            <p:stCondLst>
                              <p:cond delay="40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ppt_x</p:attrName>
                                        </p:attrNameLst>
                                      </p:cBhvr>
                                      <p:tavLst>
                                        <p:tav tm="0">
                                          <p:val>
                                            <p:strVal val="#ppt_x"/>
                                          </p:val>
                                        </p:tav>
                                        <p:tav tm="100000">
                                          <p:val>
                                            <p:strVal val="#ppt_x"/>
                                          </p:val>
                                        </p:tav>
                                      </p:tavLst>
                                    </p:anim>
                                    <p:anim calcmode="lin" valueType="num">
                                      <p:cBhvr>
                                        <p:cTn id="19" dur="2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ppt_x</p:attrName>
                                        </p:attrNameLst>
                                      </p:cBhvr>
                                      <p:tavLst>
                                        <p:tav tm="0">
                                          <p:val>
                                            <p:strVal val="#ppt_x"/>
                                          </p:val>
                                        </p:tav>
                                        <p:tav tm="100000">
                                          <p:val>
                                            <p:strVal val="#ppt_x"/>
                                          </p:val>
                                        </p:tav>
                                      </p:tavLst>
                                    </p:anim>
                                    <p:anim calcmode="lin" valueType="num">
                                      <p:cBhvr>
                                        <p:cTn id="25"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1628801"/>
            <a:ext cx="3347864" cy="830997"/>
          </a:xfrm>
          <a:prstGeom prst="rect">
            <a:avLst/>
          </a:prstGeom>
        </p:spPr>
        <p:txBody>
          <a:bodyPr wrap="square">
            <a:spAutoFit/>
          </a:bodyPr>
          <a:lstStyle/>
          <a:p>
            <a:pPr algn="ctr"/>
            <a:r>
              <a:rPr lang="ru-RU" sz="2400" kern="10" dirty="0">
                <a:ln w="19050">
                  <a:solidFill>
                    <a:srgbClr val="FF3300"/>
                  </a:solidFill>
                  <a:round/>
                  <a:headEnd/>
                  <a:tailEnd/>
                </a:ln>
                <a:solidFill>
                  <a:srgbClr val="FFFF00"/>
                </a:solidFill>
                <a:effectLst>
                  <a:outerShdw dist="35921" dir="2700000" algn="ctr" rotWithShape="0">
                    <a:srgbClr val="990000"/>
                  </a:outerShdw>
                </a:effectLst>
                <a:latin typeface="Impact"/>
              </a:rPr>
              <a:t>5. "Не круто начиная,</a:t>
            </a:r>
          </a:p>
          <a:p>
            <a:pPr algn="ctr"/>
            <a:r>
              <a:rPr lang="ru-RU" sz="2400" kern="10" dirty="0" smtClean="0">
                <a:ln w="19050">
                  <a:solidFill>
                    <a:srgbClr val="FF3300"/>
                  </a:solidFill>
                  <a:round/>
                  <a:headEnd/>
                  <a:tailEnd/>
                </a:ln>
                <a:solidFill>
                  <a:srgbClr val="FFFF00"/>
                </a:solidFill>
                <a:effectLst>
                  <a:outerShdw dist="35921" dir="2700000" algn="ctr" rotWithShape="0">
                    <a:srgbClr val="990000"/>
                  </a:outerShdw>
                </a:effectLst>
                <a:latin typeface="Impact"/>
              </a:rPr>
              <a:t>круто кончай"</a:t>
            </a:r>
            <a:endParaRPr lang="ru-RU" sz="2400" kern="10" dirty="0">
              <a:ln w="19050">
                <a:solidFill>
                  <a:srgbClr val="FF3300"/>
                </a:solidFill>
                <a:round/>
                <a:headEnd/>
                <a:tailEnd/>
              </a:ln>
              <a:solidFill>
                <a:srgbClr val="FFFF00"/>
              </a:solidFill>
              <a:effectLst>
                <a:outerShdw dist="35921" dir="2700000" algn="ctr" rotWithShape="0">
                  <a:srgbClr val="990000"/>
                </a:outerShdw>
              </a:effectLst>
              <a:latin typeface="Impact"/>
            </a:endParaRPr>
          </a:p>
        </p:txBody>
      </p:sp>
      <p:sp>
        <p:nvSpPr>
          <p:cNvPr id="4" name="TextBox 3"/>
          <p:cNvSpPr txBox="1"/>
          <p:nvPr/>
        </p:nvSpPr>
        <p:spPr>
          <a:xfrm>
            <a:off x="4283968" y="1700808"/>
            <a:ext cx="4176463" cy="1477328"/>
          </a:xfrm>
          <a:prstGeom prst="rect">
            <a:avLst/>
          </a:prstGeom>
          <a:noFill/>
        </p:spPr>
        <p:txBody>
          <a:bodyPr wrap="square" rtlCol="0">
            <a:spAutoFit/>
          </a:bodyPr>
          <a:lstStyle/>
          <a:p>
            <a:pPr algn="r"/>
            <a:r>
              <a:rPr lang="ru-RU" sz="2400" kern="10" dirty="0">
                <a:ln w="19050">
                  <a:solidFill>
                    <a:srgbClr val="FF3300"/>
                  </a:solidFill>
                  <a:round/>
                  <a:headEnd/>
                  <a:tailEnd/>
                </a:ln>
                <a:solidFill>
                  <a:srgbClr val="FFFF00"/>
                </a:solidFill>
                <a:effectLst>
                  <a:outerShdw dist="35921" dir="2700000" algn="ctr" rotWithShape="0">
                    <a:srgbClr val="990000"/>
                  </a:outerShdw>
                </a:effectLst>
                <a:latin typeface="Impact"/>
              </a:rPr>
              <a:t>6. "Горяч на почине,</a:t>
            </a:r>
          </a:p>
          <a:p>
            <a:pPr algn="r"/>
            <a:r>
              <a:rPr lang="ru-RU" sz="2400" kern="10" dirty="0">
                <a:ln w="19050">
                  <a:solidFill>
                    <a:srgbClr val="FF3300"/>
                  </a:solidFill>
                  <a:round/>
                  <a:headEnd/>
                  <a:tailEnd/>
                </a:ln>
                <a:solidFill>
                  <a:srgbClr val="FFFF00"/>
                </a:solidFill>
                <a:effectLst>
                  <a:outerShdw dist="35921" dir="2700000" algn="ctr" rotWithShape="0">
                    <a:srgbClr val="990000"/>
                  </a:outerShdw>
                </a:effectLst>
                <a:latin typeface="Impact"/>
              </a:rPr>
              <a:t>да скоро остыл"</a:t>
            </a:r>
          </a:p>
          <a:p>
            <a:pPr algn="r"/>
            <a:endParaRPr lang="ru-RU" sz="2400" kern="10" dirty="0">
              <a:ln w="19050">
                <a:solidFill>
                  <a:srgbClr val="FF3300"/>
                </a:solidFill>
                <a:round/>
                <a:headEnd/>
                <a:tailEnd/>
              </a:ln>
              <a:solidFill>
                <a:srgbClr val="FFFF00"/>
              </a:solidFill>
              <a:effectLst>
                <a:outerShdw dist="35921" dir="2700000" algn="ctr" rotWithShape="0">
                  <a:srgbClr val="990000"/>
                </a:outerShdw>
              </a:effectLst>
              <a:latin typeface="Impact"/>
            </a:endParaRPr>
          </a:p>
          <a:p>
            <a:endParaRPr lang="ru-RU" dirty="0"/>
          </a:p>
        </p:txBody>
      </p:sp>
      <p:sp>
        <p:nvSpPr>
          <p:cNvPr id="5" name="Line 5"/>
          <p:cNvSpPr>
            <a:spLocks noChangeShapeType="1"/>
          </p:cNvSpPr>
          <p:nvPr/>
        </p:nvSpPr>
        <p:spPr bwMode="auto">
          <a:xfrm flipV="1">
            <a:off x="827088" y="2420938"/>
            <a:ext cx="0" cy="3671887"/>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 name="Line 5"/>
          <p:cNvSpPr>
            <a:spLocks noChangeShapeType="1"/>
          </p:cNvSpPr>
          <p:nvPr/>
        </p:nvSpPr>
        <p:spPr bwMode="auto">
          <a:xfrm flipV="1">
            <a:off x="251520" y="5877272"/>
            <a:ext cx="3232472" cy="0"/>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Line 5"/>
          <p:cNvSpPr>
            <a:spLocks noChangeShapeType="1"/>
          </p:cNvSpPr>
          <p:nvPr/>
        </p:nvSpPr>
        <p:spPr bwMode="auto">
          <a:xfrm flipV="1">
            <a:off x="5076056" y="2492374"/>
            <a:ext cx="0" cy="3671887"/>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 name="Line 5"/>
          <p:cNvSpPr>
            <a:spLocks noChangeShapeType="1"/>
          </p:cNvSpPr>
          <p:nvPr/>
        </p:nvSpPr>
        <p:spPr bwMode="auto">
          <a:xfrm flipV="1">
            <a:off x="4788025" y="5877270"/>
            <a:ext cx="3672406" cy="1"/>
          </a:xfrm>
          <a:prstGeom prst="line">
            <a:avLst/>
          </a:prstGeom>
          <a:noFill/>
          <a:ln w="57150">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 name="Arc 8"/>
          <p:cNvSpPr>
            <a:spLocks/>
          </p:cNvSpPr>
          <p:nvPr/>
        </p:nvSpPr>
        <p:spPr bwMode="auto">
          <a:xfrm flipV="1">
            <a:off x="827088" y="2492374"/>
            <a:ext cx="1657350" cy="338489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00"/>
              </a:solidFill>
              <a:latin typeface="Arial" charset="0"/>
            </a:endParaRPr>
          </a:p>
        </p:txBody>
      </p:sp>
      <p:sp>
        <p:nvSpPr>
          <p:cNvPr id="10" name="Arc 13"/>
          <p:cNvSpPr>
            <a:spLocks/>
          </p:cNvSpPr>
          <p:nvPr/>
        </p:nvSpPr>
        <p:spPr bwMode="auto">
          <a:xfrm rot="10800000" flipV="1">
            <a:off x="5076056" y="4508500"/>
            <a:ext cx="3383732" cy="13687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1" name="TextBox 10"/>
          <p:cNvSpPr txBox="1"/>
          <p:nvPr/>
        </p:nvSpPr>
        <p:spPr>
          <a:xfrm>
            <a:off x="251520" y="2636912"/>
            <a:ext cx="461665" cy="1152128"/>
          </a:xfrm>
          <a:prstGeom prst="rect">
            <a:avLst/>
          </a:prstGeom>
          <a:noFill/>
        </p:spPr>
        <p:txBody>
          <a:bodyPr vert="vert270" wrap="square" rtlCol="0">
            <a:spAutoFit/>
          </a:bodyPr>
          <a:lstStyle/>
          <a:p>
            <a:r>
              <a:rPr lang="ru-RU" dirty="0" smtClean="0"/>
              <a:t>работа</a:t>
            </a:r>
            <a:endParaRPr lang="ru-RU" dirty="0"/>
          </a:p>
        </p:txBody>
      </p:sp>
      <p:sp>
        <p:nvSpPr>
          <p:cNvPr id="12" name="TextBox 11"/>
          <p:cNvSpPr txBox="1"/>
          <p:nvPr/>
        </p:nvSpPr>
        <p:spPr>
          <a:xfrm>
            <a:off x="4572000" y="2776638"/>
            <a:ext cx="461665" cy="805670"/>
          </a:xfrm>
          <a:prstGeom prst="rect">
            <a:avLst/>
          </a:prstGeom>
          <a:noFill/>
        </p:spPr>
        <p:txBody>
          <a:bodyPr vert="vert270" wrap="none" rtlCol="0">
            <a:spAutoFit/>
          </a:bodyPr>
          <a:lstStyle/>
          <a:p>
            <a:r>
              <a:rPr lang="ru-RU" dirty="0" smtClean="0"/>
              <a:t>работа</a:t>
            </a:r>
            <a:endParaRPr lang="ru-RU" dirty="0"/>
          </a:p>
        </p:txBody>
      </p:sp>
      <p:sp>
        <p:nvSpPr>
          <p:cNvPr id="13" name="TextBox 12"/>
          <p:cNvSpPr txBox="1"/>
          <p:nvPr/>
        </p:nvSpPr>
        <p:spPr>
          <a:xfrm>
            <a:off x="2195736" y="6164261"/>
            <a:ext cx="819455" cy="369332"/>
          </a:xfrm>
          <a:prstGeom prst="rect">
            <a:avLst/>
          </a:prstGeom>
          <a:noFill/>
        </p:spPr>
        <p:txBody>
          <a:bodyPr wrap="none" rtlCol="0">
            <a:spAutoFit/>
          </a:bodyPr>
          <a:lstStyle/>
          <a:p>
            <a:r>
              <a:rPr lang="ru-RU" dirty="0" smtClean="0"/>
              <a:t>время</a:t>
            </a:r>
            <a:endParaRPr lang="ru-RU" dirty="0"/>
          </a:p>
        </p:txBody>
      </p:sp>
      <p:sp>
        <p:nvSpPr>
          <p:cNvPr id="14" name="TextBox 13"/>
          <p:cNvSpPr txBox="1"/>
          <p:nvPr/>
        </p:nvSpPr>
        <p:spPr>
          <a:xfrm>
            <a:off x="7596336" y="6237312"/>
            <a:ext cx="819455" cy="369332"/>
          </a:xfrm>
          <a:prstGeom prst="rect">
            <a:avLst/>
          </a:prstGeom>
          <a:noFill/>
        </p:spPr>
        <p:txBody>
          <a:bodyPr wrap="none" rtlCol="0">
            <a:spAutoFit/>
          </a:bodyPr>
          <a:lstStyle/>
          <a:p>
            <a:r>
              <a:rPr lang="ru-RU" dirty="0" smtClean="0"/>
              <a:t>время</a:t>
            </a:r>
            <a:endParaRPr lang="ru-RU" dirty="0"/>
          </a:p>
        </p:txBody>
      </p:sp>
    </p:spTree>
    <p:extLst>
      <p:ext uri="{BB962C8B-B14F-4D97-AF65-F5344CB8AC3E}">
        <p14:creationId xmlns:p14="http://schemas.microsoft.com/office/powerpoint/2010/main" val="1715404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2000"/>
                                        <p:tgtEl>
                                          <p:spTgt spid="9"/>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upRight)">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9"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2132856"/>
            <a:ext cx="7920880" cy="2419124"/>
          </a:xfrm>
          <a:prstGeom prst="rect">
            <a:avLst/>
          </a:prstGeom>
        </p:spPr>
        <p:txBody>
          <a:bodyPr wrap="square">
            <a:spAutoFit/>
          </a:bodyPr>
          <a:lstStyle/>
          <a:p>
            <a:pPr>
              <a:lnSpc>
                <a:spcPct val="90000"/>
              </a:lnSpc>
            </a:pPr>
            <a:r>
              <a:rPr lang="ru-RU" sz="2800" b="1" dirty="0">
                <a:solidFill>
                  <a:schemeClr val="bg2">
                    <a:lumMod val="25000"/>
                  </a:schemeClr>
                </a:solidFill>
              </a:rPr>
              <a:t>Всякое знание остается мертвым, если в учащихся не развивается инициатива и самостоятельность: учащихся нужно приучать не только к мышлению, но и к хотению.										</a:t>
            </a:r>
            <a:r>
              <a:rPr lang="ru-RU" sz="2800" b="1" dirty="0" err="1">
                <a:solidFill>
                  <a:schemeClr val="bg2">
                    <a:lumMod val="25000"/>
                  </a:schemeClr>
                </a:solidFill>
              </a:rPr>
              <a:t>Н.А.Умов</a:t>
            </a:r>
            <a:endParaRPr lang="ru-RU" sz="2800" b="1" dirty="0">
              <a:solidFill>
                <a:schemeClr val="bg2">
                  <a:lumMod val="25000"/>
                </a:schemeClr>
              </a:solidFill>
            </a:endParaRPr>
          </a:p>
        </p:txBody>
      </p:sp>
      <p:pic>
        <p:nvPicPr>
          <p:cNvPr id="7" name="Рисунок 6" descr="http://www.moytagil.ru/uploads/f1/s/2/552/image/1507/307/medium_News_obrazovanie.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85184"/>
            <a:ext cx="1728192" cy="1580506"/>
          </a:xfrm>
          <a:prstGeom prst="rect">
            <a:avLst/>
          </a:prstGeom>
          <a:noFill/>
          <a:ln>
            <a:noFill/>
          </a:ln>
        </p:spPr>
      </p:pic>
    </p:spTree>
    <p:extLst>
      <p:ext uri="{BB962C8B-B14F-4D97-AF65-F5344CB8AC3E}">
        <p14:creationId xmlns:p14="http://schemas.microsoft.com/office/powerpoint/2010/main" val="3031296190"/>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5" y="-26506"/>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700808"/>
            <a:ext cx="8784976" cy="1754326"/>
          </a:xfrm>
          <a:prstGeom prst="rect">
            <a:avLst/>
          </a:prstGeom>
        </p:spPr>
        <p:txBody>
          <a:bodyPr wrap="square">
            <a:spAutoFit/>
          </a:bodyPr>
          <a:lstStyle/>
          <a:p>
            <a:pPr algn="ctr"/>
            <a:r>
              <a:rPr lang="ru-RU" sz="3600" kern="10" dirty="0">
                <a:ln w="19050">
                  <a:solidFill>
                    <a:schemeClr val="bg2"/>
                  </a:solidFill>
                  <a:round/>
                  <a:headEnd/>
                  <a:tailEnd/>
                </a:ln>
                <a:solidFill>
                  <a:schemeClr val="bg2">
                    <a:lumMod val="25000"/>
                  </a:schemeClr>
                </a:solidFill>
                <a:effectLst>
                  <a:outerShdw dist="35921" dir="2700000" algn="ctr" rotWithShape="0">
                    <a:srgbClr val="990000"/>
                  </a:outerShdw>
                </a:effectLst>
                <a:latin typeface="Impact"/>
              </a:rPr>
              <a:t>Обе функции, представленные на графиках,</a:t>
            </a:r>
          </a:p>
          <a:p>
            <a:pPr algn="ctr"/>
            <a:r>
              <a:rPr lang="ru-RU" sz="3600" kern="10" dirty="0">
                <a:ln w="19050">
                  <a:solidFill>
                    <a:schemeClr val="bg2"/>
                  </a:solidFill>
                  <a:round/>
                  <a:headEnd/>
                  <a:tailEnd/>
                </a:ln>
                <a:solidFill>
                  <a:schemeClr val="bg2">
                    <a:lumMod val="25000"/>
                  </a:schemeClr>
                </a:solidFill>
                <a:effectLst>
                  <a:outerShdw dist="35921" dir="2700000" algn="ctr" rotWithShape="0">
                    <a:srgbClr val="990000"/>
                  </a:outerShdw>
                </a:effectLst>
                <a:latin typeface="Impact"/>
              </a:rPr>
              <a:t>зависимы от времени, возрастающие.</a:t>
            </a:r>
          </a:p>
        </p:txBody>
      </p:sp>
      <p:sp>
        <p:nvSpPr>
          <p:cNvPr id="4" name="TextBox 3"/>
          <p:cNvSpPr txBox="1"/>
          <p:nvPr/>
        </p:nvSpPr>
        <p:spPr>
          <a:xfrm>
            <a:off x="539552" y="3789040"/>
            <a:ext cx="7992888" cy="1754326"/>
          </a:xfrm>
          <a:prstGeom prst="rect">
            <a:avLst/>
          </a:prstGeom>
          <a:noFill/>
        </p:spPr>
        <p:txBody>
          <a:bodyPr wrap="square" rtlCol="0">
            <a:spAutoFit/>
          </a:bodyPr>
          <a:lstStyle/>
          <a:p>
            <a:pPr algn="ctr"/>
            <a:r>
              <a:rPr lang="ru-RU" sz="3600" kern="10" dirty="0">
                <a:ln w="19050">
                  <a:solidFill>
                    <a:schemeClr val="bg2"/>
                  </a:solidFill>
                  <a:round/>
                  <a:headEnd/>
                  <a:tailEnd/>
                </a:ln>
                <a:solidFill>
                  <a:srgbClr val="C00000"/>
                </a:solidFill>
                <a:effectLst>
                  <a:outerShdw dist="35921" dir="2700000" algn="ctr" rotWithShape="0">
                    <a:srgbClr val="990000"/>
                  </a:outerShdw>
                </a:effectLst>
                <a:latin typeface="Impact"/>
              </a:rPr>
              <a:t>Но, как свидетельствуют кривые, </a:t>
            </a:r>
          </a:p>
          <a:p>
            <a:pPr algn="ctr"/>
            <a:r>
              <a:rPr lang="ru-RU" sz="3600" kern="10" dirty="0">
                <a:ln w="19050">
                  <a:solidFill>
                    <a:schemeClr val="bg2"/>
                  </a:solidFill>
                  <a:round/>
                  <a:headEnd/>
                  <a:tailEnd/>
                </a:ln>
                <a:solidFill>
                  <a:srgbClr val="C00000"/>
                </a:solidFill>
                <a:effectLst>
                  <a:outerShdw dist="35921" dir="2700000" algn="ctr" rotWithShape="0">
                    <a:srgbClr val="990000"/>
                  </a:outerShdw>
                </a:effectLst>
                <a:latin typeface="Impact"/>
              </a:rPr>
              <a:t>"расти" можно по-разному.</a:t>
            </a:r>
          </a:p>
          <a:p>
            <a:endParaRPr lang="ru-RU" sz="3600" dirty="0">
              <a:solidFill>
                <a:srgbClr val="C00000"/>
              </a:solidFill>
            </a:endParaRPr>
          </a:p>
        </p:txBody>
      </p:sp>
    </p:spTree>
    <p:extLst>
      <p:ext uri="{BB962C8B-B14F-4D97-AF65-F5344CB8AC3E}">
        <p14:creationId xmlns:p14="http://schemas.microsoft.com/office/powerpoint/2010/main" val="1999651143"/>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1700808"/>
            <a:ext cx="8136904" cy="584775"/>
          </a:xfrm>
          <a:prstGeom prst="rect">
            <a:avLst/>
          </a:prstGeom>
        </p:spPr>
        <p:txBody>
          <a:bodyPr wrap="square">
            <a:spAutoFit/>
          </a:bodyPr>
          <a:lstStyle/>
          <a:p>
            <a:pPr algn="ctr"/>
            <a:r>
              <a:rPr lang="ru-RU" sz="3200" kern="10" dirty="0">
                <a:ln w="19050">
                  <a:solidFill>
                    <a:srgbClr val="800000"/>
                  </a:solidFill>
                  <a:round/>
                  <a:headEnd/>
                  <a:tailEnd/>
                </a:ln>
                <a:solidFill>
                  <a:srgbClr val="00FF00"/>
                </a:solidFill>
                <a:effectLst>
                  <a:outerShdw dist="35921" dir="2700000" algn="ctr" rotWithShape="0">
                    <a:srgbClr val="990000"/>
                  </a:outerShdw>
                </a:effectLst>
                <a:latin typeface="Impact"/>
              </a:rPr>
              <a:t>7. Как живет тот, кто пьет до дна?</a:t>
            </a:r>
          </a:p>
        </p:txBody>
      </p:sp>
      <p:sp>
        <p:nvSpPr>
          <p:cNvPr id="4" name="Прямоугольник 3"/>
          <p:cNvSpPr/>
          <p:nvPr/>
        </p:nvSpPr>
        <p:spPr>
          <a:xfrm>
            <a:off x="323528" y="2420888"/>
            <a:ext cx="8136904" cy="584775"/>
          </a:xfrm>
          <a:prstGeom prst="rect">
            <a:avLst/>
          </a:prstGeom>
        </p:spPr>
        <p:txBody>
          <a:bodyPr wrap="square">
            <a:spAutoFit/>
          </a:bodyPr>
          <a:lstStyle/>
          <a:p>
            <a:pPr algn="ctr"/>
            <a:r>
              <a:rPr lang="ru-RU" sz="3200" kern="10" dirty="0">
                <a:ln w="19050">
                  <a:solidFill>
                    <a:srgbClr val="FF3300"/>
                  </a:solidFill>
                  <a:round/>
                  <a:headEnd/>
                  <a:tailEnd/>
                </a:ln>
                <a:solidFill>
                  <a:srgbClr val="FFFF00"/>
                </a:solidFill>
                <a:effectLst>
                  <a:outerShdw dist="35921" dir="2700000" algn="ctr" rotWithShape="0">
                    <a:srgbClr val="990000"/>
                  </a:outerShdw>
                </a:effectLst>
                <a:latin typeface="Impact"/>
              </a:rPr>
              <a:t>"Кто пьет до дна, тот живет без ума"</a:t>
            </a:r>
          </a:p>
        </p:txBody>
      </p:sp>
      <p:pic>
        <p:nvPicPr>
          <p:cNvPr id="5" name="Picture 9" descr="1 (1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45574"/>
            <a:ext cx="29527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OBJ0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461705"/>
            <a:ext cx="975680" cy="138712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796136" y="3005663"/>
            <a:ext cx="3096344" cy="2668423"/>
          </a:xfrm>
          <a:prstGeom prst="rect">
            <a:avLst/>
          </a:prstGeom>
        </p:spPr>
        <p:txBody>
          <a:bodyPr wrap="square">
            <a:spAutoFit/>
          </a:bodyPr>
          <a:lstStyle/>
          <a:p>
            <a:pPr>
              <a:lnSpc>
                <a:spcPct val="155000"/>
              </a:lnSpc>
              <a:spcBef>
                <a:spcPct val="50000"/>
              </a:spcBef>
            </a:pPr>
            <a:r>
              <a:rPr lang="ru-RU" b="1" dirty="0">
                <a:solidFill>
                  <a:srgbClr val="C00000"/>
                </a:solidFill>
                <a:latin typeface="Arial" charset="0"/>
              </a:rPr>
              <a:t>Функция, которая показывает, как из-меняется мера ума по мере </a:t>
            </a:r>
            <a:r>
              <a:rPr lang="ru-RU" b="1" dirty="0" smtClean="0">
                <a:solidFill>
                  <a:srgbClr val="C00000"/>
                </a:solidFill>
                <a:latin typeface="Arial" charset="0"/>
              </a:rPr>
              <a:t>потребления </a:t>
            </a:r>
            <a:r>
              <a:rPr lang="ru-RU" b="1" dirty="0">
                <a:solidFill>
                  <a:srgbClr val="C00000"/>
                </a:solidFill>
                <a:latin typeface="Arial" charset="0"/>
              </a:rPr>
              <a:t>алкоголя, </a:t>
            </a:r>
            <a:r>
              <a:rPr lang="ru-RU" b="1" dirty="0" smtClean="0">
                <a:solidFill>
                  <a:srgbClr val="C00000"/>
                </a:solidFill>
                <a:latin typeface="Arial" charset="0"/>
              </a:rPr>
              <a:t>монотонно </a:t>
            </a:r>
            <a:r>
              <a:rPr lang="ru-RU" b="1" dirty="0">
                <a:solidFill>
                  <a:srgbClr val="C00000"/>
                </a:solidFill>
                <a:latin typeface="Arial" charset="0"/>
              </a:rPr>
              <a:t>убывающая функция</a:t>
            </a:r>
          </a:p>
        </p:txBody>
      </p:sp>
      <p:sp>
        <p:nvSpPr>
          <p:cNvPr id="9" name="Line 3"/>
          <p:cNvSpPr>
            <a:spLocks noChangeShapeType="1"/>
          </p:cNvSpPr>
          <p:nvPr/>
        </p:nvSpPr>
        <p:spPr bwMode="auto">
          <a:xfrm flipV="1">
            <a:off x="827584" y="2079399"/>
            <a:ext cx="0" cy="42481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 name="Line 3"/>
          <p:cNvSpPr>
            <a:spLocks noChangeShapeType="1"/>
          </p:cNvSpPr>
          <p:nvPr/>
        </p:nvSpPr>
        <p:spPr bwMode="auto">
          <a:xfrm flipV="1">
            <a:off x="395536" y="6092825"/>
            <a:ext cx="496855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 name="Arc 5"/>
          <p:cNvSpPr>
            <a:spLocks/>
          </p:cNvSpPr>
          <p:nvPr/>
        </p:nvSpPr>
        <p:spPr bwMode="auto">
          <a:xfrm rot="10800000">
            <a:off x="971545" y="2745571"/>
            <a:ext cx="3888909" cy="320370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ru-RU">
              <a:solidFill>
                <a:srgbClr val="FFFF00"/>
              </a:solidFill>
              <a:latin typeface="Arial" charset="0"/>
            </a:endParaRPr>
          </a:p>
        </p:txBody>
      </p:sp>
      <p:sp>
        <p:nvSpPr>
          <p:cNvPr id="12" name="TextBox 11"/>
          <p:cNvSpPr txBox="1"/>
          <p:nvPr/>
        </p:nvSpPr>
        <p:spPr>
          <a:xfrm>
            <a:off x="179512" y="1712040"/>
            <a:ext cx="461665" cy="2635384"/>
          </a:xfrm>
          <a:prstGeom prst="rect">
            <a:avLst/>
          </a:prstGeom>
          <a:noFill/>
        </p:spPr>
        <p:txBody>
          <a:bodyPr vert="vert270" wrap="square" rtlCol="0">
            <a:spAutoFit/>
          </a:bodyPr>
          <a:lstStyle/>
          <a:p>
            <a:r>
              <a:rPr lang="ru-RU" dirty="0" smtClean="0"/>
              <a:t>Мера ума</a:t>
            </a:r>
            <a:endParaRPr lang="ru-RU" dirty="0"/>
          </a:p>
        </p:txBody>
      </p:sp>
      <p:sp>
        <p:nvSpPr>
          <p:cNvPr id="14" name="TextBox 13"/>
          <p:cNvSpPr txBox="1"/>
          <p:nvPr/>
        </p:nvSpPr>
        <p:spPr>
          <a:xfrm>
            <a:off x="3384079" y="6327549"/>
            <a:ext cx="2331087" cy="369332"/>
          </a:xfrm>
          <a:prstGeom prst="rect">
            <a:avLst/>
          </a:prstGeom>
          <a:noFill/>
        </p:spPr>
        <p:txBody>
          <a:bodyPr wrap="none" rtlCol="0">
            <a:spAutoFit/>
          </a:bodyPr>
          <a:lstStyle/>
          <a:p>
            <a:r>
              <a:rPr lang="ru-RU" dirty="0" smtClean="0"/>
              <a:t>Количество алкоголя</a:t>
            </a:r>
            <a:endParaRPr lang="ru-RU" dirty="0"/>
          </a:p>
        </p:txBody>
      </p:sp>
    </p:spTree>
    <p:extLst>
      <p:ext uri="{BB962C8B-B14F-4D97-AF65-F5344CB8AC3E}">
        <p14:creationId xmlns:p14="http://schemas.microsoft.com/office/powerpoint/2010/main" val="4134843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3" presetClass="entr" presetSubtype="27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strVal val="2/3*#ppt_w"/>
                                          </p:val>
                                        </p:tav>
                                        <p:tav tm="100000">
                                          <p:val>
                                            <p:strVal val="#ppt_w"/>
                                          </p:val>
                                        </p:tav>
                                      </p:tavLst>
                                    </p:anim>
                                    <p:anim calcmode="lin" valueType="num">
                                      <p:cBhvr>
                                        <p:cTn id="11" dur="500" fill="hold"/>
                                        <p:tgtEl>
                                          <p:spTgt spid="6"/>
                                        </p:tgtEl>
                                        <p:attrNameLst>
                                          <p:attrName>ppt_h</p:attrName>
                                        </p:attrNameLst>
                                      </p:cBhvr>
                                      <p:tavLst>
                                        <p:tav tm="0">
                                          <p:val>
                                            <p:strVal val="2/3*#ppt_h"/>
                                          </p:val>
                                        </p:tav>
                                        <p:tav tm="100000">
                                          <p:val>
                                            <p:strVal val="#ppt_h"/>
                                          </p:val>
                                        </p:tav>
                                      </p:tavLst>
                                    </p:anim>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2025538"/>
            <a:ext cx="7992888" cy="4315027"/>
          </a:xfrm>
          <a:prstGeom prst="rect">
            <a:avLst/>
          </a:prstGeom>
        </p:spPr>
        <p:txBody>
          <a:bodyPr wrap="square">
            <a:spAutoFit/>
          </a:bodyPr>
          <a:lstStyle/>
          <a:p>
            <a:pPr marL="357188" indent="7938" algn="just">
              <a:lnSpc>
                <a:spcPct val="140000"/>
              </a:lnSpc>
              <a:buFontTx/>
              <a:buNone/>
            </a:pPr>
            <a:r>
              <a:rPr lang="ru-RU" sz="2800" b="1" dirty="0" smtClean="0">
                <a:solidFill>
                  <a:srgbClr val="800000"/>
                </a:solidFill>
              </a:rPr>
              <a:t>Выводы:</a:t>
            </a:r>
          </a:p>
          <a:p>
            <a:pPr marL="357188" indent="7938">
              <a:lnSpc>
                <a:spcPct val="140000"/>
              </a:lnSpc>
              <a:buFontTx/>
              <a:buNone/>
            </a:pPr>
            <a:r>
              <a:rPr lang="ru-RU" sz="2800" b="1" dirty="0">
                <a:solidFill>
                  <a:srgbClr val="800000"/>
                </a:solidFill>
              </a:rPr>
              <a:t>Х</a:t>
            </a:r>
            <a:r>
              <a:rPr lang="ru-RU" sz="2800" b="1" dirty="0" smtClean="0">
                <a:solidFill>
                  <a:srgbClr val="800000"/>
                </a:solidFill>
              </a:rPr>
              <a:t>арактерные </a:t>
            </a:r>
            <a:r>
              <a:rPr lang="ru-RU" sz="2800" b="1" dirty="0">
                <a:solidFill>
                  <a:srgbClr val="800000"/>
                </a:solidFill>
              </a:rPr>
              <a:t>свойства функций проиллюстрировали  с помощью пословиц и выяснили, что это способствует лучшему усвоению основных свойств функций и глубокого понимания богатства смысла и краткости народного языка.</a:t>
            </a:r>
          </a:p>
        </p:txBody>
      </p:sp>
      <p:pic>
        <p:nvPicPr>
          <p:cNvPr id="4" name="Рисунок 3" descr="http://proektoriya.siteedit.su/images/cbiz167.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772815"/>
            <a:ext cx="1974220" cy="1656184"/>
          </a:xfrm>
          <a:prstGeom prst="rect">
            <a:avLst/>
          </a:prstGeom>
          <a:noFill/>
          <a:ln>
            <a:noFill/>
          </a:ln>
        </p:spPr>
      </p:pic>
    </p:spTree>
    <p:extLst>
      <p:ext uri="{BB962C8B-B14F-4D97-AF65-F5344CB8AC3E}">
        <p14:creationId xmlns:p14="http://schemas.microsoft.com/office/powerpoint/2010/main" val="1759251376"/>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1700808"/>
            <a:ext cx="7704856" cy="3170099"/>
          </a:xfrm>
          <a:prstGeom prst="rect">
            <a:avLst/>
          </a:prstGeom>
        </p:spPr>
        <p:txBody>
          <a:bodyPr wrap="square">
            <a:spAutoFit/>
          </a:bodyPr>
          <a:lstStyle/>
          <a:p>
            <a:pPr algn="ctr"/>
            <a:r>
              <a:rPr lang="ru-RU" sz="4000" b="1" kern="10" dirty="0">
                <a:ln w="19050">
                  <a:solidFill>
                    <a:schemeClr val="bg2"/>
                  </a:solidFill>
                  <a:round/>
                  <a:headEnd/>
                  <a:tailEnd/>
                </a:ln>
                <a:solidFill>
                  <a:srgbClr val="C00000"/>
                </a:solidFill>
                <a:effectLst>
                  <a:outerShdw dist="35921" dir="2700000" algn="ctr" rotWithShape="0">
                    <a:srgbClr val="990000"/>
                  </a:outerShdw>
                </a:effectLst>
                <a:latin typeface="Impact"/>
              </a:rPr>
              <a:t>Пословицы - это жизнь народа, </a:t>
            </a:r>
          </a:p>
          <a:p>
            <a:pPr algn="ctr"/>
            <a:r>
              <a:rPr lang="ru-RU" sz="4000" b="1" kern="10" dirty="0">
                <a:ln w="19050">
                  <a:solidFill>
                    <a:schemeClr val="bg2"/>
                  </a:solidFill>
                  <a:round/>
                  <a:headEnd/>
                  <a:tailEnd/>
                </a:ln>
                <a:solidFill>
                  <a:srgbClr val="C00000"/>
                </a:solidFill>
                <a:effectLst>
                  <a:outerShdw dist="35921" dir="2700000" algn="ctr" rotWithShape="0">
                    <a:srgbClr val="990000"/>
                  </a:outerShdw>
                </a:effectLst>
                <a:latin typeface="Impact"/>
              </a:rPr>
              <a:t>человеческий опыт, просеянный</a:t>
            </a:r>
          </a:p>
          <a:p>
            <a:pPr algn="ctr"/>
            <a:r>
              <a:rPr lang="ru-RU" sz="4000" b="1" kern="10" dirty="0">
                <a:ln w="19050">
                  <a:solidFill>
                    <a:schemeClr val="bg2"/>
                  </a:solidFill>
                  <a:round/>
                  <a:headEnd/>
                  <a:tailEnd/>
                </a:ln>
                <a:solidFill>
                  <a:srgbClr val="C00000"/>
                </a:solidFill>
                <a:effectLst>
                  <a:outerShdw dist="35921" dir="2700000" algn="ctr" rotWithShape="0">
                    <a:srgbClr val="990000"/>
                  </a:outerShdw>
                </a:effectLst>
                <a:latin typeface="Impact"/>
              </a:rPr>
              <a:t>через сито веков, духовный мир</a:t>
            </a:r>
          </a:p>
          <a:p>
            <a:pPr algn="ctr"/>
            <a:r>
              <a:rPr lang="ru-RU" sz="4000" b="1" kern="10" dirty="0">
                <a:ln w="19050">
                  <a:solidFill>
                    <a:schemeClr val="bg2"/>
                  </a:solidFill>
                  <a:round/>
                  <a:headEnd/>
                  <a:tailEnd/>
                </a:ln>
                <a:solidFill>
                  <a:srgbClr val="C00000"/>
                </a:solidFill>
                <a:effectLst>
                  <a:outerShdw dist="35921" dir="2700000" algn="ctr" rotWithShape="0">
                    <a:srgbClr val="990000"/>
                  </a:outerShdw>
                </a:effectLst>
                <a:latin typeface="Impact"/>
              </a:rPr>
              <a:t> русского человека, его мысли,</a:t>
            </a:r>
          </a:p>
          <a:p>
            <a:pPr algn="ctr"/>
            <a:r>
              <a:rPr lang="ru-RU" sz="4000" b="1" kern="10" dirty="0">
                <a:ln w="19050">
                  <a:solidFill>
                    <a:schemeClr val="bg2"/>
                  </a:solidFill>
                  <a:round/>
                  <a:headEnd/>
                  <a:tailEnd/>
                </a:ln>
                <a:solidFill>
                  <a:srgbClr val="C00000"/>
                </a:solidFill>
                <a:effectLst>
                  <a:outerShdw dist="35921" dir="2700000" algn="ctr" rotWithShape="0">
                    <a:srgbClr val="990000"/>
                  </a:outerShdw>
                </a:effectLst>
                <a:latin typeface="Impact"/>
              </a:rPr>
              <a:t>чувства и переживания.</a:t>
            </a:r>
          </a:p>
        </p:txBody>
      </p:sp>
    </p:spTree>
    <p:extLst>
      <p:ext uri="{BB962C8B-B14F-4D97-AF65-F5344CB8AC3E}">
        <p14:creationId xmlns:p14="http://schemas.microsoft.com/office/powerpoint/2010/main" val="648039925"/>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1772816"/>
            <a:ext cx="7992888" cy="1077218"/>
          </a:xfrm>
          <a:prstGeom prst="rect">
            <a:avLst/>
          </a:prstGeom>
          <a:noFill/>
        </p:spPr>
        <p:txBody>
          <a:bodyPr wrap="square" rtlCol="0">
            <a:spAutoFit/>
          </a:bodyPr>
          <a:lstStyle/>
          <a:p>
            <a:r>
              <a:rPr lang="ru-RU" sz="3200" b="1" i="1" dirty="0" smtClean="0">
                <a:solidFill>
                  <a:srgbClr val="FF0000"/>
                </a:solidFill>
              </a:rPr>
              <a:t>Главная цель моей темы самообразования </a:t>
            </a:r>
          </a:p>
          <a:p>
            <a:r>
              <a:rPr lang="ru-RU" sz="3200" b="1" i="1" dirty="0" smtClean="0">
                <a:solidFill>
                  <a:srgbClr val="FF0000"/>
                </a:solidFill>
              </a:rPr>
              <a:t>– это развитие личности ребенка.</a:t>
            </a:r>
            <a:endParaRPr lang="ru-RU" sz="3200" b="1" i="1" dirty="0">
              <a:solidFill>
                <a:srgbClr val="FF0000"/>
              </a:solidFill>
            </a:endParaRPr>
          </a:p>
        </p:txBody>
      </p:sp>
      <p:sp>
        <p:nvSpPr>
          <p:cNvPr id="4" name="TextBox 3"/>
          <p:cNvSpPr txBox="1"/>
          <p:nvPr/>
        </p:nvSpPr>
        <p:spPr>
          <a:xfrm>
            <a:off x="251520" y="3212976"/>
            <a:ext cx="8784976" cy="1384995"/>
          </a:xfrm>
          <a:prstGeom prst="rect">
            <a:avLst/>
          </a:prstGeom>
          <a:noFill/>
        </p:spPr>
        <p:txBody>
          <a:bodyPr wrap="square" rtlCol="0">
            <a:spAutoFit/>
          </a:bodyPr>
          <a:lstStyle/>
          <a:p>
            <a:r>
              <a:rPr lang="ru-RU" sz="2800" b="1" dirty="0" smtClean="0">
                <a:solidFill>
                  <a:schemeClr val="bg2">
                    <a:lumMod val="25000"/>
                  </a:schemeClr>
                </a:solidFill>
              </a:rPr>
              <a:t>Работа над проектом развивает самостоятельность, учит ориентироваться в большом многообразии источников информации, решать проблемы.</a:t>
            </a:r>
            <a:endParaRPr lang="ru-RU" sz="2800" b="1" dirty="0">
              <a:solidFill>
                <a:schemeClr val="bg2">
                  <a:lumMod val="25000"/>
                </a:schemeClr>
              </a:solidFill>
            </a:endParaRPr>
          </a:p>
        </p:txBody>
      </p:sp>
      <p:sp>
        <p:nvSpPr>
          <p:cNvPr id="5" name="TextBox 4"/>
          <p:cNvSpPr txBox="1"/>
          <p:nvPr/>
        </p:nvSpPr>
        <p:spPr>
          <a:xfrm>
            <a:off x="251520" y="4869160"/>
            <a:ext cx="6786440" cy="954107"/>
          </a:xfrm>
          <a:prstGeom prst="rect">
            <a:avLst/>
          </a:prstGeom>
          <a:noFill/>
        </p:spPr>
        <p:txBody>
          <a:bodyPr wrap="square" rtlCol="0">
            <a:spAutoFit/>
          </a:bodyPr>
          <a:lstStyle/>
          <a:p>
            <a:r>
              <a:rPr lang="ru-RU" sz="2800" b="1" i="1" dirty="0" smtClean="0">
                <a:solidFill>
                  <a:srgbClr val="C00000"/>
                </a:solidFill>
              </a:rPr>
              <a:t>В решении проблемы растет и</a:t>
            </a:r>
          </a:p>
          <a:p>
            <a:r>
              <a:rPr lang="ru-RU" sz="2800" b="1" i="1" dirty="0" smtClean="0">
                <a:solidFill>
                  <a:srgbClr val="C00000"/>
                </a:solidFill>
              </a:rPr>
              <a:t> развивается личность.</a:t>
            </a:r>
            <a:endParaRPr lang="ru-RU" sz="2800" b="1" i="1" dirty="0">
              <a:solidFill>
                <a:srgbClr val="C00000"/>
              </a:solidFill>
            </a:endParaRPr>
          </a:p>
        </p:txBody>
      </p:sp>
    </p:spTree>
    <p:extLst>
      <p:ext uri="{BB962C8B-B14F-4D97-AF65-F5344CB8AC3E}">
        <p14:creationId xmlns:p14="http://schemas.microsoft.com/office/powerpoint/2010/main" val="185839314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556792"/>
            <a:ext cx="8640960" cy="4708981"/>
          </a:xfrm>
          <a:prstGeom prst="rect">
            <a:avLst/>
          </a:prstGeom>
        </p:spPr>
        <p:txBody>
          <a:bodyPr wrap="square">
            <a:spAutoFit/>
          </a:bodyPr>
          <a:lstStyle/>
          <a:p>
            <a:r>
              <a:rPr lang="ru-RU" sz="2000" dirty="0">
                <a:solidFill>
                  <a:srgbClr val="002060"/>
                </a:solidFill>
              </a:rPr>
              <a:t>Проектно-исследовательская деятельность, органично сочетаясь с другими технологиями и методиками, привела к определенным результатам.</a:t>
            </a:r>
          </a:p>
          <a:p>
            <a:r>
              <a:rPr lang="ru-RU" sz="2000" dirty="0">
                <a:solidFill>
                  <a:srgbClr val="002060"/>
                </a:solidFill>
              </a:rPr>
              <a:t>Получили развитие общие умения учащихся, а главное – проектно-исследовательские умения. Это: постановка задач, выдвижение гипотез, выбор методов решения, построение обобщений и выводов, анализ результата.</a:t>
            </a:r>
          </a:p>
          <a:p>
            <a:r>
              <a:rPr lang="ru-RU" sz="2000" dirty="0">
                <a:solidFill>
                  <a:srgbClr val="002060"/>
                </a:solidFill>
              </a:rPr>
              <a:t>Учащиеся получили навыки работы в текстовом редакторе, редакторе формул, в построении чертежей геометрических фигур с помощью </a:t>
            </a:r>
            <a:r>
              <a:rPr lang="ru-RU" sz="2000" dirty="0" err="1">
                <a:solidFill>
                  <a:srgbClr val="002060"/>
                </a:solidFill>
              </a:rPr>
              <a:t>Word</a:t>
            </a:r>
            <a:r>
              <a:rPr lang="ru-RU" sz="2000" dirty="0">
                <a:solidFill>
                  <a:srgbClr val="002060"/>
                </a:solidFill>
              </a:rPr>
              <a:t> и </a:t>
            </a:r>
            <a:r>
              <a:rPr lang="ru-RU" sz="2000" dirty="0" err="1">
                <a:solidFill>
                  <a:srgbClr val="002060"/>
                </a:solidFill>
              </a:rPr>
              <a:t>Paint</a:t>
            </a:r>
            <a:r>
              <a:rPr lang="ru-RU" sz="2000" dirty="0">
                <a:solidFill>
                  <a:srgbClr val="002060"/>
                </a:solidFill>
              </a:rPr>
              <a:t>. Познакомились с математическими программами на электронных носителях.</a:t>
            </a:r>
          </a:p>
          <a:p>
            <a:r>
              <a:rPr lang="ru-RU" sz="2000" dirty="0">
                <a:solidFill>
                  <a:srgbClr val="002060"/>
                </a:solidFill>
              </a:rPr>
              <a:t>Учащиеся получили представление об общих требованиях к подготовке, проведению и оформлению учебной работы. Научились оформлять проекты в виде презентаций в устной форме и на электронных носителях.</a:t>
            </a:r>
          </a:p>
          <a:p>
            <a:r>
              <a:rPr lang="ru-RU" sz="2000" dirty="0">
                <a:solidFill>
                  <a:srgbClr val="002060"/>
                </a:solidFill>
              </a:rPr>
              <a:t>Проектно-исследовательская деятельность позволяет выявить творческие способности учащихся, их деловые качества.</a:t>
            </a:r>
          </a:p>
        </p:txBody>
      </p:sp>
    </p:spTree>
    <p:extLst>
      <p:ext uri="{BB962C8B-B14F-4D97-AF65-F5344CB8AC3E}">
        <p14:creationId xmlns:p14="http://schemas.microsoft.com/office/powerpoint/2010/main" val="96148750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2053239"/>
            <a:ext cx="8136904" cy="3884140"/>
          </a:xfrm>
          <a:prstGeom prst="rect">
            <a:avLst/>
          </a:prstGeom>
        </p:spPr>
        <p:txBody>
          <a:bodyPr wrap="square">
            <a:spAutoFit/>
          </a:bodyPr>
          <a:lstStyle/>
          <a:p>
            <a:pPr>
              <a:lnSpc>
                <a:spcPct val="80000"/>
              </a:lnSpc>
            </a:pPr>
            <a:r>
              <a:rPr lang="ru-RU" sz="2800" b="1" i="1" dirty="0">
                <a:solidFill>
                  <a:srgbClr val="C00000"/>
                </a:solidFill>
              </a:rPr>
              <a:t>Исследовательская деятельность </a:t>
            </a:r>
            <a:r>
              <a:rPr lang="ru-RU" sz="2800" i="1" dirty="0">
                <a:solidFill>
                  <a:srgbClr val="C00000"/>
                </a:solidFill>
              </a:rPr>
              <a:t>– это образовательная работа, связанная с решением учащимися творческой, исследовательской задачи (в различных областях науки) и предполагающая наличие основных этапов, характерных для научного исследования, а также таких элементов, как практическая методика исследования выбранного явления, собственный экспериментальный материал, анализ собственных данных и вытекающие из него выводы.</a:t>
            </a:r>
            <a:r>
              <a:rPr lang="ru-RU" sz="2800" dirty="0">
                <a:solidFill>
                  <a:srgbClr val="C00000"/>
                </a:solidFill>
              </a:rPr>
              <a:t> </a:t>
            </a:r>
          </a:p>
        </p:txBody>
      </p:sp>
    </p:spTree>
    <p:extLst>
      <p:ext uri="{BB962C8B-B14F-4D97-AF65-F5344CB8AC3E}">
        <p14:creationId xmlns:p14="http://schemas.microsoft.com/office/powerpoint/2010/main" val="236523575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772816"/>
            <a:ext cx="8136904" cy="2529923"/>
          </a:xfrm>
          <a:prstGeom prst="rect">
            <a:avLst/>
          </a:prstGeom>
        </p:spPr>
        <p:txBody>
          <a:bodyPr wrap="square">
            <a:spAutoFit/>
          </a:bodyPr>
          <a:lstStyle/>
          <a:p>
            <a:pPr algn="just">
              <a:lnSpc>
                <a:spcPct val="80000"/>
              </a:lnSpc>
            </a:pPr>
            <a:r>
              <a:rPr lang="ru-RU" sz="2000" b="1" i="1" dirty="0">
                <a:solidFill>
                  <a:srgbClr val="002060"/>
                </a:solidFill>
                <a:latin typeface="Times New Roman" pitchFamily="18" charset="0"/>
                <a:cs typeface="Times New Roman" pitchFamily="18" charset="0"/>
              </a:rPr>
              <a:t>Деятельность ученика: </a:t>
            </a:r>
          </a:p>
          <a:p>
            <a:pPr algn="just">
              <a:lnSpc>
                <a:spcPct val="80000"/>
              </a:lnSpc>
            </a:pPr>
            <a:r>
              <a:rPr lang="ru-RU" sz="2000" dirty="0">
                <a:solidFill>
                  <a:srgbClr val="002060"/>
                </a:solidFill>
                <a:latin typeface="Times New Roman" pitchFamily="18" charset="0"/>
                <a:cs typeface="Times New Roman" pitchFamily="18" charset="0"/>
              </a:rPr>
              <a:t>Распознавание и четкое формулирование проблемы. </a:t>
            </a:r>
          </a:p>
          <a:p>
            <a:pPr algn="just">
              <a:lnSpc>
                <a:spcPct val="80000"/>
              </a:lnSpc>
            </a:pPr>
            <a:r>
              <a:rPr lang="ru-RU" sz="2000" dirty="0">
                <a:solidFill>
                  <a:srgbClr val="002060"/>
                </a:solidFill>
                <a:latin typeface="Times New Roman" pitchFamily="18" charset="0"/>
                <a:cs typeface="Times New Roman" pitchFamily="18" charset="0"/>
              </a:rPr>
              <a:t>Собирает данные при наблюдении, работает с литературными источниками. </a:t>
            </a:r>
          </a:p>
          <a:p>
            <a:pPr algn="just">
              <a:lnSpc>
                <a:spcPct val="80000"/>
              </a:lnSpc>
            </a:pPr>
            <a:r>
              <a:rPr lang="ru-RU" sz="2000" dirty="0">
                <a:solidFill>
                  <a:srgbClr val="002060"/>
                </a:solidFill>
                <a:latin typeface="Times New Roman" pitchFamily="18" charset="0"/>
                <a:cs typeface="Times New Roman" pitchFamily="18" charset="0"/>
              </a:rPr>
              <a:t>Намечает план действий. </a:t>
            </a:r>
          </a:p>
          <a:p>
            <a:pPr algn="just">
              <a:lnSpc>
                <a:spcPct val="80000"/>
              </a:lnSpc>
            </a:pPr>
            <a:r>
              <a:rPr lang="ru-RU" sz="2000" dirty="0">
                <a:solidFill>
                  <a:srgbClr val="002060"/>
                </a:solidFill>
                <a:latin typeface="Times New Roman" pitchFamily="18" charset="0"/>
                <a:cs typeface="Times New Roman" pitchFamily="18" charset="0"/>
              </a:rPr>
              <a:t>Формулирует гипотезу с помощью логических рассуждений. </a:t>
            </a:r>
          </a:p>
          <a:p>
            <a:pPr algn="just">
              <a:lnSpc>
                <a:spcPct val="80000"/>
              </a:lnSpc>
            </a:pPr>
            <a:r>
              <a:rPr lang="ru-RU" sz="2000" dirty="0">
                <a:solidFill>
                  <a:srgbClr val="002060"/>
                </a:solidFill>
                <a:latin typeface="Times New Roman" pitchFamily="18" charset="0"/>
                <a:cs typeface="Times New Roman" pitchFamily="18" charset="0"/>
              </a:rPr>
              <a:t> Проверка гипотезы. </a:t>
            </a:r>
          </a:p>
          <a:p>
            <a:pPr algn="just">
              <a:lnSpc>
                <a:spcPct val="80000"/>
              </a:lnSpc>
            </a:pPr>
            <a:r>
              <a:rPr lang="ru-RU" sz="2000" dirty="0">
                <a:solidFill>
                  <a:srgbClr val="002060"/>
                </a:solidFill>
                <a:latin typeface="Times New Roman" pitchFamily="18" charset="0"/>
                <a:cs typeface="Times New Roman" pitchFamily="18" charset="0"/>
              </a:rPr>
              <a:t> Оформляет результаты деятельности, выбирая адекватную форму представления результатов. </a:t>
            </a:r>
          </a:p>
          <a:p>
            <a:pPr algn="just">
              <a:lnSpc>
                <a:spcPct val="80000"/>
              </a:lnSpc>
              <a:buFont typeface="Wingdings" pitchFamily="2" charset="2"/>
              <a:buNone/>
            </a:pPr>
            <a:endParaRPr lang="ru-RU" dirty="0">
              <a:solidFill>
                <a:srgbClr val="333333"/>
              </a:solidFill>
              <a:latin typeface="Times New Roman" pitchFamily="18" charset="0"/>
              <a:cs typeface="Times New Roman" pitchFamily="18" charset="0"/>
            </a:endParaRPr>
          </a:p>
        </p:txBody>
      </p:sp>
      <p:pic>
        <p:nvPicPr>
          <p:cNvPr id="4" name="Рисунок 3" descr="http://lib2.podelise.ru/tw_files2/urls_256/7/d-6039/6039_html_m9f6a837.jpg"/>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023796"/>
            <a:ext cx="4050332" cy="2708919"/>
          </a:xfrm>
          <a:prstGeom prst="rect">
            <a:avLst/>
          </a:prstGeom>
          <a:noFill/>
          <a:ln>
            <a:noFill/>
          </a:ln>
        </p:spPr>
      </p:pic>
    </p:spTree>
    <p:extLst>
      <p:ext uri="{BB962C8B-B14F-4D97-AF65-F5344CB8AC3E}">
        <p14:creationId xmlns:p14="http://schemas.microsoft.com/office/powerpoint/2010/main" val="3783300148"/>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772817"/>
            <a:ext cx="8136904" cy="2751522"/>
          </a:xfrm>
          <a:prstGeom prst="rect">
            <a:avLst/>
          </a:prstGeom>
        </p:spPr>
        <p:txBody>
          <a:bodyPr wrap="square">
            <a:spAutoFit/>
          </a:bodyPr>
          <a:lstStyle/>
          <a:p>
            <a:pPr algn="just">
              <a:lnSpc>
                <a:spcPct val="80000"/>
              </a:lnSpc>
            </a:pPr>
            <a:r>
              <a:rPr lang="ru-RU" sz="2400" b="1" i="1" dirty="0">
                <a:solidFill>
                  <a:srgbClr val="7030A0"/>
                </a:solidFill>
                <a:latin typeface="Times New Roman" pitchFamily="18" charset="0"/>
                <a:cs typeface="Times New Roman" pitchFamily="18" charset="0"/>
              </a:rPr>
              <a:t>Деятельность педагога: </a:t>
            </a:r>
          </a:p>
          <a:p>
            <a:pPr algn="just">
              <a:lnSpc>
                <a:spcPct val="80000"/>
              </a:lnSpc>
            </a:pPr>
            <a:r>
              <a:rPr lang="ru-RU" sz="2400" dirty="0">
                <a:solidFill>
                  <a:srgbClr val="7030A0"/>
                </a:solidFill>
                <a:latin typeface="Times New Roman" pitchFamily="18" charset="0"/>
                <a:cs typeface="Times New Roman" pitchFamily="18" charset="0"/>
              </a:rPr>
              <a:t>Управляет процессом овладения способами получения знаний, не навязывая своего мнения. </a:t>
            </a:r>
          </a:p>
          <a:p>
            <a:pPr algn="just">
              <a:lnSpc>
                <a:spcPct val="80000"/>
              </a:lnSpc>
            </a:pPr>
            <a:r>
              <a:rPr lang="ru-RU" sz="2400" dirty="0">
                <a:solidFill>
                  <a:srgbClr val="7030A0"/>
                </a:solidFill>
                <a:latin typeface="Times New Roman" pitchFamily="18" charset="0"/>
                <a:cs typeface="Times New Roman" pitchFamily="18" charset="0"/>
              </a:rPr>
              <a:t>Управляет развитием умений практически использовать полученные знания и формирует мировоззрение школьников. </a:t>
            </a:r>
          </a:p>
          <a:p>
            <a:pPr algn="just">
              <a:lnSpc>
                <a:spcPct val="80000"/>
              </a:lnSpc>
            </a:pPr>
            <a:r>
              <a:rPr lang="ru-RU" sz="2400" dirty="0">
                <a:solidFill>
                  <a:srgbClr val="7030A0"/>
                </a:solidFill>
                <a:latin typeface="Times New Roman" pitchFamily="18" charset="0"/>
                <a:cs typeface="Times New Roman" pitchFamily="18" charset="0"/>
              </a:rPr>
              <a:t>Обучает приемам подготовки презентации различных типов. </a:t>
            </a:r>
          </a:p>
          <a:p>
            <a:pPr algn="just">
              <a:lnSpc>
                <a:spcPct val="80000"/>
              </a:lnSpc>
            </a:pPr>
            <a:r>
              <a:rPr lang="ru-RU" sz="2400" dirty="0">
                <a:solidFill>
                  <a:srgbClr val="7030A0"/>
                </a:solidFill>
                <a:latin typeface="Times New Roman" pitchFamily="18" charset="0"/>
                <a:cs typeface="Times New Roman" pitchFamily="18" charset="0"/>
              </a:rPr>
              <a:t>Координирует и вдохновляет учащихся в их поисковой деятельности</a:t>
            </a:r>
            <a:endParaRPr lang="ru-RU" sz="2400" dirty="0">
              <a:solidFill>
                <a:srgbClr val="7030A0"/>
              </a:solidFill>
            </a:endParaRPr>
          </a:p>
        </p:txBody>
      </p:sp>
      <p:pic>
        <p:nvPicPr>
          <p:cNvPr id="1028" name="Picture 4" descr="http://www.likar.info/pictures_ckfinder/images/den%20uch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803" y="4211197"/>
            <a:ext cx="3245555" cy="264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8643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atematika_carica_nau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556792"/>
            <a:ext cx="6678488" cy="707886"/>
          </a:xfrm>
          <a:prstGeom prst="rect">
            <a:avLst/>
          </a:prstGeom>
        </p:spPr>
        <p:txBody>
          <a:bodyPr wrap="square">
            <a:spAutoFit/>
          </a:bodyPr>
          <a:lstStyle/>
          <a:p>
            <a:r>
              <a:rPr lang="ru-RU" sz="2000" b="1" dirty="0">
                <a:solidFill>
                  <a:srgbClr val="C00000"/>
                </a:solidFill>
              </a:rPr>
              <a:t>Результаты исследований можно оформить в виде презентации ( 10 – 15 мин.). Изложение включает:</a:t>
            </a:r>
          </a:p>
        </p:txBody>
      </p:sp>
      <p:sp>
        <p:nvSpPr>
          <p:cNvPr id="4" name="Прямоугольник 3"/>
          <p:cNvSpPr/>
          <p:nvPr/>
        </p:nvSpPr>
        <p:spPr>
          <a:xfrm>
            <a:off x="179512" y="2636911"/>
            <a:ext cx="7416824" cy="3293209"/>
          </a:xfrm>
          <a:prstGeom prst="rect">
            <a:avLst/>
          </a:prstGeom>
        </p:spPr>
        <p:txBody>
          <a:bodyPr wrap="square">
            <a:spAutoFit/>
          </a:bodyPr>
          <a:lstStyle/>
          <a:p>
            <a:pPr marL="342900" indent="-342900">
              <a:lnSpc>
                <a:spcPct val="80000"/>
              </a:lnSpc>
              <a:buFont typeface="+mj-lt"/>
              <a:buAutoNum type="arabicPeriod"/>
            </a:pPr>
            <a:r>
              <a:rPr lang="ru-RU" sz="2000" b="1" dirty="0">
                <a:solidFill>
                  <a:srgbClr val="002060"/>
                </a:solidFill>
              </a:rPr>
              <a:t>титульный слайд - название работы, автор(ы), руководитель(и), консультант(ы); </a:t>
            </a:r>
          </a:p>
          <a:p>
            <a:pPr marL="342900" indent="-342900">
              <a:lnSpc>
                <a:spcPct val="80000"/>
              </a:lnSpc>
              <a:buFont typeface="+mj-lt"/>
              <a:buAutoNum type="arabicPeriod"/>
            </a:pPr>
            <a:r>
              <a:rPr lang="ru-RU" sz="2000" b="1" dirty="0">
                <a:solidFill>
                  <a:srgbClr val="002060"/>
                </a:solidFill>
              </a:rPr>
              <a:t>цель работы, рабочая гипотеза; </a:t>
            </a:r>
          </a:p>
          <a:p>
            <a:pPr marL="342900" indent="-342900">
              <a:lnSpc>
                <a:spcPct val="80000"/>
              </a:lnSpc>
              <a:buFont typeface="+mj-lt"/>
              <a:buAutoNum type="arabicPeriod"/>
            </a:pPr>
            <a:r>
              <a:rPr lang="ru-RU" sz="2000" b="1" dirty="0">
                <a:solidFill>
                  <a:srgbClr val="002060"/>
                </a:solidFill>
              </a:rPr>
              <a:t>теоретическое обоснование актуальности исследования (при необходимости); </a:t>
            </a:r>
          </a:p>
          <a:p>
            <a:pPr marL="342900" indent="-342900">
              <a:lnSpc>
                <a:spcPct val="80000"/>
              </a:lnSpc>
              <a:buFont typeface="+mj-lt"/>
              <a:buAutoNum type="arabicPeriod"/>
            </a:pPr>
            <a:r>
              <a:rPr lang="ru-RU" sz="2000" b="1" dirty="0">
                <a:solidFill>
                  <a:srgbClr val="002060"/>
                </a:solidFill>
              </a:rPr>
              <a:t>использованные методы; </a:t>
            </a:r>
          </a:p>
          <a:p>
            <a:pPr marL="342900" indent="-342900">
              <a:lnSpc>
                <a:spcPct val="80000"/>
              </a:lnSpc>
              <a:buFont typeface="+mj-lt"/>
              <a:buAutoNum type="arabicPeriod"/>
            </a:pPr>
            <a:r>
              <a:rPr lang="ru-RU" sz="2000" b="1" dirty="0">
                <a:solidFill>
                  <a:srgbClr val="002060"/>
                </a:solidFill>
              </a:rPr>
              <a:t>этапы работы, описание результатов; </a:t>
            </a:r>
          </a:p>
          <a:p>
            <a:pPr marL="342900" indent="-342900">
              <a:lnSpc>
                <a:spcPct val="80000"/>
              </a:lnSpc>
              <a:buFont typeface="+mj-lt"/>
              <a:buAutoNum type="arabicPeriod"/>
            </a:pPr>
            <a:r>
              <a:rPr lang="ru-RU" sz="2000" b="1" dirty="0">
                <a:solidFill>
                  <a:srgbClr val="002060"/>
                </a:solidFill>
              </a:rPr>
              <a:t>объяснение результатов; </a:t>
            </a:r>
          </a:p>
          <a:p>
            <a:pPr marL="342900" indent="-342900">
              <a:lnSpc>
                <a:spcPct val="80000"/>
              </a:lnSpc>
              <a:buFont typeface="+mj-lt"/>
              <a:buAutoNum type="arabicPeriod"/>
            </a:pPr>
            <a:r>
              <a:rPr lang="ru-RU" sz="2000" b="1" dirty="0">
                <a:solidFill>
                  <a:srgbClr val="002060"/>
                </a:solidFill>
              </a:rPr>
              <a:t>выводы, возможности использования результатов исследования и перспективы дальнейшей работы по данной теме; </a:t>
            </a:r>
          </a:p>
          <a:p>
            <a:pPr marL="342900" indent="-342900">
              <a:lnSpc>
                <a:spcPct val="80000"/>
              </a:lnSpc>
              <a:buFont typeface="+mj-lt"/>
              <a:buAutoNum type="arabicPeriod"/>
            </a:pPr>
            <a:r>
              <a:rPr lang="ru-RU" sz="2000" b="1" dirty="0">
                <a:solidFill>
                  <a:srgbClr val="002060"/>
                </a:solidFill>
              </a:rPr>
              <a:t>благодарности; </a:t>
            </a:r>
          </a:p>
          <a:p>
            <a:pPr marL="342900" indent="-342900">
              <a:lnSpc>
                <a:spcPct val="80000"/>
              </a:lnSpc>
              <a:buFont typeface="+mj-lt"/>
              <a:buAutoNum type="arabicPeriod"/>
            </a:pPr>
            <a:r>
              <a:rPr lang="ru-RU" sz="2000" b="1" dirty="0">
                <a:solidFill>
                  <a:srgbClr val="002060"/>
                </a:solidFill>
              </a:rPr>
              <a:t>источники информации. </a:t>
            </a:r>
          </a:p>
        </p:txBody>
      </p:sp>
    </p:spTree>
    <p:extLst>
      <p:ext uri="{BB962C8B-B14F-4D97-AF65-F5344CB8AC3E}">
        <p14:creationId xmlns:p14="http://schemas.microsoft.com/office/powerpoint/2010/main" val="1056769171"/>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612</TotalTime>
  <Words>1328</Words>
  <Application>Microsoft Office PowerPoint</Application>
  <PresentationFormat>Экран (4:3)</PresentationFormat>
  <Paragraphs>125</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Волна</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Даша</dc:creator>
  <cp:lastModifiedBy>Галина</cp:lastModifiedBy>
  <cp:revision>60</cp:revision>
  <dcterms:created xsi:type="dcterms:W3CDTF">2012-12-24T12:54:09Z</dcterms:created>
  <dcterms:modified xsi:type="dcterms:W3CDTF">2014-01-09T09:58:40Z</dcterms:modified>
</cp:coreProperties>
</file>