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2"/>
  </p:notesMasterIdLst>
  <p:sldIdLst>
    <p:sldId id="350" r:id="rId2"/>
    <p:sldId id="351" r:id="rId3"/>
    <p:sldId id="308" r:id="rId4"/>
    <p:sldId id="301" r:id="rId5"/>
    <p:sldId id="309" r:id="rId6"/>
    <p:sldId id="310" r:id="rId7"/>
    <p:sldId id="311" r:id="rId8"/>
    <p:sldId id="312" r:id="rId9"/>
    <p:sldId id="313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6" r:id="rId23"/>
    <p:sldId id="338" r:id="rId24"/>
    <p:sldId id="335" r:id="rId25"/>
    <p:sldId id="348" r:id="rId26"/>
    <p:sldId id="339" r:id="rId27"/>
    <p:sldId id="340" r:id="rId28"/>
    <p:sldId id="341" r:id="rId29"/>
    <p:sldId id="342" r:id="rId30"/>
    <p:sldId id="26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8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C958-6B51-47D8-B9A3-E6C1B5A3991B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A0B12-EAE9-425A-8810-45A121C6E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A0B12-EAE9-425A-8810-45A121C6E0C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8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F33-698B-47E7-98AE-2D761E808CD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954-BC7A-45A7-B4D6-0717871EB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F33-698B-47E7-98AE-2D761E808CD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954-BC7A-45A7-B4D6-0717871EB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F33-698B-47E7-98AE-2D761E808CD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954-BC7A-45A7-B4D6-0717871EB8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F33-698B-47E7-98AE-2D761E808CD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954-BC7A-45A7-B4D6-0717871EB8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F33-698B-47E7-98AE-2D761E808CD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954-BC7A-45A7-B4D6-0717871EB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F33-698B-47E7-98AE-2D761E808CD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954-BC7A-45A7-B4D6-0717871EB8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F33-698B-47E7-98AE-2D761E808CD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954-BC7A-45A7-B4D6-0717871EB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F33-698B-47E7-98AE-2D761E808CD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954-BC7A-45A7-B4D6-0717871EB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F33-698B-47E7-98AE-2D761E808CD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954-BC7A-45A7-B4D6-0717871EB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F33-698B-47E7-98AE-2D761E808CD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954-BC7A-45A7-B4D6-0717871EB8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AF33-698B-47E7-98AE-2D761E808CD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954-BC7A-45A7-B4D6-0717871EB8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4E3AF33-698B-47E7-98AE-2D761E808CD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18C954-BC7A-45A7-B4D6-0717871EB8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6429396"/>
            <a:ext cx="236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Хабаровск 2013г.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4643446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Выполнила:</a:t>
            </a:r>
          </a:p>
          <a:p>
            <a:r>
              <a:rPr lang="ru-RU" sz="2000" b="1" dirty="0" smtClean="0"/>
              <a:t>руководитель МО</a:t>
            </a:r>
          </a:p>
          <a:p>
            <a:r>
              <a:rPr lang="ru-RU" sz="2000" b="1" dirty="0" smtClean="0"/>
              <a:t>Кочерга </a:t>
            </a:r>
            <a:r>
              <a:rPr lang="ru-RU" sz="2000" b="1" dirty="0"/>
              <a:t>Г</a:t>
            </a:r>
            <a:r>
              <a:rPr lang="ru-RU" sz="2000" b="1" dirty="0" smtClean="0"/>
              <a:t>.Н.</a:t>
            </a:r>
          </a:p>
          <a:p>
            <a:r>
              <a:rPr lang="ru-RU" sz="2000" b="1" dirty="0" smtClean="0"/>
              <a:t>вторая квалификационная категория</a:t>
            </a:r>
          </a:p>
          <a:p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27687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Проектно - исследовательская деятельность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обучающихся </a:t>
            </a:r>
            <a:r>
              <a:rPr lang="ru-RU" sz="3600" b="1" dirty="0">
                <a:solidFill>
                  <a:srgbClr val="C00000"/>
                </a:solidFill>
              </a:rPr>
              <a:t>на уроках математики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и </a:t>
            </a:r>
            <a:r>
              <a:rPr lang="ru-RU" sz="3600" b="1" dirty="0">
                <a:solidFill>
                  <a:srgbClr val="C00000"/>
                </a:solidFill>
              </a:rPr>
              <a:t>во внеурочное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9693852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60849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Свойства коэффициентов квадратного уравнения</a:t>
            </a:r>
          </a:p>
        </p:txBody>
      </p:sp>
    </p:spTree>
    <p:extLst>
      <p:ext uri="{BB962C8B-B14F-4D97-AF65-F5344CB8AC3E}">
        <p14:creationId xmlns:p14="http://schemas.microsoft.com/office/powerpoint/2010/main" val="2366489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700809"/>
            <a:ext cx="6678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9"/>
            <a:ext cx="8640960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lvl="0" indent="-412750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Если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квадратном уравнении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a+b+c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1325" lvl="0" indent="-412750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то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корней равен 1, 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 равен с : а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13" indent="-265113">
              <a:lnSpc>
                <a:spcPct val="80000"/>
              </a:lnSpc>
            </a:pP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42900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None/>
            </a:pPr>
            <a:r>
              <a:rPr lang="ru-RU" sz="2800" b="1" dirty="0" smtClean="0"/>
              <a:t>   Если  </a:t>
            </a:r>
            <a:r>
              <a:rPr lang="ru-RU" sz="2800" b="1" dirty="0"/>
              <a:t>в квадратном уравнении </a:t>
            </a:r>
            <a:r>
              <a:rPr lang="en-US" sz="2800" b="1" i="1" dirty="0" err="1">
                <a:solidFill>
                  <a:srgbClr val="FF0000"/>
                </a:solidFill>
              </a:rPr>
              <a:t>a+c</a:t>
            </a:r>
            <a:r>
              <a:rPr lang="en-US" sz="2800" b="1" i="1" dirty="0">
                <a:solidFill>
                  <a:srgbClr val="FF0000"/>
                </a:solidFill>
              </a:rPr>
              <a:t>=b</a:t>
            </a:r>
            <a:r>
              <a:rPr lang="ru-RU" sz="2800" b="1" i="1" dirty="0">
                <a:solidFill>
                  <a:srgbClr val="336600"/>
                </a:solidFill>
              </a:rPr>
              <a:t>,</a:t>
            </a:r>
            <a:r>
              <a:rPr lang="ru-RU" sz="2800" b="1" i="1" dirty="0"/>
              <a:t> </a:t>
            </a:r>
            <a:r>
              <a:rPr lang="ru-RU" sz="2800" b="1" dirty="0"/>
              <a:t>то один из корней равен (-1</a:t>
            </a:r>
            <a:r>
              <a:rPr lang="ru-RU" sz="2800" b="1" dirty="0" smtClean="0"/>
              <a:t>), а  </a:t>
            </a:r>
            <a:r>
              <a:rPr lang="ru-RU" sz="2800" b="1" dirty="0"/>
              <a:t>равен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ru-RU" sz="2800" b="1" dirty="0" smtClean="0"/>
              <a:t>– с : а)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66489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03940"/>
            <a:ext cx="8352928" cy="564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 smtClean="0"/>
              <a:t>Пример. </a:t>
            </a:r>
            <a:r>
              <a:rPr lang="en-US" sz="4400" b="1" dirty="0"/>
              <a:t>						 </a:t>
            </a:r>
            <a:endParaRPr lang="ru-RU" sz="4400" b="1" dirty="0" smtClean="0"/>
          </a:p>
          <a:p>
            <a:pPr>
              <a:lnSpc>
                <a:spcPct val="80000"/>
              </a:lnSpc>
            </a:pPr>
            <a:r>
              <a:rPr lang="ru-RU" sz="4400" b="1" dirty="0" smtClean="0"/>
              <a:t>Решим </a:t>
            </a:r>
            <a:r>
              <a:rPr lang="ru-RU" sz="4400" b="1" dirty="0"/>
              <a:t>уравнение </a:t>
            </a:r>
            <a:endParaRPr lang="ru-RU" sz="4400" b="1" dirty="0" smtClean="0"/>
          </a:p>
          <a:p>
            <a:pPr>
              <a:lnSpc>
                <a:spcPct val="80000"/>
              </a:lnSpc>
            </a:pPr>
            <a:r>
              <a:rPr lang="ru-RU" sz="4400" b="1" dirty="0" smtClean="0"/>
              <a:t>345x²-137x-208=0</a:t>
            </a:r>
            <a:r>
              <a:rPr lang="ru-RU" sz="4400" b="1" dirty="0"/>
              <a:t>.</a:t>
            </a:r>
            <a:r>
              <a:rPr lang="en-US" sz="4400" b="1" dirty="0"/>
              <a:t> </a:t>
            </a:r>
            <a:endParaRPr lang="ru-RU" sz="4400" b="1" dirty="0" smtClean="0"/>
          </a:p>
          <a:p>
            <a:pPr>
              <a:lnSpc>
                <a:spcPct val="80000"/>
              </a:lnSpc>
            </a:pPr>
            <a:r>
              <a:rPr lang="ru-RU" sz="4400" b="1" i="1" u="sng" dirty="0" smtClean="0"/>
              <a:t>Решение</a:t>
            </a:r>
            <a:r>
              <a:rPr lang="ru-RU" sz="4400" b="1" dirty="0"/>
              <a:t>. Так как </a:t>
            </a:r>
            <a:r>
              <a:rPr lang="ru-RU" sz="4400" b="1" dirty="0" err="1"/>
              <a:t>a+b+c</a:t>
            </a:r>
            <a:r>
              <a:rPr lang="ru-RU" sz="4400" b="1" dirty="0"/>
              <a:t>=0    </a:t>
            </a:r>
            <a:r>
              <a:rPr lang="ru-RU" sz="44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4400" b="1" dirty="0" smtClean="0"/>
              <a:t>(</a:t>
            </a:r>
            <a:r>
              <a:rPr lang="ru-RU" sz="4400" b="1" dirty="0"/>
              <a:t>345-137-208=0</a:t>
            </a:r>
            <a:r>
              <a:rPr lang="ru-RU" sz="4400" b="1" dirty="0" smtClean="0"/>
              <a:t>), </a:t>
            </a:r>
          </a:p>
          <a:p>
            <a:pPr>
              <a:lnSpc>
                <a:spcPct val="80000"/>
              </a:lnSpc>
            </a:pPr>
            <a:r>
              <a:rPr lang="ru-RU" sz="4400" b="1" dirty="0" smtClean="0"/>
              <a:t>то </a:t>
            </a:r>
            <a:r>
              <a:rPr lang="en-US" sz="4400" b="1" dirty="0"/>
              <a:t>x1=1, </a:t>
            </a:r>
            <a:r>
              <a:rPr lang="ru-RU" sz="4400" b="1" dirty="0" smtClean="0"/>
              <a:t>  </a:t>
            </a:r>
            <a:r>
              <a:rPr lang="en-US" sz="4400" b="1" dirty="0" smtClean="0"/>
              <a:t>x2=c/a</a:t>
            </a:r>
            <a:r>
              <a:rPr lang="en-US" sz="4400" b="1" dirty="0"/>
              <a:t>=-208/345</a:t>
            </a:r>
            <a:r>
              <a:rPr lang="ru-RU" sz="44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4400" b="1" dirty="0"/>
              <a:t>		</a:t>
            </a:r>
            <a:endParaRPr lang="ru-RU" sz="4400" b="1" dirty="0" smtClean="0"/>
          </a:p>
          <a:p>
            <a:pPr>
              <a:lnSpc>
                <a:spcPct val="80000"/>
              </a:lnSpc>
            </a:pPr>
            <a:r>
              <a:rPr lang="en-US" sz="4400" b="1" dirty="0" smtClean="0"/>
              <a:t> </a:t>
            </a:r>
            <a:r>
              <a:rPr lang="ru-RU" sz="4400" b="1" dirty="0"/>
              <a:t>Ответ: 1; -</a:t>
            </a:r>
            <a:r>
              <a:rPr lang="en-US" sz="4400" b="1" dirty="0"/>
              <a:t> 208/345</a:t>
            </a:r>
            <a:r>
              <a:rPr lang="ru-RU" sz="4400" b="1" dirty="0"/>
              <a:t>.					</a:t>
            </a:r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366489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62880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Графическое решение квадратного уравнения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://proektoriya.siteedit.su/images/cbiz167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40" y="2852936"/>
            <a:ext cx="4020448" cy="3789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489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00808"/>
            <a:ext cx="6606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Если в уравнении</a:t>
            </a:r>
            <a:b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sz="4400" b="1" dirty="0">
                <a:solidFill>
                  <a:srgbClr val="FF0000"/>
                </a:solidFill>
                <a:latin typeface="Monotype Corsiva" pitchFamily="66" charset="0"/>
              </a:rPr>
              <a:t>x2 +</a:t>
            </a:r>
            <a:r>
              <a:rPr lang="en-US" sz="4400" b="1" dirty="0" err="1">
                <a:solidFill>
                  <a:srgbClr val="FF0000"/>
                </a:solidFill>
                <a:latin typeface="Monotype Corsiva" pitchFamily="66" charset="0"/>
              </a:rPr>
              <a:t>px+q</a:t>
            </a:r>
            <a:r>
              <a:rPr lang="en-US" sz="4400" b="1" dirty="0">
                <a:solidFill>
                  <a:srgbClr val="FF0000"/>
                </a:solidFill>
                <a:latin typeface="Monotype Corsiva" pitchFamily="66" charset="0"/>
              </a:rPr>
              <a:t>=0</a:t>
            </a: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перенести второй и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третий члены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в правую часть, то получим:</a:t>
            </a:r>
            <a:b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sz="4400" b="1" dirty="0">
                <a:solidFill>
                  <a:srgbClr val="FF0000"/>
                </a:solidFill>
                <a:latin typeface="Monotype Corsiva" pitchFamily="66" charset="0"/>
              </a:rPr>
              <a:t>x2 =</a:t>
            </a: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 -</a:t>
            </a:r>
            <a:r>
              <a:rPr lang="en-US" sz="4400" b="1" dirty="0" err="1">
                <a:solidFill>
                  <a:srgbClr val="FF0000"/>
                </a:solidFill>
                <a:latin typeface="Monotype Corsiva" pitchFamily="66" charset="0"/>
              </a:rPr>
              <a:t>px</a:t>
            </a:r>
            <a:r>
              <a:rPr lang="en-US" sz="4400" b="1" dirty="0">
                <a:solidFill>
                  <a:srgbClr val="FF0000"/>
                </a:solidFill>
                <a:latin typeface="Monotype Corsiva" pitchFamily="66" charset="0"/>
              </a:rPr>
              <a:t> - q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83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40" y="1700809"/>
            <a:ext cx="8511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Построим графики зависимостей</a:t>
            </a:r>
            <a:r>
              <a:rPr lang="ru-RU" sz="3200" dirty="0">
                <a:solidFill>
                  <a:srgbClr val="C00000"/>
                </a:solidFill>
              </a:rPr>
              <a:t>                  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Monotype Corsiva" pitchFamily="66" charset="0"/>
              </a:rPr>
              <a:t>y=x2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и </a:t>
            </a:r>
            <a:r>
              <a:rPr lang="en-US" sz="3200" b="1" dirty="0">
                <a:solidFill>
                  <a:srgbClr val="C00000"/>
                </a:solidFill>
                <a:latin typeface="Monotype Corsiva" pitchFamily="66" charset="0"/>
              </a:rPr>
              <a:t>y= -</a:t>
            </a:r>
            <a:r>
              <a:rPr lang="en-US" sz="3200" b="1" dirty="0" err="1">
                <a:solidFill>
                  <a:srgbClr val="C00000"/>
                </a:solidFill>
                <a:latin typeface="Monotype Corsiva" pitchFamily="66" charset="0"/>
              </a:rPr>
              <a:t>px</a:t>
            </a:r>
            <a:r>
              <a:rPr lang="en-US" sz="3200" b="1" dirty="0">
                <a:solidFill>
                  <a:srgbClr val="C00000"/>
                </a:solidFill>
                <a:latin typeface="Monotype Corsiva" pitchFamily="66" charset="0"/>
              </a:rPr>
              <a:t> – q.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40" y="2924944"/>
            <a:ext cx="3573462" cy="3638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2924944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0066"/>
                </a:solidFill>
              </a:rPr>
              <a:t>График первой зависимости – парабола, </a:t>
            </a:r>
            <a:r>
              <a:rPr lang="ru-RU" sz="2400" b="1" dirty="0" smtClean="0">
                <a:solidFill>
                  <a:srgbClr val="000066"/>
                </a:solidFill>
              </a:rPr>
              <a:t>проходящая </a:t>
            </a:r>
            <a:r>
              <a:rPr lang="ru-RU" sz="2400" b="1" dirty="0">
                <a:solidFill>
                  <a:srgbClr val="000066"/>
                </a:solidFill>
              </a:rPr>
              <a:t>через начало координат.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r>
              <a:rPr lang="ru-RU" sz="2400" b="1" dirty="0">
                <a:solidFill>
                  <a:srgbClr val="000066"/>
                </a:solidFill>
              </a:rPr>
              <a:t>График второй зависимости – прямая.</a:t>
            </a:r>
          </a:p>
        </p:txBody>
      </p:sp>
    </p:spTree>
    <p:extLst>
      <p:ext uri="{BB962C8B-B14F-4D97-AF65-F5344CB8AC3E}">
        <p14:creationId xmlns:p14="http://schemas.microsoft.com/office/powerpoint/2010/main" val="2450683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412776"/>
            <a:ext cx="5784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Возможны следующие случаи: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132856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>
                <a:latin typeface="Monotype Corsiva" pitchFamily="66" charset="0"/>
              </a:rPr>
              <a:t>-</a:t>
            </a:r>
            <a:r>
              <a:rPr lang="ru-RU" sz="3200" dirty="0">
                <a:solidFill>
                  <a:srgbClr val="002060"/>
                </a:solidFill>
              </a:rPr>
              <a:t>прямая и парабола могут пересекаться в двух точках, абсциссы точек пересечения являются корнями квадратного уравнения;</a:t>
            </a:r>
          </a:p>
          <a:p>
            <a:pPr>
              <a:buFontTx/>
              <a:buNone/>
            </a:pPr>
            <a:r>
              <a:rPr lang="ru-RU" sz="3200" dirty="0">
                <a:solidFill>
                  <a:srgbClr val="002060"/>
                </a:solidFill>
              </a:rPr>
              <a:t>-прямая и парабола могут касаться (только одна общая точка), т.е. уравнение имеет одно решение;</a:t>
            </a:r>
          </a:p>
          <a:p>
            <a:pPr>
              <a:buFontTx/>
              <a:buNone/>
            </a:pPr>
            <a:r>
              <a:rPr lang="ru-RU" sz="3200" dirty="0">
                <a:solidFill>
                  <a:srgbClr val="002060"/>
                </a:solidFill>
              </a:rPr>
              <a:t>-прямая и парабола не имеют общих точек, т.е. квадратное уравнение не имеет корней.</a:t>
            </a:r>
          </a:p>
        </p:txBody>
      </p:sp>
    </p:spTree>
    <p:extLst>
      <p:ext uri="{BB962C8B-B14F-4D97-AF65-F5344CB8AC3E}">
        <p14:creationId xmlns:p14="http://schemas.microsoft.com/office/powerpoint/2010/main" val="2450683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72816"/>
            <a:ext cx="6606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FF"/>
                </a:solidFill>
                <a:latin typeface="Monotype Corsiva" pitchFamily="66" charset="0"/>
              </a:rPr>
              <a:t>Решим графически уравнения: </a:t>
            </a:r>
          </a:p>
          <a:p>
            <a:r>
              <a:rPr lang="en-US" sz="4800" b="1" dirty="0">
                <a:solidFill>
                  <a:srgbClr val="0000FF"/>
                </a:solidFill>
                <a:latin typeface="Monotype Corsiva" pitchFamily="66" charset="0"/>
              </a:rPr>
              <a:t>x2 - 3</a:t>
            </a:r>
            <a:r>
              <a:rPr lang="ru-RU" sz="4800" b="1" dirty="0">
                <a:solidFill>
                  <a:srgbClr val="0000FF"/>
                </a:solidFill>
                <a:latin typeface="Monotype Corsiva" pitchFamily="66" charset="0"/>
              </a:rPr>
              <a:t>х</a:t>
            </a:r>
            <a:r>
              <a:rPr lang="en-US" sz="4800" b="1" dirty="0">
                <a:solidFill>
                  <a:srgbClr val="0000FF"/>
                </a:solidFill>
                <a:latin typeface="Monotype Corsiva" pitchFamily="66" charset="0"/>
              </a:rPr>
              <a:t> – 4 = 0</a:t>
            </a:r>
            <a:r>
              <a:rPr lang="ru-RU" sz="4800" b="1" dirty="0">
                <a:solidFill>
                  <a:srgbClr val="0000FF"/>
                </a:solidFill>
                <a:latin typeface="Monotype Corsiva" pitchFamily="66" charset="0"/>
              </a:rPr>
              <a:t> ;          </a:t>
            </a:r>
            <a:endParaRPr lang="ru-RU" sz="48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r>
              <a:rPr lang="en-US" sz="4800" b="1" dirty="0" smtClean="0">
                <a:solidFill>
                  <a:srgbClr val="0000FF"/>
                </a:solidFill>
                <a:latin typeface="Monotype Corsiva" pitchFamily="66" charset="0"/>
              </a:rPr>
              <a:t>x2 </a:t>
            </a:r>
            <a:r>
              <a:rPr lang="ru-RU" sz="4800" b="1" dirty="0">
                <a:solidFill>
                  <a:srgbClr val="0000FF"/>
                </a:solidFill>
                <a:latin typeface="Monotype Corsiva" pitchFamily="66" charset="0"/>
              </a:rPr>
              <a:t>– 2х + 1 = 0;         </a:t>
            </a:r>
            <a:endParaRPr lang="ru-RU" sz="48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Monotype Corsiva" pitchFamily="66" charset="0"/>
              </a:rPr>
              <a:t>x2 </a:t>
            </a:r>
            <a:r>
              <a:rPr lang="ru-RU" sz="4800" b="1" dirty="0">
                <a:solidFill>
                  <a:srgbClr val="0000FF"/>
                </a:solidFill>
                <a:latin typeface="Monotype Corsiva" pitchFamily="66" charset="0"/>
              </a:rPr>
              <a:t>– 2х + 5 = 0.</a:t>
            </a:r>
          </a:p>
        </p:txBody>
      </p:sp>
    </p:spTree>
    <p:extLst>
      <p:ext uri="{BB962C8B-B14F-4D97-AF65-F5344CB8AC3E}">
        <p14:creationId xmlns:p14="http://schemas.microsoft.com/office/powerpoint/2010/main" val="2450683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0377" y="1600199"/>
            <a:ext cx="2441575" cy="3657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7" y="2290227"/>
            <a:ext cx="63468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40009E"/>
                </a:solidFill>
                <a:latin typeface="Monotype Corsiva" pitchFamily="66" charset="0"/>
              </a:rPr>
              <a:t>Построим параболу: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Y = x2</a:t>
            </a:r>
            <a:r>
              <a:rPr lang="en-US" sz="2800" b="1" dirty="0">
                <a:solidFill>
                  <a:srgbClr val="40009E"/>
                </a:solidFill>
              </a:rPr>
              <a:t> </a:t>
            </a:r>
            <a:endParaRPr lang="ru-RU" sz="2800" b="1" dirty="0">
              <a:solidFill>
                <a:srgbClr val="40009E"/>
              </a:solidFill>
            </a:endParaRPr>
          </a:p>
          <a:p>
            <a:pPr>
              <a:buFontTx/>
              <a:buNone/>
            </a:pPr>
            <a:r>
              <a:rPr lang="ru-RU" sz="2400" b="1" dirty="0">
                <a:solidFill>
                  <a:srgbClr val="40009E"/>
                </a:solidFill>
                <a:latin typeface="Monotype Corsiva" pitchFamily="66" charset="0"/>
              </a:rPr>
              <a:t>и прямую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Y = 3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х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 +4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. </a:t>
            </a:r>
            <a:r>
              <a:rPr lang="ru-RU" sz="2400" b="1" dirty="0">
                <a:solidFill>
                  <a:srgbClr val="40009E"/>
                </a:solidFill>
                <a:latin typeface="Monotype Corsiva" pitchFamily="66" charset="0"/>
              </a:rPr>
              <a:t>Прямую можно построить по двум точкам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 М (0; 4) и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N 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(3; 13).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Прямая и парабола пересекаются в двух точках</a:t>
            </a:r>
            <a:r>
              <a:rPr lang="en-US" sz="2800" b="1" dirty="0">
                <a:solidFill>
                  <a:srgbClr val="40009E"/>
                </a:solidFill>
              </a:rPr>
              <a:t> </a:t>
            </a:r>
            <a:r>
              <a:rPr lang="ru-RU" sz="2800" b="1" dirty="0">
                <a:solidFill>
                  <a:srgbClr val="40009E"/>
                </a:solidFill>
              </a:rPr>
              <a:t> 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А и В с абсциссами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X1 = - 1  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и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 x2 = 4</a:t>
            </a:r>
            <a:endParaRPr lang="ru-RU" sz="2800" b="1" dirty="0">
              <a:solidFill>
                <a:srgbClr val="40009E"/>
              </a:solidFill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                Ответ: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X1 = - 1 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,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 x2 = 4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.</a:t>
            </a:r>
          </a:p>
          <a:p>
            <a:pPr>
              <a:buFontTx/>
              <a:buNone/>
            </a:pPr>
            <a:endParaRPr lang="ru-RU" sz="2800" b="1" dirty="0">
              <a:solidFill>
                <a:srgbClr val="40009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1484783"/>
            <a:ext cx="4969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Monotype Corsiva" pitchFamily="66" charset="0"/>
              </a:rPr>
              <a:t>x2 - 3</a:t>
            </a: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х</a:t>
            </a:r>
            <a:r>
              <a:rPr lang="en-US" sz="4000" b="1" dirty="0">
                <a:solidFill>
                  <a:srgbClr val="C00000"/>
                </a:solidFill>
                <a:latin typeface="Monotype Corsiva" pitchFamily="66" charset="0"/>
              </a:rPr>
              <a:t> – 4 = 0</a:t>
            </a: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83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7900" y="1556792"/>
            <a:ext cx="30861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780928"/>
            <a:ext cx="5616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Запишем уравнение в виде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X2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=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 2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x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–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 1. Построим параболу  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y=X2</a:t>
            </a:r>
            <a:endParaRPr lang="ru-RU" sz="2800" b="1" dirty="0">
              <a:solidFill>
                <a:srgbClr val="40009E"/>
              </a:solidFill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и прямую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y = 2x 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-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1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Прямую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y =  2x 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-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1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 построим по двум точкам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 M(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0;-1) и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N(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0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,5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;0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)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 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Прямая и парабола пересекаются   в одной   точке А с абсциссой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 X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=1.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                                               Ответ: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X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=1</a:t>
            </a:r>
          </a:p>
          <a:p>
            <a:pPr>
              <a:buFontTx/>
              <a:buNone/>
            </a:pPr>
            <a:endParaRPr lang="ru-RU" sz="2800" b="1" dirty="0">
              <a:solidFill>
                <a:srgbClr val="40009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00808"/>
            <a:ext cx="5303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Monotype Corsiva" pitchFamily="66" charset="0"/>
              </a:rPr>
              <a:t>x2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– 2х + 1 = 0;         </a:t>
            </a:r>
          </a:p>
        </p:txBody>
      </p:sp>
    </p:spTree>
    <p:extLst>
      <p:ext uri="{BB962C8B-B14F-4D97-AF65-F5344CB8AC3E}">
        <p14:creationId xmlns:p14="http://schemas.microsoft.com/office/powerpoint/2010/main" val="2450683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2204864"/>
            <a:ext cx="44101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solidFill>
                  <a:srgbClr val="C00000"/>
                </a:solidFill>
              </a:rPr>
              <a:t>Часть 2</a:t>
            </a:r>
            <a:endParaRPr lang="ru-RU" sz="9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14358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9615" y="1628800"/>
            <a:ext cx="3067050" cy="4151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708919"/>
            <a:ext cx="56166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Запишем уравнение в виде 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x2 = 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2х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-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 5 .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Построим параболу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y = x2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 и прямую 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  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y =2x 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– 5.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Прямую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y = 2x 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-5 построим по двум точкам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 M(0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; -5) и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N(2,5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;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0)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Прямая и парабола не имеют точек,   т.е. уравнение корней не имеет.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           Ответ: уравнение  </a:t>
            </a:r>
            <a:r>
              <a:rPr lang="en-US" sz="2800" b="1" dirty="0">
                <a:solidFill>
                  <a:srgbClr val="40009E"/>
                </a:solidFill>
                <a:latin typeface="Monotype Corsiva" pitchFamily="66" charset="0"/>
              </a:rPr>
              <a:t>x2 </a:t>
            </a:r>
            <a:r>
              <a:rPr lang="ru-RU" sz="2800" b="1" dirty="0">
                <a:solidFill>
                  <a:srgbClr val="40009E"/>
                </a:solidFill>
                <a:latin typeface="Monotype Corsiva" pitchFamily="66" charset="0"/>
              </a:rPr>
              <a:t>– 2х + 5 = 0                                                                                                                                                                 		корней не имеет .</a:t>
            </a:r>
          </a:p>
          <a:p>
            <a:endParaRPr lang="ru-RU" b="1" dirty="0">
              <a:solidFill>
                <a:srgbClr val="40009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5095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Monotype Corsiva" pitchFamily="66" charset="0"/>
              </a:rPr>
              <a:t>x2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– 2х + 5 = 0.</a:t>
            </a:r>
          </a:p>
        </p:txBody>
      </p:sp>
    </p:spTree>
    <p:extLst>
      <p:ext uri="{BB962C8B-B14F-4D97-AF65-F5344CB8AC3E}">
        <p14:creationId xmlns:p14="http://schemas.microsoft.com/office/powerpoint/2010/main" val="2450683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772816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В древности, когда геометрия была более развита, чем алгебра, квадратные уравнения решали не алгебраически, а геометрически. Приведём ставший знаменитым пример из «Алгебры»  ал-Хорезми</a:t>
            </a:r>
            <a:endParaRPr lang="ru-RU" sz="3600" dirty="0"/>
          </a:p>
        </p:txBody>
      </p:sp>
      <p:pic>
        <p:nvPicPr>
          <p:cNvPr id="11268" name="Picture 4" descr="http://lib.rus.ec/i/21/413321/i_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89" y="4974061"/>
            <a:ext cx="1440160" cy="186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83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700808"/>
            <a:ext cx="8136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r>
              <a:rPr lang="ru-RU" sz="2400" b="1" i="1" dirty="0">
                <a:solidFill>
                  <a:schemeClr val="accent2"/>
                </a:solidFill>
              </a:rPr>
              <a:t>х</a:t>
            </a:r>
            <a:r>
              <a:rPr lang="ru-RU" sz="2400" b="1" i="1" baseline="30000" dirty="0">
                <a:solidFill>
                  <a:schemeClr val="accent2"/>
                </a:solidFill>
              </a:rPr>
              <a:t>2</a:t>
            </a:r>
            <a:r>
              <a:rPr lang="ru-RU" sz="2400" b="1" i="1" dirty="0">
                <a:solidFill>
                  <a:schemeClr val="accent2"/>
                </a:solidFill>
              </a:rPr>
              <a:t> +10 х = </a:t>
            </a:r>
            <a:r>
              <a:rPr lang="ru-RU" sz="2400" b="1" i="1" dirty="0" smtClean="0">
                <a:solidFill>
                  <a:schemeClr val="accent2"/>
                </a:solidFill>
              </a:rPr>
              <a:t>39</a:t>
            </a:r>
            <a:endParaRPr lang="ru-RU" i="1" dirty="0" smtClean="0"/>
          </a:p>
          <a:p>
            <a:r>
              <a:rPr lang="ru-RU" i="1" dirty="0" smtClean="0"/>
              <a:t>Вот </a:t>
            </a:r>
            <a:r>
              <a:rPr lang="ru-RU" i="1" dirty="0"/>
              <a:t>как решал это уравнение среднеазиатский ученый ал-Хорезми:</a:t>
            </a:r>
          </a:p>
          <a:p>
            <a:r>
              <a:rPr lang="ru-RU" i="1" dirty="0"/>
              <a:t>Он писал : "Правило таково: </a:t>
            </a:r>
          </a:p>
          <a:p>
            <a:r>
              <a:rPr lang="ru-RU" i="1" dirty="0"/>
              <a:t> раздвои число корней,                                                                       </a:t>
            </a:r>
            <a:r>
              <a:rPr lang="ru-RU" i="1" dirty="0" smtClean="0"/>
              <a:t>             </a:t>
            </a:r>
            <a:r>
              <a:rPr lang="ru-RU" b="1" i="1" dirty="0">
                <a:solidFill>
                  <a:srgbClr val="FF0000"/>
                </a:solidFill>
              </a:rPr>
              <a:t>х=2х</a:t>
            </a:r>
            <a:r>
              <a:rPr lang="en-US" b="1" i="1" dirty="0">
                <a:solidFill>
                  <a:srgbClr val="FF0000"/>
                </a:solidFill>
                <a:cs typeface="Arial" charset="0"/>
              </a:rPr>
              <a:t>·</a:t>
            </a:r>
            <a:r>
              <a:rPr lang="ru-RU" b="1" i="1" dirty="0">
                <a:solidFill>
                  <a:srgbClr val="FF0000"/>
                </a:solidFill>
                <a:cs typeface="Arial" charset="0"/>
              </a:rPr>
              <a:t>5</a:t>
            </a:r>
            <a:endParaRPr lang="en-US" b="1" i="1" dirty="0">
              <a:solidFill>
                <a:srgbClr val="FF0000"/>
              </a:solidFill>
              <a:cs typeface="Arial" charset="0"/>
            </a:endParaRPr>
          </a:p>
          <a:p>
            <a:r>
              <a:rPr lang="ru-RU" i="1" dirty="0"/>
              <a:t>получите  в этой задаче пять,                                   </a:t>
            </a:r>
            <a:r>
              <a:rPr lang="ru-RU" i="1" dirty="0">
                <a:solidFill>
                  <a:srgbClr val="FF0000"/>
                </a:solidFill>
              </a:rPr>
              <a:t>                          </a:t>
            </a:r>
            <a:r>
              <a:rPr lang="ru-RU" i="1" dirty="0" smtClean="0">
                <a:solidFill>
                  <a:srgbClr val="FF0000"/>
                </a:solidFill>
              </a:rPr>
              <a:t>           </a:t>
            </a:r>
            <a:r>
              <a:rPr lang="ru-RU" b="1" i="1" dirty="0">
                <a:solidFill>
                  <a:srgbClr val="FF0000"/>
                </a:solidFill>
              </a:rPr>
              <a:t>5</a:t>
            </a:r>
          </a:p>
          <a:p>
            <a:r>
              <a:rPr lang="ru-RU" i="1" dirty="0"/>
              <a:t>умножь на это равное ему, будет двадцать пять,                        </a:t>
            </a:r>
            <a:r>
              <a:rPr lang="ru-RU" b="1" i="1" dirty="0">
                <a:solidFill>
                  <a:srgbClr val="FF0000"/>
                </a:solidFill>
              </a:rPr>
              <a:t>5</a:t>
            </a:r>
            <a:r>
              <a:rPr lang="en-US" b="1" i="1" dirty="0">
                <a:solidFill>
                  <a:srgbClr val="FF0000"/>
                </a:solidFill>
              </a:rPr>
              <a:t>·</a:t>
            </a:r>
            <a:r>
              <a:rPr lang="ru-RU" b="1" i="1" dirty="0">
                <a:solidFill>
                  <a:srgbClr val="FF0000"/>
                </a:solidFill>
              </a:rPr>
              <a:t>5=25</a:t>
            </a:r>
          </a:p>
          <a:p>
            <a:r>
              <a:rPr lang="ru-RU" i="1" dirty="0"/>
              <a:t>прибавь это к тридцати девяти,                                                     </a:t>
            </a:r>
            <a:r>
              <a:rPr lang="ru-RU" i="1" dirty="0" smtClean="0"/>
              <a:t>       </a:t>
            </a:r>
            <a:r>
              <a:rPr lang="ru-RU" b="1" i="1" dirty="0" smtClean="0">
                <a:solidFill>
                  <a:srgbClr val="FF0000"/>
                </a:solidFill>
              </a:rPr>
              <a:t>25+39</a:t>
            </a:r>
            <a:endParaRPr lang="ru-RU" b="1" i="1" dirty="0">
              <a:solidFill>
                <a:srgbClr val="FF0000"/>
              </a:solidFill>
            </a:endParaRPr>
          </a:p>
          <a:p>
            <a:r>
              <a:rPr lang="ru-RU" i="1" dirty="0"/>
              <a:t>будет шестьдесят четыре,                                                                 </a:t>
            </a:r>
            <a:r>
              <a:rPr lang="ru-RU" i="1" dirty="0" smtClean="0"/>
              <a:t>           </a:t>
            </a:r>
            <a:r>
              <a:rPr lang="ru-RU" b="1" i="1" dirty="0" smtClean="0">
                <a:solidFill>
                  <a:srgbClr val="FF0000"/>
                </a:solidFill>
              </a:rPr>
              <a:t>64</a:t>
            </a:r>
            <a:r>
              <a:rPr lang="ru-RU" i="1" dirty="0" smtClean="0"/>
              <a:t>               </a:t>
            </a:r>
            <a:endParaRPr lang="ru-RU" i="1" dirty="0"/>
          </a:p>
          <a:p>
            <a:r>
              <a:rPr lang="ru-RU" i="1" dirty="0"/>
              <a:t>извлеки из этого корень, будет восемь,                                             </a:t>
            </a:r>
            <a:r>
              <a:rPr lang="ru-RU" i="1" dirty="0" smtClean="0"/>
              <a:t>        </a:t>
            </a:r>
            <a:r>
              <a:rPr lang="ru-RU" b="1" i="1" dirty="0">
                <a:solidFill>
                  <a:srgbClr val="FF0000"/>
                </a:solidFill>
              </a:rPr>
              <a:t>8</a:t>
            </a:r>
            <a:r>
              <a:rPr lang="ru-RU" i="1" dirty="0"/>
              <a:t> </a:t>
            </a:r>
          </a:p>
          <a:p>
            <a:r>
              <a:rPr lang="ru-RU" i="1" dirty="0"/>
              <a:t>и вычти из этого половину числа корней, т.е</a:t>
            </a:r>
            <a:r>
              <a:rPr lang="ru-RU" i="1" dirty="0" smtClean="0"/>
              <a:t>. пять</a:t>
            </a:r>
            <a:r>
              <a:rPr lang="ru-RU" i="1" dirty="0"/>
              <a:t>,                      </a:t>
            </a:r>
            <a:r>
              <a:rPr lang="ru-RU" i="1" dirty="0" smtClean="0"/>
              <a:t>      </a:t>
            </a:r>
            <a:r>
              <a:rPr lang="ru-RU" b="1" i="1" dirty="0">
                <a:solidFill>
                  <a:srgbClr val="FF0000"/>
                </a:solidFill>
              </a:rPr>
              <a:t>8-5</a:t>
            </a:r>
          </a:p>
          <a:p>
            <a:r>
              <a:rPr lang="ru-RU" i="1" dirty="0"/>
              <a:t> останется                                                                                             </a:t>
            </a:r>
            <a:r>
              <a:rPr lang="ru-RU" i="1" dirty="0" smtClean="0"/>
              <a:t>                    </a:t>
            </a:r>
            <a:r>
              <a:rPr lang="ru-RU" b="1" i="1" dirty="0">
                <a:solidFill>
                  <a:srgbClr val="FF0000"/>
                </a:solidFill>
              </a:rPr>
              <a:t>3</a:t>
            </a:r>
            <a:r>
              <a:rPr lang="ru-RU" i="1" dirty="0"/>
              <a:t> </a:t>
            </a:r>
          </a:p>
          <a:p>
            <a:r>
              <a:rPr lang="ru-RU" i="1" dirty="0"/>
              <a:t>это будет корень квадрата , который ты искал."</a:t>
            </a:r>
          </a:p>
          <a:p>
            <a:r>
              <a:rPr lang="ru-RU" i="1" dirty="0"/>
              <a:t>А второй корень ? Второй корень не находили, так как отрицательные числа не были известны.</a:t>
            </a:r>
          </a:p>
          <a:p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203064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2" y="-2137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51520" y="1700809"/>
            <a:ext cx="6606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Геометрический способ решения квадратных уравнений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210092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древности, когда геометрия была более развита, чем алгебра, квадратные уравнения решали не алгебраически, а геометрически. </a:t>
            </a:r>
          </a:p>
          <a:p>
            <a:r>
              <a:rPr lang="ru-RU" dirty="0"/>
              <a:t>  А вот, например, как древние греки решали уравнение:</a:t>
            </a:r>
          </a:p>
          <a:p>
            <a:endParaRPr lang="ru-RU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5192" y="2638425"/>
            <a:ext cx="2362200" cy="428625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086936"/>
            <a:ext cx="1819275" cy="428625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9437" y="3095625"/>
            <a:ext cx="2905125" cy="42862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505062" y="30869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364502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Выражения                              </a:t>
            </a:r>
            <a:r>
              <a:rPr lang="ru-RU" dirty="0" smtClean="0"/>
              <a:t>        и                    </a:t>
            </a:r>
            <a:r>
              <a:rPr lang="ru-RU" dirty="0"/>
              <a:t>геометрически предоставляют собой один и тот же квадрат, а исходное уравнение  </a:t>
            </a:r>
          </a:p>
          <a:p>
            <a:r>
              <a:rPr lang="ru-RU" dirty="0"/>
              <a:t> </a:t>
            </a:r>
            <a:r>
              <a:rPr lang="ru-RU" dirty="0" smtClean="0"/>
              <a:t>одно </a:t>
            </a:r>
            <a:r>
              <a:rPr lang="ru-RU" dirty="0"/>
              <a:t>и тоже уравнение. </a:t>
            </a:r>
          </a:p>
          <a:p>
            <a:r>
              <a:rPr lang="ru-RU" dirty="0"/>
              <a:t>Откуда и получаем что                       </a:t>
            </a:r>
            <a:r>
              <a:rPr lang="ru-RU" dirty="0" smtClean="0"/>
              <a:t>          </a:t>
            </a:r>
            <a:r>
              <a:rPr lang="ru-RU" dirty="0"/>
              <a:t>, или </a:t>
            </a: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4962" y="3645022"/>
            <a:ext cx="1600200" cy="428625"/>
          </a:xfrm>
          <a:prstGeom prst="rect">
            <a:avLst/>
          </a:prstGeom>
          <a:noFill/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2109" y="3609975"/>
            <a:ext cx="914400" cy="409575"/>
          </a:xfrm>
          <a:prstGeom prst="rect">
            <a:avLst/>
          </a:prstGeom>
          <a:noFill/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927449"/>
            <a:ext cx="3124199" cy="387298"/>
          </a:xfrm>
          <a:prstGeom prst="rect">
            <a:avLst/>
          </a:prstGeom>
          <a:noFill/>
        </p:spPr>
      </p:pic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6931" y="4429910"/>
            <a:ext cx="1428307" cy="381473"/>
          </a:xfrm>
          <a:prstGeom prst="rect">
            <a:avLst/>
          </a:prstGeom>
          <a:noFill/>
        </p:spPr>
      </p:pic>
      <p:pic>
        <p:nvPicPr>
          <p:cNvPr id="29" name="Picture 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4267" y="4401056"/>
            <a:ext cx="1904999" cy="362456"/>
          </a:xfrm>
          <a:prstGeom prst="rect">
            <a:avLst/>
          </a:prstGeom>
          <a:noFill/>
        </p:spPr>
      </p:pic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5360" y="4843472"/>
            <a:ext cx="2372795" cy="199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03064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281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Мы рассмотрели различные способы решения квадратных уравнений в разные исторические эпохи. Теперь необходимо научиться из нескольких решений выбирать наиболее оригинальное, оптимальное. Так вырабатывается опыт.</a:t>
            </a:r>
          </a:p>
        </p:txBody>
      </p:sp>
    </p:spTree>
    <p:extLst>
      <p:ext uri="{BB962C8B-B14F-4D97-AF65-F5344CB8AC3E}">
        <p14:creationId xmlns:p14="http://schemas.microsoft.com/office/powerpoint/2010/main" val="2450683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00808"/>
            <a:ext cx="6606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данные приёмы  решения заслуживают внимания, поскольку они не все отражены в школьных учебниках математики;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C00000"/>
                </a:solidFill>
              </a:rPr>
              <a:t> овладение данными приёмами поможет учащимся экономить время и эффективно решать уравнения;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C00000"/>
                </a:solidFill>
              </a:rPr>
              <a:t> потребность в быстром решении обусловлена применением тестовой системы вступительных экзаменов;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348880"/>
            <a:ext cx="21865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1859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700807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 заключение хочется отметить, что нельзя не согласиться с мнением отечественных и зарубежных педагогов и психологов, согласно которому “проектное обучение не должно вытеснять классно-урочную систему и становиться некоторой панацеей, его следует использовать как дополнение к другим “видам прямого или косвенного обучения”.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Реализация проектного и исследовательского методов на практике ведет к изменению позиции учителя. Из носителя готовых знаний он превращается в организатора познавательной деятельности своих учеников. Меняется и психологический климат на уроке, так как учителю приходится переориентировать свою учебно-воспитательную работу. Из авторитетного источника информации преподаватель становится соучастником исследовательского, творческого процесса, наставником, консультантом, организатором самостоятельной деятельности учащихся. А это и есть подлинное сотрудничество.</a:t>
            </a:r>
          </a:p>
        </p:txBody>
      </p:sp>
    </p:spTree>
    <p:extLst>
      <p:ext uri="{BB962C8B-B14F-4D97-AF65-F5344CB8AC3E}">
        <p14:creationId xmlns:p14="http://schemas.microsoft.com/office/powerpoint/2010/main" val="450683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0080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Метод проектов позволяет развивать у школьников творческие способности, стремление самому созидать, осознавать себя творцом. Этот метод дает возможность учителю выявить учеников, желающих и способных заниматься серьезной научно-исследовательской работой. Работа с такими учащимися проводиться, как правило,  после уроков. Внеурочная деятельность является вторым направлением работы учителя, конечным результатом которой становятся выступления учащихся на научно-практических конференциях, участие в конкурсах различного уровня. Эта работа носит индивидуальный характер. </a:t>
            </a:r>
          </a:p>
        </p:txBody>
      </p:sp>
    </p:spTree>
    <p:extLst>
      <p:ext uri="{BB962C8B-B14F-4D97-AF65-F5344CB8AC3E}">
        <p14:creationId xmlns:p14="http://schemas.microsoft.com/office/powerpoint/2010/main" val="450683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628800"/>
            <a:ext cx="82809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Заинтересованность ученика в исследовательской работе во многом зависит от темы, с которой ему предстоит работать. Выбор темы должен подчиняться некоторым правилам: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 быть интересной ученику, увлекать его;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 соответствовать возрастным особенностям учащегося;</a:t>
            </a:r>
          </a:p>
          <a:p>
            <a:pPr marL="342900" indent="-34290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быть </a:t>
            </a:r>
            <a:r>
              <a:rPr lang="ru-RU" sz="2800" b="1" dirty="0">
                <a:solidFill>
                  <a:srgbClr val="002060"/>
                </a:solidFill>
              </a:rPr>
              <a:t>оригинальной и, желательно, объективно новой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83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0080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моей практике темы исследовательских работ учащихся были подсказаны ситуациями на уроках, чтением научных статей, историческими фактами.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Научно-исследовательская деятельность для учащегося особенно значима тогда, когда он видит результаты своего труда. Поэтому учитель должен подумать, где будут выставлены работы его учеников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smtClean="0">
                <a:solidFill>
                  <a:srgbClr val="002060"/>
                </a:solidFill>
              </a:rPr>
              <a:t>нашей школе – это НПК.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83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628800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Я пошла по пути разумного совмещения традиционной и личностно-ориентированной систем обучения путем включения элементов проектной деятельности в обычный урок. Эта форма работы обеспечивает учёт индивидуальных особенностей учащихся, открывает большие возможности для возникновения групповой, познавательной деятельности. При этом в значительной степени возрастает индивидуальная помощь каждому нуждающемуся в ней ученику, как со стороны учителя, так и своих товарищей.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У меня сложилась следующая система. Сначала  даю базовые теоретические знания, которые нацелены на всеобщее понимание. Затем мы переходим к практическим занятиям, содержание которых соответствует итоговой системе знаний и умений учащихся по базовому </a:t>
            </a:r>
            <a:r>
              <a:rPr lang="ru-RU" sz="2000" dirty="0" smtClean="0">
                <a:solidFill>
                  <a:srgbClr val="002060"/>
                </a:solidFill>
              </a:rPr>
              <a:t>курсу. </a:t>
            </a:r>
            <a:r>
              <a:rPr lang="ru-RU" sz="2000" dirty="0">
                <a:solidFill>
                  <a:srgbClr val="002060"/>
                </a:solidFill>
              </a:rPr>
              <a:t>После этого переходим к выполнению проектов, направленных на применение полученных знаний в нетрадиционных ситуациях, желательно имеющих практическое значение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575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2a5d1_681a51e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64973" y="3861732"/>
            <a:ext cx="51804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905"/>
                <a:solidFill>
                  <a:srgbClr val="E30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3200" b="1" i="1" cap="none" spc="0" dirty="0" smtClean="0">
                <a:ln w="1905"/>
                <a:solidFill>
                  <a:srgbClr val="E30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ВНИМАНИЕ!</a:t>
            </a:r>
            <a:endParaRPr lang="ru-RU" sz="3200" b="1" i="1" cap="none" spc="0" dirty="0">
              <a:ln w="1905"/>
              <a:solidFill>
                <a:srgbClr val="E308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034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988841"/>
            <a:ext cx="5742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Проект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>
                <a:solidFill>
                  <a:srgbClr val="C00000"/>
                </a:solidFill>
              </a:rPr>
              <a:t>Различные способы решения квадратных уравнений»</a:t>
            </a:r>
          </a:p>
        </p:txBody>
      </p:sp>
      <p:pic>
        <p:nvPicPr>
          <p:cNvPr id="4" name="Рисунок 3" descr="http://festival.1september.ru/articles/103346/img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1904365" cy="281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826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62390"/>
            <a:ext cx="820891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Цель проекта: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Обобщить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и систематизировать различные способы решения квадратных уравнений;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Проследить исторические этапы развития математики;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Научиться выбирать оптимальный, оригинальный способ решения задач;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Развить умения самостоятельно анализировать полученную информацию и выдвигать гипотезы;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Совершенствовать навыки исследовательской, творческой деятельности</a:t>
            </a: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58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132856"/>
            <a:ext cx="6606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Содержание проекта: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История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возникновения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Решение по формуле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Теорема Виета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Способ «переброски»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Свойства корней уравнения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Графическое решение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Геометрический способ</a:t>
            </a:r>
          </a:p>
        </p:txBody>
      </p:sp>
    </p:spTree>
    <p:extLst>
      <p:ext uri="{BB962C8B-B14F-4D97-AF65-F5344CB8AC3E}">
        <p14:creationId xmlns:p14="http://schemas.microsoft.com/office/powerpoint/2010/main" val="2808458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420888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Найденные древние вавилонские глиняные таблички, датированные где-то между 1800 и 1600 годами до н.э., являются самыми ранними свидетельствами об изучении квадратных уравнений. На этих же табличках изложены методы решения некоторых типов квадратных уравнений. Древнеиндийский математик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Баудхаяма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в VIII столетии до н.э. впервые использовал квадратные уравнения в форме 		     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ax2 = c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и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ax2 +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bx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= c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и привел методы их решения. </a:t>
            </a:r>
          </a:p>
        </p:txBody>
      </p:sp>
      <p:pic>
        <p:nvPicPr>
          <p:cNvPr id="4" name="Picture 4" descr="IM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916832"/>
            <a:ext cx="3708400" cy="4800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251520" y="1746394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История квадратного уравнения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58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00808"/>
            <a:ext cx="8136904" cy="416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Вавилонские математики примерно с IV века до н.э. и китайские математики примерно со II века до н.э. использовали метод дополнения квадрата для решения уравнений с положительными корнями. Около 300 года до н.э. Евклид придумал более общий геометрический метод решения.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Первым математиком, который нашел решения уравнения с отрицательными корнями в виде алгебраической формулы, был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Брахмагупта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(Индия, VII столетие нашей эры). </a:t>
            </a:r>
          </a:p>
          <a:p>
            <a:pPr>
              <a:lnSpc>
                <a:spcPct val="80000"/>
              </a:lnSpc>
            </a:pP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58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1556792"/>
            <a:ext cx="4824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Вывод  формулы корней квадратного уравнения в общем виде имеется у Виета, однако он признавал только положительные корни. Итальянские математики 16 века учитывают помимо положительных и отрицательные корни. Лишь в 17 веке благодаря трудам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Жирара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, Декарта, Ньютона и других  ученых способ решения квадратных уравнений принимает современный вид.</a:t>
            </a:r>
          </a:p>
        </p:txBody>
      </p:sp>
      <p:pic>
        <p:nvPicPr>
          <p:cNvPr id="4" name="Picture 3" descr="IMG1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772816"/>
            <a:ext cx="3456384" cy="43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58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622</TotalTime>
  <Words>1318</Words>
  <Application>Microsoft Office PowerPoint</Application>
  <PresentationFormat>Экран (4:3)</PresentationFormat>
  <Paragraphs>122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Галина</cp:lastModifiedBy>
  <cp:revision>63</cp:revision>
  <dcterms:created xsi:type="dcterms:W3CDTF">2012-12-24T12:54:09Z</dcterms:created>
  <dcterms:modified xsi:type="dcterms:W3CDTF">2014-01-09T10:09:03Z</dcterms:modified>
</cp:coreProperties>
</file>