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00" r:id="rId3"/>
    <p:sldId id="258" r:id="rId4"/>
    <p:sldId id="260" r:id="rId5"/>
    <p:sldId id="261" r:id="rId6"/>
    <p:sldId id="262" r:id="rId7"/>
    <p:sldId id="263" r:id="rId8"/>
    <p:sldId id="301" r:id="rId9"/>
    <p:sldId id="264" r:id="rId10"/>
    <p:sldId id="266" r:id="rId11"/>
    <p:sldId id="302" r:id="rId12"/>
    <p:sldId id="270" r:id="rId13"/>
    <p:sldId id="271" r:id="rId14"/>
    <p:sldId id="303" r:id="rId15"/>
    <p:sldId id="305" r:id="rId16"/>
    <p:sldId id="304" r:id="rId17"/>
    <p:sldId id="306" r:id="rId18"/>
    <p:sldId id="295" r:id="rId19"/>
    <p:sldId id="307" r:id="rId20"/>
    <p:sldId id="297" r:id="rId21"/>
    <p:sldId id="299" r:id="rId22"/>
    <p:sldId id="308" r:id="rId23"/>
    <p:sldId id="310" r:id="rId24"/>
    <p:sldId id="31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41" d="100"/>
          <a:sy n="41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468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76;&#1080;&#1072;&#1075;&#1088;&#1072;&#1084;&#1084;&#1099;%20&#1076;&#1083;&#1103;%20&#1089;&#1077;&#1084;&#1080;&#1085;&#1072;&#1088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0;&#1072;&#1075;&#1088;&#1072;&#1084;&#1084;&#1099;%20&#1076;&#1083;&#1103;%20&#1089;&#1077;&#1084;&#1080;&#1085;&#1072;&#1088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77;&#1084;&#1080;&#1085;&#1072;&#1088;\&#1076;&#1080;&#1072;&#1075;&#1085;&#1086;&#1089;&#1090;&#1080;&#1082;&#1072;%20&#1074;&#1083;&#1080;&#1103;&#1085;&#1080;&#1103;%20&#1082;&#1086;&#1084;&#1087;.%20&#1091;&#1074;&#1083;&#1077;&#1095;&#1077;&#1085;&#1080;&#108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77;&#1084;&#1080;&#1085;&#1072;&#1088;\&#1076;&#1080;&#1072;&#1075;&#1085;&#1086;&#1089;&#1090;&#1080;&#1082;&#1072;%20&#1074;&#1083;&#1080;&#1103;&#1085;&#1080;&#1103;%20&#1082;&#1086;&#1084;&#1087;.%20&#1091;&#1074;&#1083;&#1077;&#1095;&#1077;&#1085;&#1080;&#108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77;&#1084;&#1080;&#1085;&#1072;&#1088;\&#1076;&#1080;&#1072;&#1075;&#1085;&#1086;&#1089;&#1090;&#1080;&#1082;&#1072;%20&#1074;&#1083;&#1080;&#1103;&#1085;&#1080;&#1103;%20&#1082;&#1086;&#1084;&#1087;.%20&#1091;&#1074;&#1083;&#1077;&#1095;&#1077;&#1085;&#1080;&#108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77;&#1084;&#1080;&#1085;&#1072;&#1088;\&#1076;&#1080;&#1072;&#1075;&#1085;&#1086;&#1089;&#1090;&#1080;&#1082;&#1072;%20&#1074;&#1083;&#1080;&#1103;&#1085;&#1080;&#1103;%20&#1082;&#1086;&#1084;&#1087;.%20&#1091;&#1074;&#1083;&#1077;&#1095;&#1077;&#1085;&#1080;&#1081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77;&#1084;&#1080;&#1085;&#1072;&#1088;\&#1076;&#1080;&#1072;&#1075;&#1085;&#1086;&#1089;&#1090;&#1080;&#1082;&#1072;%20&#1074;&#1083;&#1080;&#1103;&#1085;&#1080;&#1103;%20&#1082;&#1086;&#1084;&#1087;.%20&#1091;&#1074;&#1083;&#1077;&#1095;&#1077;&#1085;&#1080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9;&#1077;&#1084;&#1080;&#1085;&#1072;&#1088;\&#1076;&#1080;&#1072;&#1075;&#1088;&#1072;&#1084;&#1084;&#1099;%20&#1076;&#1083;&#1103;%20&#1089;&#1077;&#1084;&#1080;&#1085;&#1072;&#1088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7;&#1084;&#1080;&#1085;&#1072;&#1088;\&#1052;&#1054;&#1053;&#1048;&#1058;&#1054;&#1056;&#1048;&#1053;&#1043;(&#1087;&#1086;&#1089;&#1077;&#1097;&#1077;&#1085;&#1080;&#1103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7;&#1084;&#1080;&#1085;&#1072;&#1088;\&#1052;&#1054;&#1053;&#1048;&#1058;&#1054;&#1056;&#1048;&#1053;&#1043;(&#1087;&#1086;&#1089;&#1077;&#1097;&#1077;&#1085;&#1080;&#1103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0;&#1072;&#1075;&#1088;&#1072;&#1084;&#1084;&#1099;%20&#1076;&#1083;&#1103;%20&#1089;&#1077;&#1084;&#1080;&#1085;&#1072;&#1088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7;&#1084;&#1080;&#1085;&#1072;&#1088;\&#1076;&#1080;&#1072;&#1075;&#1088;&#1072;&#1084;&#1084;&#1099;%20&#1076;&#1083;&#1103;%20&#1089;&#1077;&#1084;&#1080;&#1085;&#1072;&#1088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7;&#1084;&#1080;&#1085;&#1072;&#1088;\&#1076;&#1080;&#1072;&#1075;&#1088;&#1072;&#1084;&#1084;&#1099;%20&#1076;&#1083;&#1103;%20&#1089;&#1077;&#1084;&#1080;&#1085;&#1072;&#1088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77;&#1084;&#1080;&#1085;&#1072;&#1088;\&#1076;&#1080;&#1072;&#1075;&#1088;&#1072;&#1084;&#1084;&#1099;%20&#1076;&#1083;&#1103;%20&#1089;&#1077;&#1084;&#1080;&#1085;&#1072;&#1088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title>
      <c:tx>
        <c:rich>
          <a:bodyPr/>
          <a:lstStyle/>
          <a:p>
            <a:pPr>
              <a:defRPr sz="2800">
                <a:solidFill>
                  <a:srgbClr val="C00000"/>
                </a:solidFill>
              </a:defRPr>
            </a:pPr>
            <a:r>
              <a:rPr lang="ru-RU" sz="2800">
                <a:solidFill>
                  <a:srgbClr val="C00000"/>
                </a:solidFill>
              </a:rPr>
              <a:t>Материально- техническая база гимназии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400" b="1">
                    <a:latin typeface="Arial Narrow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Лист1!$A$1:$Q$1</c:f>
              <c:strCache>
                <c:ptCount val="17"/>
                <c:pt idx="0">
                  <c:v>Компьютеры</c:v>
                </c:pt>
                <c:pt idx="1">
                  <c:v>Принтеры</c:v>
                </c:pt>
                <c:pt idx="2">
                  <c:v>МФУ</c:v>
                </c:pt>
                <c:pt idx="3">
                  <c:v>Ксероксы</c:v>
                </c:pt>
                <c:pt idx="4">
                  <c:v>Интерактивные доски</c:v>
                </c:pt>
                <c:pt idx="5">
                  <c:v>Мультимедийные  проекторы</c:v>
                </c:pt>
                <c:pt idx="6">
                  <c:v>Сканеры</c:v>
                </c:pt>
                <c:pt idx="7">
                  <c:v>Телевизоры</c:v>
                </c:pt>
                <c:pt idx="8">
                  <c:v>Видеомагнитофоны</c:v>
                </c:pt>
                <c:pt idx="9">
                  <c:v>DVD-проигрыватель</c:v>
                </c:pt>
                <c:pt idx="10">
                  <c:v>Ноутбуки</c:v>
                </c:pt>
                <c:pt idx="11">
                  <c:v>Факс</c:v>
                </c:pt>
                <c:pt idx="12">
                  <c:v>Ламинаторы</c:v>
                </c:pt>
                <c:pt idx="13">
                  <c:v>Панели</c:v>
                </c:pt>
                <c:pt idx="14">
                  <c:v>Видеокамеры</c:v>
                </c:pt>
                <c:pt idx="15">
                  <c:v>Фотоаппараты</c:v>
                </c:pt>
                <c:pt idx="16">
                  <c:v>Вебкамера</c:v>
                </c:pt>
              </c:strCache>
            </c:strRef>
          </c:cat>
          <c:val>
            <c:numRef>
              <c:f>Лист1!$A$2:$Q$2</c:f>
              <c:numCache>
                <c:formatCode>General</c:formatCode>
                <c:ptCount val="17"/>
                <c:pt idx="0">
                  <c:v>56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7</c:v>
                </c:pt>
                <c:pt idx="5">
                  <c:v>12</c:v>
                </c:pt>
                <c:pt idx="6">
                  <c:v>2</c:v>
                </c:pt>
                <c:pt idx="7">
                  <c:v>9</c:v>
                </c:pt>
                <c:pt idx="8">
                  <c:v>7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</c:ser>
        <c:dLbls>
          <c:showVal val="1"/>
        </c:dLbls>
        <c:axId val="52947968"/>
        <c:axId val="52929280"/>
      </c:barChart>
      <c:catAx>
        <c:axId val="52947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Arial Narrow" pitchFamily="34" charset="0"/>
              </a:defRPr>
            </a:pPr>
            <a:endParaRPr lang="ru-RU"/>
          </a:p>
        </c:txPr>
        <c:crossAx val="52929280"/>
        <c:crosses val="autoZero"/>
        <c:auto val="1"/>
        <c:lblAlgn val="ctr"/>
        <c:lblOffset val="100"/>
      </c:catAx>
      <c:valAx>
        <c:axId val="52929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ru-RU"/>
          </a:p>
        </c:txPr>
        <c:crossAx val="52947968"/>
        <c:crosses val="autoZero"/>
        <c:crossBetween val="between"/>
      </c:valAx>
    </c:plotArea>
    <c:plotVisOnly val="1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>
                <a:solidFill>
                  <a:srgbClr val="C00000"/>
                </a:solidFill>
                <a:latin typeface="Constantia" pitchFamily="18" charset="0"/>
              </a:defRPr>
            </a:pPr>
            <a:r>
              <a:rPr lang="ru-RU" sz="2800" dirty="0" smtClean="0">
                <a:solidFill>
                  <a:srgbClr val="C00000"/>
                </a:solidFill>
                <a:latin typeface="Constantia" pitchFamily="18" charset="0"/>
              </a:rPr>
              <a:t> Удовлетворенность обучающихся     работой  на ПК  </a:t>
            </a:r>
            <a:r>
              <a:rPr lang="ru-RU" sz="2800" baseline="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endParaRPr lang="ru-RU" sz="2800" dirty="0">
              <a:solidFill>
                <a:srgbClr val="C00000"/>
              </a:solidFill>
              <a:latin typeface="Constantia" pitchFamily="18" charset="0"/>
            </a:endParaRPr>
          </a:p>
        </c:rich>
      </c:tx>
      <c:layout>
        <c:manualLayout>
          <c:xMode val="edge"/>
          <c:yMode val="edge"/>
          <c:x val="0.1172041108755462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225563680139718"/>
          <c:y val="0.2989246770777626"/>
          <c:w val="0.69662644530921913"/>
          <c:h val="0.56625211958507971"/>
        </c:manualLayout>
      </c:layout>
      <c:pie3DChart>
        <c:varyColors val="1"/>
        <c:ser>
          <c:idx val="0"/>
          <c:order val="0"/>
          <c:explosion val="37"/>
          <c:dPt>
            <c:idx val="0"/>
            <c:explosion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0.19711358100730733"/>
                  <c:y val="-0.35757461553536557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96,7</a:t>
                    </a:r>
                    <a:r>
                      <a:rPr lang="ru-RU" sz="2400" dirty="0" smtClean="0"/>
                      <a:t> </a:t>
                    </a:r>
                    <a:r>
                      <a:rPr lang="en-US" sz="2400" dirty="0" smtClean="0"/>
                      <a:t>%</a:t>
                    </a:r>
                    <a:endParaRPr lang="en-US" sz="2400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Лист1!$A$70:$A$71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Лист1!$B$70:$B$71</c:f>
              <c:numCache>
                <c:formatCode>0.00%</c:formatCode>
                <c:ptCount val="2"/>
                <c:pt idx="0">
                  <c:v>0.96700000000000064</c:v>
                </c:pt>
                <c:pt idx="1">
                  <c:v>3.2000000000000042E-2</c:v>
                </c:pt>
              </c:numCache>
            </c:numRef>
          </c:val>
        </c:ser>
        <c:dLbls>
          <c:showVal val="1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0.33365906609418527"/>
          <c:y val="0.8627070686128907"/>
          <c:w val="0.37492847435367099"/>
          <c:h val="0.11660129629015378"/>
        </c:manualLayout>
      </c:layout>
      <c:txPr>
        <a:bodyPr/>
        <a:lstStyle/>
        <a:p>
          <a:pPr>
            <a:defRPr sz="2800" b="1"/>
          </a:pPr>
          <a:endParaRPr lang="ru-RU"/>
        </a:p>
      </c:txPr>
    </c:legend>
    <c:plotVisOnly val="1"/>
  </c:chart>
  <c:spPr>
    <a:gradFill flip="none" rotWithShape="1">
      <a:gsLst>
        <a:gs pos="0">
          <a:srgbClr val="FFFFCC">
            <a:shade val="30000"/>
            <a:satMod val="115000"/>
          </a:srgbClr>
        </a:gs>
        <a:gs pos="50000">
          <a:srgbClr val="FFFFCC">
            <a:shade val="67500"/>
            <a:satMod val="115000"/>
          </a:srgbClr>
        </a:gs>
        <a:gs pos="100000">
          <a:srgbClr val="FFFFCC">
            <a:shade val="100000"/>
            <a:satMod val="115000"/>
          </a:srgbClr>
        </a:gs>
      </a:gsLst>
      <a:lin ang="13500000" scaled="1"/>
      <a:tileRect/>
    </a:gra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2049820459559066E-2"/>
          <c:y val="9.8602915599405747E-2"/>
          <c:w val="0.78502101347761244"/>
          <c:h val="0.52903582835278162"/>
        </c:manualLayout>
      </c:layout>
      <c:pie3DChart>
        <c:varyColors val="1"/>
        <c:ser>
          <c:idx val="0"/>
          <c:order val="0"/>
          <c:dPt>
            <c:idx val="0"/>
            <c:explosion val="13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explosion val="1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Лист1!$A$19:$A$21</c:f>
              <c:strCache>
                <c:ptCount val="3"/>
                <c:pt idx="0">
                  <c:v>главное</c:v>
                </c:pt>
                <c:pt idx="1">
                  <c:v>есть вещи поинтереснее </c:v>
                </c:pt>
                <c:pt idx="2">
                  <c:v>не пользуюсь</c:v>
                </c:pt>
              </c:strCache>
            </c:strRef>
          </c:cat>
          <c:val>
            <c:numRef>
              <c:f>Лист1!$B$19:$B$21</c:f>
              <c:numCache>
                <c:formatCode>0%</c:formatCode>
                <c:ptCount val="3"/>
                <c:pt idx="0">
                  <c:v>0.14000000000000001</c:v>
                </c:pt>
                <c:pt idx="1">
                  <c:v>0.78</c:v>
                </c:pt>
                <c:pt idx="2">
                  <c:v>8.0000000000000043E-2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3.4910921045790314E-2"/>
          <c:y val="0.660463499669109"/>
          <c:w val="0.77779663993443915"/>
          <c:h val="0.30927666484194416"/>
        </c:manualLayout>
      </c:layout>
      <c:txPr>
        <a:bodyPr/>
        <a:lstStyle/>
        <a:p>
          <a:pPr>
            <a:defRPr sz="1800" b="1">
              <a:latin typeface="Arial Narrow" pitchFamily="34" charset="0"/>
            </a:defRPr>
          </a:pPr>
          <a:endParaRPr lang="ru-RU"/>
        </a:p>
      </c:txPr>
    </c:legend>
    <c:plotVisOnly val="1"/>
  </c:chart>
  <c:spPr>
    <a:solidFill>
      <a:srgbClr val="FFFFCC"/>
    </a:solidFill>
    <a:ln>
      <a:solidFill>
        <a:srgbClr val="00B05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3184130829800138"/>
          <c:y val="0.10355987055016182"/>
          <c:w val="0.49475065616797897"/>
          <c:h val="0.71857044568458528"/>
        </c:manualLayout>
      </c:layout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rgbClr val="FFFF00"/>
              </a:solidFill>
            </a:ln>
          </c:spPr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Лист1!$A$35:$A$38</c:f>
              <c:strCache>
                <c:ptCount val="4"/>
                <c:pt idx="0">
                  <c:v>для игр</c:v>
                </c:pt>
                <c:pt idx="1">
                  <c:v>узнавать новости, искать информацию к урокам и т.д</c:v>
                </c:pt>
                <c:pt idx="2">
                  <c:v>для оформления работ к урокам и мероприятиям</c:v>
                </c:pt>
                <c:pt idx="3">
                  <c:v>другое</c:v>
                </c:pt>
              </c:strCache>
            </c:strRef>
          </c:cat>
          <c:val>
            <c:numRef>
              <c:f>Лист1!$B$35:$B$38</c:f>
              <c:numCache>
                <c:formatCode>0%</c:formatCode>
                <c:ptCount val="4"/>
                <c:pt idx="0">
                  <c:v>0.86000000000000065</c:v>
                </c:pt>
                <c:pt idx="1">
                  <c:v>0.75000000000000289</c:v>
                </c:pt>
                <c:pt idx="2">
                  <c:v>0.58000000000000007</c:v>
                </c:pt>
                <c:pt idx="3">
                  <c:v>0.16</c:v>
                </c:pt>
              </c:numCache>
            </c:numRef>
          </c:val>
        </c:ser>
        <c:axId val="54464896"/>
        <c:axId val="54466432"/>
      </c:barChart>
      <c:catAx>
        <c:axId val="5446489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latin typeface="Arial Narrow" pitchFamily="34" charset="0"/>
              </a:defRPr>
            </a:pPr>
            <a:endParaRPr lang="ru-RU"/>
          </a:p>
        </c:txPr>
        <c:crossAx val="54466432"/>
        <c:crosses val="autoZero"/>
        <c:auto val="1"/>
        <c:lblAlgn val="ctr"/>
        <c:lblOffset val="100"/>
      </c:catAx>
      <c:valAx>
        <c:axId val="5446643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464896"/>
        <c:crosses val="autoZero"/>
        <c:crossBetween val="between"/>
      </c:valAx>
    </c:plotArea>
    <c:plotVisOnly val="1"/>
  </c:chart>
  <c:spPr>
    <a:solidFill>
      <a:srgbClr val="FFFFCC"/>
    </a:solidFill>
    <a:ln>
      <a:solidFill>
        <a:srgbClr val="FF0000"/>
      </a:solidFill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explosion val="8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explosion val="3"/>
            <c:spPr>
              <a:solidFill>
                <a:srgbClr val="00B050"/>
              </a:solidFill>
            </c:spPr>
          </c:dPt>
          <c:dPt>
            <c:idx val="2"/>
            <c:explosion val="21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0.39891319711651907"/>
                  <c:y val="-3.8343958205360032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Лист1!$A$25:$A$27</c:f>
              <c:strCache>
                <c:ptCount val="3"/>
                <c:pt idx="0">
                  <c:v>до 1 часа </c:v>
                </c:pt>
                <c:pt idx="1">
                  <c:v>от 1 часа до 3 часов </c:v>
                </c:pt>
                <c:pt idx="2">
                  <c:v>более 3 часов </c:v>
                </c:pt>
              </c:strCache>
            </c:strRef>
          </c:cat>
          <c:val>
            <c:numRef>
              <c:f>Лист1!$B$25:$B$27</c:f>
              <c:numCache>
                <c:formatCode>0%</c:formatCode>
                <c:ptCount val="3"/>
                <c:pt idx="0">
                  <c:v>0.22</c:v>
                </c:pt>
                <c:pt idx="1">
                  <c:v>0.6700000000000037</c:v>
                </c:pt>
                <c:pt idx="2">
                  <c:v>0.11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2.1680065060680282E-2"/>
          <c:y val="0.67697781539895974"/>
          <c:w val="0.38745205632856522"/>
          <c:h val="0.32302229439047697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spPr>
    <a:solidFill>
      <a:srgbClr val="FFFFCC"/>
    </a:solidFill>
    <a:ln>
      <a:solidFill>
        <a:srgbClr val="FFC000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gradFill>
                <a:gsLst>
                  <a:gs pos="16000">
                    <a:srgbClr val="D34817">
                      <a:tint val="66000"/>
                      <a:satMod val="160000"/>
                    </a:srgbClr>
                  </a:gs>
                  <a:gs pos="50000">
                    <a:srgbClr val="D34817">
                      <a:tint val="44500"/>
                      <a:satMod val="160000"/>
                    </a:srgbClr>
                  </a:gs>
                  <a:gs pos="100000">
                    <a:srgbClr val="D34817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Лист1!$A$45:$A$48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 (когда заставляют)</c:v>
                </c:pt>
                <c:pt idx="3">
                  <c:v>Предпочитаю скачивать книги из интернета </c:v>
                </c:pt>
              </c:strCache>
            </c:strRef>
          </c:cat>
          <c:val>
            <c:numRef>
              <c:f>Лист1!$B$45:$B$48</c:f>
              <c:numCache>
                <c:formatCode>0%</c:formatCode>
                <c:ptCount val="4"/>
                <c:pt idx="0">
                  <c:v>0.3800000000000015</c:v>
                </c:pt>
                <c:pt idx="1">
                  <c:v>0.42000000000000032</c:v>
                </c:pt>
                <c:pt idx="2">
                  <c:v>0.15000000000000024</c:v>
                </c:pt>
                <c:pt idx="3">
                  <c:v>7.0000000000000021E-2</c:v>
                </c:pt>
              </c:numCache>
            </c:numRef>
          </c:val>
        </c:ser>
        <c:dLbls>
          <c:showVal val="1"/>
        </c:dLbls>
        <c:axId val="54543104"/>
        <c:axId val="54544640"/>
      </c:barChart>
      <c:catAx>
        <c:axId val="54543104"/>
        <c:scaling>
          <c:orientation val="minMax"/>
        </c:scaling>
        <c:axPos val="l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600" b="1">
                <a:latin typeface="+mn-lt"/>
              </a:defRPr>
            </a:pPr>
            <a:endParaRPr lang="ru-RU"/>
          </a:p>
        </c:txPr>
        <c:crossAx val="54544640"/>
        <c:crosses val="autoZero"/>
        <c:auto val="1"/>
        <c:lblAlgn val="ctr"/>
        <c:lblOffset val="100"/>
      </c:catAx>
      <c:valAx>
        <c:axId val="5454464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4543104"/>
        <c:crosses val="autoZero"/>
        <c:crossBetween val="between"/>
      </c:valAx>
    </c:plotArea>
    <c:plotVisOnly val="1"/>
  </c:chart>
  <c:spPr>
    <a:solidFill>
      <a:srgbClr val="FFFFCC"/>
    </a:solidFill>
    <a:ln w="9525">
      <a:solidFill>
        <a:srgbClr val="903037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explosion val="12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Лист1!$A$54:$A$55</c:f>
              <c:strCache>
                <c:ptCount val="2"/>
                <c:pt idx="0">
                  <c:v> личные контакты </c:v>
                </c:pt>
                <c:pt idx="1">
                  <c:v>с помощью компьютера, телефона  (аська, одноклассники, контакты и т.д.) </c:v>
                </c:pt>
              </c:strCache>
            </c:strRef>
          </c:cat>
          <c:val>
            <c:numRef>
              <c:f>Лист1!$B$54:$B$55</c:f>
              <c:numCache>
                <c:formatCode>0%</c:formatCode>
                <c:ptCount val="2"/>
                <c:pt idx="0">
                  <c:v>0.87000000000000266</c:v>
                </c:pt>
                <c:pt idx="1">
                  <c:v>0.35000000000000031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"/>
          <c:y val="0.62546518859510569"/>
          <c:w val="0.9112774287707065"/>
          <c:h val="0.33773761863434032"/>
        </c:manualLayout>
      </c:layout>
      <c:txPr>
        <a:bodyPr/>
        <a:lstStyle/>
        <a:p>
          <a:pPr algn="l">
            <a:defRPr sz="1600" b="1"/>
          </a:pPr>
          <a:endParaRPr lang="ru-RU"/>
        </a:p>
      </c:txPr>
    </c:legend>
    <c:plotVisOnly val="1"/>
  </c:chart>
  <c:spPr>
    <a:solidFill>
      <a:schemeClr val="accent2">
        <a:lumMod val="20000"/>
        <a:lumOff val="80000"/>
      </a:schemeClr>
    </a:solidFill>
    <a:ln>
      <a:solidFill>
        <a:schemeClr val="bg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chemeClr val="accent4">
            <a:lumMod val="20000"/>
            <a:lumOff val="80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Лист1!$A$85</c:f>
              <c:strCache>
                <c:ptCount val="1"/>
                <c:pt idx="0">
                  <c:v>Количество обучающихся на один ПК, использующийся в учебном процессе</c:v>
                </c:pt>
              </c:strCache>
            </c:strRef>
          </c:tx>
          <c:spPr>
            <a:solidFill>
              <a:srgbClr val="FFFFCC"/>
            </a:solidFill>
          </c:spPr>
          <c:dLbls>
            <c:dLbl>
              <c:idx val="0"/>
              <c:layout>
                <c:manualLayout>
                  <c:x val="2.0659270363185881E-2"/>
                  <c:y val="-0.13161187187443191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3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Лист1!$B$85</c:f>
              <c:numCache>
                <c:formatCode>General</c:formatCode>
                <c:ptCount val="1"/>
                <c:pt idx="0">
                  <c:v>8.3000000000000007</c:v>
                </c:pt>
              </c:numCache>
            </c:numRef>
          </c:val>
        </c:ser>
        <c:dLbls>
          <c:showVal val="1"/>
        </c:dLbls>
        <c:shape val="box"/>
        <c:axId val="53491584"/>
        <c:axId val="53493120"/>
        <c:axId val="0"/>
      </c:bar3DChart>
      <c:catAx>
        <c:axId val="53491584"/>
        <c:scaling>
          <c:orientation val="minMax"/>
        </c:scaling>
        <c:delete val="1"/>
        <c:axPos val="b"/>
        <c:tickLblPos val="nextTo"/>
        <c:crossAx val="53493120"/>
        <c:crosses val="autoZero"/>
        <c:auto val="1"/>
        <c:lblAlgn val="ctr"/>
        <c:lblOffset val="100"/>
      </c:catAx>
      <c:valAx>
        <c:axId val="53493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34915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75"/>
      <c:perspective val="30"/>
    </c:view3D>
    <c:plotArea>
      <c:layout>
        <c:manualLayout>
          <c:layoutTarget val="inner"/>
          <c:xMode val="edge"/>
          <c:yMode val="edge"/>
          <c:x val="9.4587399078706266E-2"/>
          <c:y val="0.10111215319577795"/>
          <c:w val="0.51927864588683159"/>
          <c:h val="0.78791521745296411"/>
        </c:manualLayout>
      </c:layout>
      <c:pie3DChart>
        <c:varyColors val="1"/>
        <c:ser>
          <c:idx val="0"/>
          <c:order val="0"/>
          <c:explosion val="4"/>
          <c:dPt>
            <c:idx val="0"/>
            <c:spPr>
              <a:solidFill>
                <a:srgbClr val="FFC000"/>
              </a:solidFill>
            </c:spPr>
          </c:dPt>
          <c:dPt>
            <c:idx val="1"/>
            <c:explosion val="10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'По месецам'!$A$1:$E$1</c:f>
              <c:strCache>
                <c:ptCount val="5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</c:strCache>
            </c:strRef>
          </c:cat>
          <c:val>
            <c:numRef>
              <c:f>'По месецам'!$A$2:$E$2</c:f>
              <c:numCache>
                <c:formatCode>General</c:formatCode>
                <c:ptCount val="5"/>
                <c:pt idx="0">
                  <c:v>96</c:v>
                </c:pt>
                <c:pt idx="1">
                  <c:v>279</c:v>
                </c:pt>
                <c:pt idx="2">
                  <c:v>239</c:v>
                </c:pt>
                <c:pt idx="3">
                  <c:v>193</c:v>
                </c:pt>
                <c:pt idx="4">
                  <c:v>131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gradFill flip="none" rotWithShape="1">
      <a:gsLst>
        <a:gs pos="100000">
          <a:srgbClr val="4BACC6">
            <a:lumMod val="40000"/>
            <a:lumOff val="60000"/>
            <a:alpha val="95000"/>
          </a:srgbClr>
        </a:gs>
        <a:gs pos="50000">
          <a:srgbClr val="4F81BD">
            <a:tint val="44500"/>
            <a:satMod val="160000"/>
          </a:srgbClr>
        </a:gs>
        <a:gs pos="100000">
          <a:srgbClr val="EEECE1">
            <a:lumMod val="75000"/>
          </a:srgbClr>
        </a:gs>
      </a:gsLst>
      <a:path path="rect">
        <a:fillToRect l="50000" t="50000" r="50000" b="50000"/>
      </a:path>
      <a:tileRect/>
    </a:gra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plotArea>
      <c:layout>
        <c:manualLayout>
          <c:layoutTarget val="inner"/>
          <c:xMode val="edge"/>
          <c:yMode val="edge"/>
          <c:x val="9.6569602208239763E-2"/>
          <c:y val="0.12566870732443977"/>
          <c:w val="0.93423008088901149"/>
          <c:h val="0.48486633615242958"/>
        </c:manualLayout>
      </c:layout>
      <c:barChart>
        <c:barDir val="col"/>
        <c:grouping val="clustered"/>
        <c:ser>
          <c:idx val="0"/>
          <c:order val="0"/>
          <c:tx>
            <c:strRef>
              <c:f>'По предмету(январь)'!$B$1</c:f>
              <c:strCache>
                <c:ptCount val="1"/>
                <c:pt idx="0">
                  <c:v>5а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предмету(январь)'!$B$2:$B$13</c:f>
              <c:numCache>
                <c:formatCode>General</c:formatCode>
                <c:ptCount val="12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'По предмету(январь)'!$C$1</c:f>
              <c:strCache>
                <c:ptCount val="1"/>
                <c:pt idx="0">
                  <c:v>5б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предмету(январь)'!$C$2:$C$13</c:f>
              <c:numCache>
                <c:formatCode>General</c:formatCode>
                <c:ptCount val="12"/>
                <c:pt idx="0">
                  <c:v>1</c:v>
                </c:pt>
                <c:pt idx="2">
                  <c:v>7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'По предмету(январь)'!$D$1</c:f>
              <c:strCache>
                <c:ptCount val="1"/>
                <c:pt idx="0">
                  <c:v>6а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предмету(январь)'!$D$2:$D$13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</c:v>
                </c:pt>
                <c:pt idx="5">
                  <c:v>5</c:v>
                </c:pt>
                <c:pt idx="7">
                  <c:v>2</c:v>
                </c:pt>
                <c:pt idx="10">
                  <c:v>6</c:v>
                </c:pt>
              </c:numCache>
            </c:numRef>
          </c:val>
        </c:ser>
        <c:ser>
          <c:idx val="3"/>
          <c:order val="3"/>
          <c:tx>
            <c:strRef>
              <c:f>'По предмету(январь)'!$E$1</c:f>
              <c:strCache>
                <c:ptCount val="1"/>
                <c:pt idx="0">
                  <c:v>6б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предмету(январь)'!$E$2:$E$13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7">
                  <c:v>3</c:v>
                </c:pt>
              </c:numCache>
            </c:numRef>
          </c:val>
        </c:ser>
        <c:ser>
          <c:idx val="4"/>
          <c:order val="4"/>
          <c:tx>
            <c:strRef>
              <c:f>'По предмету(январь)'!$F$1</c:f>
              <c:strCache>
                <c:ptCount val="1"/>
                <c:pt idx="0">
                  <c:v>7а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предмету(январь)'!$F$2:$F$13</c:f>
              <c:numCache>
                <c:formatCode>General</c:formatCode>
                <c:ptCount val="12"/>
                <c:pt idx="0">
                  <c:v>7</c:v>
                </c:pt>
                <c:pt idx="2">
                  <c:v>1</c:v>
                </c:pt>
                <c:pt idx="3">
                  <c:v>11</c:v>
                </c:pt>
                <c:pt idx="5">
                  <c:v>2</c:v>
                </c:pt>
                <c:pt idx="11">
                  <c:v>3</c:v>
                </c:pt>
              </c:numCache>
            </c:numRef>
          </c:val>
        </c:ser>
        <c:ser>
          <c:idx val="5"/>
          <c:order val="5"/>
          <c:tx>
            <c:strRef>
              <c:f>'По предмету(январь)'!$G$1</c:f>
              <c:strCache>
                <c:ptCount val="1"/>
                <c:pt idx="0">
                  <c:v>7б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предмету(январь)'!$G$2:$G$13</c:f>
              <c:numCache>
                <c:formatCode>General</c:formatCode>
                <c:ptCount val="12"/>
                <c:pt idx="0">
                  <c:v>4</c:v>
                </c:pt>
                <c:pt idx="4">
                  <c:v>1</c:v>
                </c:pt>
              </c:numCache>
            </c:numRef>
          </c:val>
        </c:ser>
        <c:ser>
          <c:idx val="6"/>
          <c:order val="6"/>
          <c:tx>
            <c:strRef>
              <c:f>'По предмету(январь)'!$H$1</c:f>
              <c:strCache>
                <c:ptCount val="1"/>
                <c:pt idx="0">
                  <c:v>8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предмету(январь)'!$H$2:$H$13</c:f>
              <c:numCache>
                <c:formatCode>General</c:formatCode>
                <c:ptCount val="12"/>
                <c:pt idx="5">
                  <c:v>1</c:v>
                </c:pt>
              </c:numCache>
            </c:numRef>
          </c:val>
        </c:ser>
        <c:ser>
          <c:idx val="7"/>
          <c:order val="7"/>
          <c:tx>
            <c:strRef>
              <c:f>'По предмету(январь)'!$I$1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предмету(январь)'!$I$2:$I$13</c:f>
              <c:numCache>
                <c:formatCode>General</c:formatCode>
                <c:ptCount val="12"/>
                <c:pt idx="2">
                  <c:v>8</c:v>
                </c:pt>
                <c:pt idx="3">
                  <c:v>2</c:v>
                </c:pt>
                <c:pt idx="4">
                  <c:v>2</c:v>
                </c:pt>
                <c:pt idx="9">
                  <c:v>1</c:v>
                </c:pt>
              </c:numCache>
            </c:numRef>
          </c:val>
        </c:ser>
        <c:ser>
          <c:idx val="8"/>
          <c:order val="8"/>
          <c:tx>
            <c:strRef>
              <c:f>'По предмету(январь)'!$J$1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предмету(январь)'!$J$2:$J$13</c:f>
              <c:numCache>
                <c:formatCode>General</c:formatCode>
                <c:ptCount val="12"/>
                <c:pt idx="0">
                  <c:v>4</c:v>
                </c:pt>
                <c:pt idx="2">
                  <c:v>5</c:v>
                </c:pt>
              </c:numCache>
            </c:numRef>
          </c:val>
        </c:ser>
        <c:ser>
          <c:idx val="9"/>
          <c:order val="9"/>
          <c:tx>
            <c:strRef>
              <c:f>'По предмету(январь)'!$K$1</c:f>
              <c:strCache>
                <c:ptCount val="1"/>
                <c:pt idx="0">
                  <c:v>10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предмету(январь)'!$K$2:$K$13</c:f>
              <c:numCache>
                <c:formatCode>General</c:formatCode>
                <c:ptCount val="12"/>
                <c:pt idx="0">
                  <c:v>2</c:v>
                </c:pt>
                <c:pt idx="4">
                  <c:v>3</c:v>
                </c:pt>
                <c:pt idx="7">
                  <c:v>5</c:v>
                </c:pt>
              </c:numCache>
            </c:numRef>
          </c:val>
        </c:ser>
        <c:ser>
          <c:idx val="10"/>
          <c:order val="10"/>
          <c:tx>
            <c:strRef>
              <c:f>'По предмету(январь)'!$L$1</c:f>
              <c:strCache>
                <c:ptCount val="1"/>
                <c:pt idx="0">
                  <c:v>11</c:v>
                </c:pt>
              </c:strCache>
            </c:strRef>
          </c:tx>
          <c:cat>
            <c:strRef>
              <c:f>'По предмету(январь)'!$A$2:$A$13</c:f>
              <c:strCache>
                <c:ptCount val="12"/>
                <c:pt idx="0">
                  <c:v>Свободная тема</c:v>
                </c:pt>
                <c:pt idx="1">
                  <c:v>Обществознание</c:v>
                </c:pt>
                <c:pt idx="2">
                  <c:v>История</c:v>
                </c:pt>
                <c:pt idx="3">
                  <c:v>Музыка</c:v>
                </c:pt>
                <c:pt idx="4">
                  <c:v>Литература</c:v>
                </c:pt>
                <c:pt idx="5">
                  <c:v>Биология</c:v>
                </c:pt>
                <c:pt idx="6">
                  <c:v>Английский язык</c:v>
                </c:pt>
                <c:pt idx="7">
                  <c:v>МХК</c:v>
                </c:pt>
                <c:pt idx="8">
                  <c:v>Физика</c:v>
                </c:pt>
                <c:pt idx="9">
                  <c:v>Химия</c:v>
                </c:pt>
                <c:pt idx="10">
                  <c:v>География</c:v>
                </c:pt>
                <c:pt idx="11">
                  <c:v>Информатика</c:v>
                </c:pt>
              </c:strCache>
            </c:strRef>
          </c:cat>
          <c:val>
            <c:numRef>
              <c:f>'По предмету(январь)'!$L$2:$L$13</c:f>
              <c:numCache>
                <c:formatCode>General</c:formatCode>
                <c:ptCount val="12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10">
                  <c:v>1</c:v>
                </c:pt>
              </c:numCache>
            </c:numRef>
          </c:val>
        </c:ser>
        <c:axId val="54057216"/>
        <c:axId val="53940224"/>
      </c:barChart>
      <c:catAx>
        <c:axId val="54057216"/>
        <c:scaling>
          <c:orientation val="minMax"/>
        </c:scaling>
        <c:axPos val="b"/>
        <c:tickLblPos val="nextTo"/>
        <c:crossAx val="53940224"/>
        <c:crosses val="autoZero"/>
        <c:auto val="1"/>
        <c:lblAlgn val="ctr"/>
        <c:lblOffset val="100"/>
      </c:catAx>
      <c:valAx>
        <c:axId val="53940224"/>
        <c:scaling>
          <c:orientation val="minMax"/>
        </c:scaling>
        <c:axPos val="l"/>
        <c:numFmt formatCode="General" sourceLinked="1"/>
        <c:tickLblPos val="nextTo"/>
        <c:crossAx val="540572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srgbClr val="0070C0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>
                <a:solidFill>
                  <a:srgbClr val="C00000"/>
                </a:solidFill>
              </a:defRPr>
            </a:pPr>
            <a:r>
              <a:rPr lang="ru-RU" sz="2400" dirty="0">
                <a:solidFill>
                  <a:srgbClr val="C00000"/>
                </a:solidFill>
              </a:rPr>
              <a:t>Не имеют компьютера дома</a:t>
            </a:r>
          </a:p>
        </c:rich>
      </c:tx>
      <c:layout>
        <c:manualLayout>
          <c:xMode val="edge"/>
          <c:yMode val="edge"/>
          <c:x val="0.49135561706705966"/>
          <c:y val="4.534871093985291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842559183889162"/>
          <c:y val="0.18005534494483791"/>
          <c:w val="0.71351968215799222"/>
          <c:h val="0.49416752196543989"/>
        </c:manualLayout>
      </c:layout>
      <c:pie3DChart>
        <c:varyColors val="1"/>
        <c:ser>
          <c:idx val="0"/>
          <c:order val="0"/>
          <c:dPt>
            <c:idx val="0"/>
            <c:explosion val="2"/>
          </c:dPt>
          <c:dPt>
            <c:idx val="1"/>
            <c:explosion val="4"/>
            <c:spPr>
              <a:solidFill>
                <a:srgbClr val="FFFF00"/>
              </a:solidFill>
            </c:spPr>
          </c:dPt>
          <c:dPt>
            <c:idx val="2"/>
            <c:explosion val="8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Лист1!$A$33:$A$35</c:f>
              <c:strCache>
                <c:ptCount val="3"/>
                <c:pt idx="0">
                  <c:v>начальная школа</c:v>
                </c:pt>
                <c:pt idx="1">
                  <c:v>основная школа</c:v>
                </c:pt>
                <c:pt idx="2">
                  <c:v>средняя школа</c:v>
                </c:pt>
              </c:strCache>
            </c:strRef>
          </c:cat>
          <c:val>
            <c:numRef>
              <c:f>Лист1!$B$33:$B$35</c:f>
              <c:numCache>
                <c:formatCode>0%</c:formatCode>
                <c:ptCount val="3"/>
                <c:pt idx="0">
                  <c:v>0.27</c:v>
                </c:pt>
                <c:pt idx="1">
                  <c:v>0.2</c:v>
                </c:pt>
                <c:pt idx="2">
                  <c:v>4.0000000000000022E-2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.10906647383436525"/>
          <c:y val="0.74063009323290063"/>
          <c:w val="0.58186835882532251"/>
          <c:h val="0.246201272380415"/>
        </c:manualLayout>
      </c:layout>
      <c:txPr>
        <a:bodyPr/>
        <a:lstStyle/>
        <a:p>
          <a:pPr>
            <a:defRPr sz="2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gradFill flip="none" rotWithShape="1">
      <a:gsLst>
        <a:gs pos="0">
          <a:srgbClr val="FFFFCC">
            <a:shade val="30000"/>
            <a:satMod val="115000"/>
          </a:srgbClr>
        </a:gs>
        <a:gs pos="50000">
          <a:srgbClr val="FFFFCC">
            <a:shade val="67500"/>
            <a:satMod val="115000"/>
          </a:srgbClr>
        </a:gs>
        <a:gs pos="100000">
          <a:srgbClr val="FFFFCC">
            <a:shade val="100000"/>
            <a:satMod val="115000"/>
          </a:srgbClr>
        </a:gs>
      </a:gsLst>
      <a:lin ang="13500000" scaled="1"/>
      <a:tileRect/>
    </a:gra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18680550637904031"/>
          <c:y val="0.26929074093442307"/>
          <c:w val="0.81319449362095964"/>
          <c:h val="0.3702074337482008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1"/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9.2942508273422528E-2"/>
                  <c:y val="-4.203439465702493E-2"/>
                </c:manualLayout>
              </c:layout>
              <c:spPr>
                <a:noFill/>
                <a:ln w="25399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 Cyr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4.3684126440716724E-2"/>
                  <c:y val="2.5662617599745158E-2"/>
                </c:manualLayout>
              </c:layout>
              <c:spPr>
                <a:noFill/>
                <a:ln w="25399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 Cyr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9.9408695652174028E-2"/>
                  <c:y val="-7.4369755014019934E-2"/>
                </c:manualLayout>
              </c:layout>
              <c:spPr>
                <a:noFill/>
                <a:ln w="25399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 Cyr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6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2класс</c:v>
                </c:pt>
                <c:pt idx="1">
                  <c:v>3класс</c:v>
                </c:pt>
                <c:pt idx="2">
                  <c:v>4 класс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0.32000000000000334</c:v>
                </c:pt>
                <c:pt idx="1">
                  <c:v>0.33000000000000357</c:v>
                </c:pt>
                <c:pt idx="2">
                  <c:v>0.37000000000000038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legend>
      <c:legendPos val="b"/>
      <c:layout>
        <c:manualLayout>
          <c:xMode val="edge"/>
          <c:yMode val="edge"/>
          <c:x val="0.21592920353982625"/>
          <c:y val="0.92843326885880051"/>
          <c:w val="0.74724126440716665"/>
          <c:h val="6.5764023210832301E-2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400" b="1" i="0" u="none" strike="noStrike" baseline="0">
              <a:solidFill>
                <a:srgbClr val="000000"/>
              </a:solidFill>
              <a:latin typeface="Times New Roman" pitchFamily="18" charset="0"/>
              <a:ea typeface="Arial Cyr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accent2">
        <a:lumMod val="20000"/>
        <a:lumOff val="80000"/>
      </a:schemeClr>
    </a:solidFill>
    <a:ln>
      <a:noFill/>
    </a:ln>
  </c:spPr>
  <c:txPr>
    <a:bodyPr/>
    <a:lstStyle/>
    <a:p>
      <a:pPr>
        <a:defRPr sz="162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 b="1">
                <a:solidFill>
                  <a:srgbClr val="FF0000"/>
                </a:solidFill>
              </a:defRPr>
            </a:pPr>
            <a:r>
              <a:rPr lang="ru-RU" sz="2800" b="1" dirty="0">
                <a:solidFill>
                  <a:srgbClr val="C00000"/>
                </a:solidFill>
              </a:rPr>
              <a:t>Ресурсы, используемые обучающимися гимназии</a:t>
            </a:r>
          </a:p>
        </c:rich>
      </c:tx>
      <c:layout>
        <c:manualLayout>
          <c:xMode val="edge"/>
          <c:yMode val="edge"/>
          <c:x val="0.11193814351989408"/>
          <c:y val="0"/>
        </c:manualLayout>
      </c:layout>
    </c:title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rgbClr val="FFFFCC"/>
              </a:solidFill>
            </a:ln>
          </c:spPr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Лист1!$A$47:$A$58</c:f>
              <c:strCache>
                <c:ptCount val="12"/>
                <c:pt idx="0">
                  <c:v>тестовый редактор</c:v>
                </c:pt>
                <c:pt idx="1">
                  <c:v>электронные таблицы</c:v>
                </c:pt>
                <c:pt idx="2">
                  <c:v>презентации</c:v>
                </c:pt>
                <c:pt idx="3">
                  <c:v>видео,звуки,графика</c:v>
                </c:pt>
                <c:pt idx="4">
                  <c:v>электронная почта</c:v>
                </c:pt>
                <c:pt idx="5">
                  <c:v>электронные базы данных</c:v>
                </c:pt>
                <c:pt idx="6">
                  <c:v>поиск информации в сети Интернет</c:v>
                </c:pt>
                <c:pt idx="7">
                  <c:v>электронные тесты</c:v>
                </c:pt>
                <c:pt idx="8">
                  <c:v>обучающие программы</c:v>
                </c:pt>
                <c:pt idx="9">
                  <c:v>цифровые энциклопедии</c:v>
                </c:pt>
                <c:pt idx="10">
                  <c:v>печать документа</c:v>
                </c:pt>
                <c:pt idx="11">
                  <c:v>компьютерное моделирование</c:v>
                </c:pt>
              </c:strCache>
            </c:strRef>
          </c:cat>
          <c:val>
            <c:numRef>
              <c:f>Лист1!$B$47:$B$58</c:f>
              <c:numCache>
                <c:formatCode>0%</c:formatCode>
                <c:ptCount val="12"/>
                <c:pt idx="0">
                  <c:v>0.74000000000000365</c:v>
                </c:pt>
                <c:pt idx="1">
                  <c:v>0.27</c:v>
                </c:pt>
                <c:pt idx="2">
                  <c:v>0.68</c:v>
                </c:pt>
                <c:pt idx="3">
                  <c:v>0.76000000000000645</c:v>
                </c:pt>
                <c:pt idx="4">
                  <c:v>0.45</c:v>
                </c:pt>
                <c:pt idx="5">
                  <c:v>0.4</c:v>
                </c:pt>
                <c:pt idx="6">
                  <c:v>0.72000000000000064</c:v>
                </c:pt>
                <c:pt idx="7">
                  <c:v>0.37000000000000038</c:v>
                </c:pt>
                <c:pt idx="8">
                  <c:v>0.74000000000000365</c:v>
                </c:pt>
                <c:pt idx="9">
                  <c:v>0.51</c:v>
                </c:pt>
                <c:pt idx="10">
                  <c:v>0.52</c:v>
                </c:pt>
                <c:pt idx="11">
                  <c:v>0.21000000000000021</c:v>
                </c:pt>
              </c:numCache>
            </c:numRef>
          </c:val>
        </c:ser>
        <c:dLbls>
          <c:showVal val="1"/>
        </c:dLbls>
        <c:axId val="53983104"/>
        <c:axId val="53984640"/>
      </c:barChart>
      <c:catAx>
        <c:axId val="5398310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3984640"/>
        <c:crosses val="autoZero"/>
        <c:auto val="1"/>
        <c:lblAlgn val="ctr"/>
        <c:lblOffset val="100"/>
      </c:catAx>
      <c:valAx>
        <c:axId val="5398464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983104"/>
        <c:crosses val="autoZero"/>
        <c:crossBetween val="between"/>
      </c:valAx>
    </c:plotArea>
    <c:plotVisOnly val="1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 sz="2400">
                <a:solidFill>
                  <a:srgbClr val="C00000"/>
                </a:solidFill>
              </a:defRPr>
            </a:pPr>
            <a:r>
              <a:rPr lang="ru-RU" sz="2800" dirty="0">
                <a:solidFill>
                  <a:srgbClr val="000099"/>
                </a:solidFill>
              </a:rPr>
              <a:t>Ресурсы Интернета, используемые обучающимися гимназии</a:t>
            </a:r>
          </a:p>
        </c:rich>
      </c:tx>
      <c:layout>
        <c:manualLayout>
          <c:xMode val="edge"/>
          <c:yMode val="edge"/>
          <c:x val="0.22189736745209399"/>
          <c:y val="0"/>
        </c:manualLayout>
      </c:layout>
    </c:title>
    <c:plotArea>
      <c:layout/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rgbClr val="FFFF00"/>
              </a:solidFill>
            </a:ln>
          </c:spPr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Лист1!$A$74:$A$82</c:f>
              <c:strCache>
                <c:ptCount val="9"/>
                <c:pt idx="0">
                  <c:v>электронная почта</c:v>
                </c:pt>
                <c:pt idx="1">
                  <c:v>чат, контакт, одноклассники</c:v>
                </c:pt>
                <c:pt idx="2">
                  <c:v>виртуальный дневник</c:v>
                </c:pt>
                <c:pt idx="3">
                  <c:v>информация для учебы</c:v>
                </c:pt>
                <c:pt idx="4">
                  <c:v>информация для досуга и отдыха</c:v>
                </c:pt>
                <c:pt idx="5">
                  <c:v>развлечения</c:v>
                </c:pt>
                <c:pt idx="6">
                  <c:v>программы ,фото ,музыка</c:v>
                </c:pt>
                <c:pt idx="7">
                  <c:v>события, новости в стране и мире</c:v>
                </c:pt>
                <c:pt idx="8">
                  <c:v>онлайн-игры</c:v>
                </c:pt>
              </c:strCache>
            </c:strRef>
          </c:cat>
          <c:val>
            <c:numRef>
              <c:f>Лист1!$B$74:$B$82</c:f>
              <c:numCache>
                <c:formatCode>0%</c:formatCode>
                <c:ptCount val="9"/>
                <c:pt idx="0">
                  <c:v>0.45</c:v>
                </c:pt>
                <c:pt idx="1">
                  <c:v>0.55000000000000004</c:v>
                </c:pt>
                <c:pt idx="2">
                  <c:v>0.05</c:v>
                </c:pt>
                <c:pt idx="3">
                  <c:v>0.67000000000000426</c:v>
                </c:pt>
                <c:pt idx="4">
                  <c:v>0.35000000000000031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0.51</c:v>
                </c:pt>
                <c:pt idx="8">
                  <c:v>0.38000000000000189</c:v>
                </c:pt>
              </c:numCache>
            </c:numRef>
          </c:val>
        </c:ser>
        <c:dLbls>
          <c:showVal val="1"/>
        </c:dLbls>
        <c:axId val="54001024"/>
        <c:axId val="54105216"/>
      </c:barChart>
      <c:catAx>
        <c:axId val="5400102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4105216"/>
        <c:crosses val="autoZero"/>
        <c:auto val="1"/>
        <c:lblAlgn val="ctr"/>
        <c:lblOffset val="100"/>
      </c:catAx>
      <c:valAx>
        <c:axId val="54105216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001024"/>
        <c:crosses val="autoZero"/>
        <c:crossBetween val="between"/>
      </c:valAx>
    </c:plotArea>
    <c:plotVisOnly val="1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>
                <a:solidFill>
                  <a:srgbClr val="C00000"/>
                </a:solidFill>
              </a:defRPr>
            </a:pPr>
            <a:r>
              <a:rPr lang="ru-RU" sz="3200" dirty="0" smtClean="0">
                <a:solidFill>
                  <a:srgbClr val="C00000"/>
                </a:solidFill>
              </a:rPr>
              <a:t>Использование  </a:t>
            </a:r>
            <a:r>
              <a:rPr lang="ru-RU" sz="3200" baseline="0" dirty="0" smtClean="0">
                <a:solidFill>
                  <a:srgbClr val="C00000"/>
                </a:solidFill>
              </a:rPr>
              <a:t>Интернета обучающимися в ИЦГ </a:t>
            </a:r>
            <a:endParaRPr lang="ru-RU" sz="3200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0718573210082791"/>
          <c:y val="0.26391922594598388"/>
          <c:w val="0.56105924798848772"/>
          <c:h val="0.48236903797077973"/>
        </c:manualLayout>
      </c:layout>
      <c:pie3DChart>
        <c:varyColors val="1"/>
        <c:ser>
          <c:idx val="0"/>
          <c:order val="0"/>
          <c:explosion val="1"/>
          <c:dPt>
            <c:idx val="0"/>
            <c:spPr>
              <a:solidFill>
                <a:srgbClr val="C00000"/>
              </a:solidFill>
              <a:ln>
                <a:solidFill>
                  <a:srgbClr val="92D050"/>
                </a:solidFill>
              </a:ln>
            </c:spPr>
          </c:dPt>
          <c:dPt>
            <c:idx val="1"/>
            <c:explosion val="7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Лист1!$A$61:$A$62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Лист1!$B$61:$B$62</c:f>
              <c:numCache>
                <c:formatCode>0%</c:formatCode>
                <c:ptCount val="2"/>
                <c:pt idx="0">
                  <c:v>0.66000000000000403</c:v>
                </c:pt>
                <c:pt idx="1">
                  <c:v>0.34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.16620680144295041"/>
          <c:y val="0.73535049411775533"/>
          <c:w val="0.60997363162877483"/>
          <c:h val="0.2333517943281975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spPr>
    <a:solidFill>
      <a:schemeClr val="accent2">
        <a:lumMod val="20000"/>
        <a:lumOff val="80000"/>
      </a:schemeClr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2DAD3-05B5-40E2-AE21-2E3B4680A6D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1491-390F-43EB-972C-1E790A5D54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91491-390F-43EB-972C-1E790A5D54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9E4ED1-ADDC-4407-9E32-E70453B6A7FF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1B97C3-ADC2-495C-83EB-B1FFCC86C1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432560" y="314179"/>
            <a:ext cx="740664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7696224" cy="607223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pPr algn="r"/>
            <a:r>
              <a:rPr lang="ru-RU" dirty="0" smtClean="0"/>
              <a:t>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«Компьютер и дети: новые возможности и новые проблемы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</a:t>
            </a:r>
          </a:p>
          <a:p>
            <a:pPr algn="r"/>
            <a:endParaRPr lang="ru-RU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r"/>
            <a:r>
              <a:rPr lang="ru-RU" dirty="0" err="1" smtClean="0"/>
              <a:t>Петрусенко</a:t>
            </a:r>
            <a:r>
              <a:rPr lang="ru-RU" dirty="0" smtClean="0"/>
              <a:t> Т.Н.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(выступление на родительском </a:t>
            </a:r>
            <a:r>
              <a:rPr lang="ru-RU" sz="320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собрании </a:t>
            </a:r>
            <a:r>
              <a:rPr lang="ru-RU" sz="320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12.03.12.)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" name="Рисунок 3" descr="D:\фото\Семинар фото\P106051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3214686"/>
            <a:ext cx="2357454" cy="300039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142844" y="385647"/>
          <a:ext cx="8858312" cy="6258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57158" y="285728"/>
          <a:ext cx="857256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28794" y="428604"/>
          <a:ext cx="6929486" cy="6072230"/>
        </p:xfrm>
        <a:graphic>
          <a:graphicData uri="http://schemas.openxmlformats.org/drawingml/2006/table">
            <a:tbl>
              <a:tblPr/>
              <a:tblGrid>
                <a:gridCol w="6929486"/>
              </a:tblGrid>
              <a:tr h="60722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Times New Roman"/>
                        </a:rPr>
                        <a:t>Компьютерные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Times New Roman"/>
                        </a:rPr>
                        <a:t>игры развивают </a:t>
                      </a:r>
                      <a:endParaRPr lang="ru-RU" sz="2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Times New Roman"/>
                        </a:rPr>
                        <a:t>   у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Times New Roman"/>
                        </a:rPr>
                        <a:t>ребенка:</a:t>
                      </a:r>
                      <a:r>
                        <a:rPr lang="ru-RU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36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b="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быстроту реакции </a:t>
                      </a:r>
                      <a:endParaRPr lang="ru-RU" sz="3600" b="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b="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мелкую моторику рук</a:t>
                      </a:r>
                      <a:endParaRPr lang="ru-RU" sz="3600" b="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b="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визуальное восприятие объектов</a:t>
                      </a:r>
                      <a:endParaRPr lang="ru-RU" sz="3600" b="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b="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память и внимание</a:t>
                      </a:r>
                      <a:endParaRPr lang="ru-RU" sz="3600" b="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b="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логическое мышление</a:t>
                      </a:r>
                      <a:endParaRPr lang="ru-RU" sz="3600" b="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b="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зрительно-моторную координацию</a:t>
                      </a:r>
                      <a:endParaRPr lang="ru-RU" sz="2800" b="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21" name="Рисунок 3" descr="http://www.detmir.ru/engine/doc_images/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37154"/>
          <a:ext cx="8001056" cy="6163680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61636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Times New Roman"/>
                        </a:rPr>
                        <a:t>Компьютерные игры учат ребенка:</a:t>
                      </a:r>
                      <a:endParaRPr lang="ru-RU" sz="28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классифицировать и обобщать</a:t>
                      </a:r>
                      <a:endParaRPr lang="ru-RU" sz="280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аналитически мыслить в нестандартной ситуации</a:t>
                      </a:r>
                      <a:endParaRPr lang="ru-RU" sz="280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добиваться своей цели</a:t>
                      </a:r>
                      <a:endParaRPr lang="ru-RU" sz="2800" i="1" dirty="0">
                        <a:solidFill>
                          <a:srgbClr val="333333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i="1" dirty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совершенствовать интеллектуальные </a:t>
                      </a:r>
                      <a:r>
                        <a:rPr lang="ru-RU" sz="2800" i="1" dirty="0" smtClean="0">
                          <a:solidFill>
                            <a:srgbClr val="333333"/>
                          </a:solidFill>
                          <a:latin typeface="Constantia" pitchFamily="18" charset="0"/>
                          <a:ea typeface="Times New Roman"/>
                          <a:cs typeface="Times New Roman"/>
                        </a:rPr>
                        <a:t>навыки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i="1" baseline="0" dirty="0" smtClean="0">
                          <a:solidFill>
                            <a:srgbClr val="333333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чувствовать себя увереннее в мире современных технологий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2800" i="1" baseline="0" dirty="0" smtClean="0">
                          <a:solidFill>
                            <a:srgbClr val="333333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заниматься играя             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ru-RU" sz="1000" baseline="0" dirty="0" smtClean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ru-RU" sz="1000" baseline="0" dirty="0" smtClean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ru-RU" sz="1000" baseline="0" dirty="0" smtClean="0">
                        <a:solidFill>
                          <a:srgbClr val="333333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ru-RU" sz="1100" dirty="0">
                        <a:solidFill>
                          <a:srgbClr val="3333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 descr="D:\фото\Семинар фото\P10605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500570"/>
            <a:ext cx="2783526" cy="2087237"/>
          </a:xfrm>
          <a:prstGeom prst="rect">
            <a:avLst/>
          </a:prstGeom>
          <a:ln w="19050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71472" y="214290"/>
            <a:ext cx="8286808" cy="621510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u="sng" dirty="0" smtClean="0">
                <a:solidFill>
                  <a:srgbClr val="FF0000"/>
                </a:solidFill>
              </a:rPr>
              <a:t>для обучающихся:</a:t>
            </a:r>
          </a:p>
          <a:p>
            <a:pPr lvl="0"/>
            <a:r>
              <a:rPr lang="ru-RU" sz="2800" dirty="0" smtClean="0">
                <a:latin typeface="Arial Narrow" pitchFamily="34" charset="0"/>
              </a:rPr>
              <a:t>Новые возможности обучения </a:t>
            </a:r>
          </a:p>
          <a:p>
            <a:pPr lvl="0"/>
            <a:r>
              <a:rPr lang="ru-RU" sz="2800" dirty="0" smtClean="0">
                <a:latin typeface="Arial Narrow" pitchFamily="34" charset="0"/>
              </a:rPr>
              <a:t>Подготовка к ЕГЭ</a:t>
            </a:r>
          </a:p>
          <a:p>
            <a:pPr lvl="0"/>
            <a:r>
              <a:rPr lang="ru-RU" sz="2800" dirty="0" smtClean="0">
                <a:latin typeface="Arial Narrow" pitchFamily="34" charset="0"/>
              </a:rPr>
              <a:t>Учеба становится интереснее</a:t>
            </a:r>
          </a:p>
          <a:p>
            <a:pPr lvl="0"/>
            <a:r>
              <a:rPr lang="ru-RU" sz="2800" dirty="0" smtClean="0">
                <a:latin typeface="Arial Narrow" pitchFamily="34" charset="0"/>
              </a:rPr>
              <a:t>Современное виртуальное общение</a:t>
            </a:r>
          </a:p>
          <a:p>
            <a:pPr lvl="0"/>
            <a:r>
              <a:rPr lang="ru-RU" sz="2800" dirty="0" smtClean="0">
                <a:latin typeface="Arial Narrow" pitchFamily="34" charset="0"/>
              </a:rPr>
              <a:t>Участие в конкурсах любого уровня</a:t>
            </a:r>
          </a:p>
          <a:p>
            <a:pPr lvl="0"/>
            <a:r>
              <a:rPr lang="ru-RU" sz="2800" dirty="0" smtClean="0">
                <a:latin typeface="Arial Narrow" pitchFamily="34" charset="0"/>
              </a:rPr>
              <a:t>Организация досуга</a:t>
            </a:r>
          </a:p>
          <a:p>
            <a:pPr lvl="0"/>
            <a:r>
              <a:rPr lang="ru-RU" sz="2800" dirty="0" err="1" smtClean="0">
                <a:latin typeface="Arial Narrow" pitchFamily="34" charset="0"/>
              </a:rPr>
              <a:t>Самопрезентация</a:t>
            </a:r>
            <a:endParaRPr lang="ru-RU" sz="2800" dirty="0" smtClean="0">
              <a:latin typeface="Arial Narrow" pitchFamily="34" charset="0"/>
            </a:endParaRPr>
          </a:p>
          <a:p>
            <a:pPr lvl="0"/>
            <a:r>
              <a:rPr lang="ru-RU" sz="2800" dirty="0" smtClean="0">
                <a:latin typeface="Arial Narrow" pitchFamily="34" charset="0"/>
              </a:rPr>
              <a:t>Удовольствие от современной</a:t>
            </a:r>
          </a:p>
          <a:p>
            <a:pPr lvl="0">
              <a:buNone/>
            </a:pPr>
            <a:r>
              <a:rPr lang="ru-RU" sz="2800" dirty="0" smtClean="0">
                <a:latin typeface="Arial Narrow" pitchFamily="34" charset="0"/>
              </a:rPr>
              <a:t>  и успешной деятельности</a:t>
            </a:r>
            <a:endParaRPr lang="ru-RU" dirty="0" smtClean="0">
              <a:latin typeface="Arial Narrow" pitchFamily="34" charset="0"/>
            </a:endParaRPr>
          </a:p>
          <a:p>
            <a:endParaRPr lang="ru-RU" dirty="0"/>
          </a:p>
        </p:txBody>
      </p:sp>
      <p:pic>
        <p:nvPicPr>
          <p:cNvPr id="3" name="Рисунок 2" descr="D:\фото Ломоносов\Изображение 1465.jpg"/>
          <p:cNvPicPr/>
          <p:nvPr/>
        </p:nvPicPr>
        <p:blipFill>
          <a:blip r:embed="rId2" cstate="print"/>
          <a:srcRect r="14164" b="20543"/>
          <a:stretch>
            <a:fillRect/>
          </a:stretch>
        </p:blipFill>
        <p:spPr bwMode="auto">
          <a:xfrm>
            <a:off x="5643570" y="4643446"/>
            <a:ext cx="2643206" cy="1857388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D:\фото\Изображение 157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357430"/>
            <a:ext cx="2786082" cy="2071702"/>
          </a:xfrm>
          <a:prstGeom prst="rect">
            <a:avLst/>
          </a:prstGeom>
          <a:ln>
            <a:solidFill>
              <a:srgbClr val="FF33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Documents and Settings\Надежда Петровна\Local Settings\Temporary Internet Files\Content.Word\P1060389.jpg"/>
          <p:cNvPicPr/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5857884" y="357166"/>
            <a:ext cx="2571768" cy="1928826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1071538" y="385646"/>
          <a:ext cx="7715304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728" y="2143116"/>
            <a:ext cx="5214974" cy="30718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1071538" y="571480"/>
          <a:ext cx="785818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07170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Компьютерная зависимость</a:t>
            </a:r>
            <a:br>
              <a:rPr lang="ru-RU" sz="2800" b="1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</a:br>
            <a:endParaRPr lang="ru-RU" sz="3600" b="1" dirty="0">
              <a:solidFill>
                <a:srgbClr val="0000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9406" cy="55721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endParaRPr lang="ru-RU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/>
              <a:t>Какое место в твоей жизни  занимает компьютер?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357686" y="2786058"/>
          <a:ext cx="4929222" cy="274320"/>
        </p:xfrm>
        <a:graphic>
          <a:graphicData uri="http://schemas.openxmlformats.org/drawingml/2006/table">
            <a:tbl>
              <a:tblPr/>
              <a:tblGrid>
                <a:gridCol w="4929222"/>
              </a:tblGrid>
              <a:tr h="16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Для каких целей тебе нужен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компьютер?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14282" y="2071678"/>
          <a:ext cx="400049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857620" y="3429000"/>
          <a:ext cx="492922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Негативные факторы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71612"/>
            <a:ext cx="7429552" cy="49292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Нахождение перед компьютером  в течение дня: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3-4 года     -   25 минут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5-6 лет       -   35 минут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7-8 лет       -   40 минут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Непрерывная длительность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 занятий: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1-4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кл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      -15 минут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5 -7кл.      -20 минут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8-9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кл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       -25 минут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10-11кл.     -30 минут первое занятие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20 минут второе</a:t>
            </a:r>
          </a:p>
          <a:p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E:\Фото гимназ.февраль\P1060387.JPG"/>
          <p:cNvPicPr/>
          <p:nvPr/>
        </p:nvPicPr>
        <p:blipFill>
          <a:blip r:embed="rId2" cstate="screen">
            <a:lum bright="20000" contrast="10000"/>
          </a:blip>
          <a:srcRect/>
          <a:stretch>
            <a:fillRect/>
          </a:stretch>
        </p:blipFill>
        <p:spPr bwMode="auto">
          <a:xfrm>
            <a:off x="5857884" y="3929066"/>
            <a:ext cx="3000364" cy="242889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Влияние ПК на здоровье обучающихся  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</a:b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482442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2400" b="1" dirty="0" smtClean="0">
                <a:cs typeface="Arial" pitchFamily="34" charset="0"/>
              </a:rPr>
              <a:t>Сколько времени ты проводишь за компьютером?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2143116"/>
          <a:ext cx="650085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001056" cy="56769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Нет  ни одного  достижения человеческого ума, которое человечество не могло бы обратить себе во вред»</a:t>
            </a:r>
          </a:p>
          <a:p>
            <a:pPr algn="r"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Александр Гаврилов, гл. редактор «Книжного обозрения»</a:t>
            </a:r>
            <a:r>
              <a:rPr lang="ru-RU" b="1" i="1" dirty="0" smtClean="0"/>
              <a:t>                       </a:t>
            </a:r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Негативные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факторы</a:t>
            </a:r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7500990" cy="53578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u="sng" dirty="0" smtClean="0">
                <a:latin typeface="Arial Narrow" pitchFamily="34" charset="0"/>
              </a:rPr>
              <a:t>Излучения от компьютера</a:t>
            </a:r>
          </a:p>
          <a:p>
            <a:r>
              <a:rPr lang="ru-RU" sz="2400" i="1" dirty="0" smtClean="0">
                <a:latin typeface="Arial Narrow" pitchFamily="34" charset="0"/>
              </a:rPr>
              <a:t>5 правил безопасности:</a:t>
            </a:r>
          </a:p>
          <a:p>
            <a:r>
              <a:rPr lang="ru-RU" sz="2400" dirty="0" smtClean="0">
                <a:latin typeface="Arial Narrow" pitchFamily="34" charset="0"/>
              </a:rPr>
              <a:t>1. Компьютер следует расположить в углу или задней поверхностью к стене.</a:t>
            </a:r>
          </a:p>
          <a:p>
            <a:r>
              <a:rPr lang="ru-RU" sz="2400" dirty="0" smtClean="0">
                <a:latin typeface="Arial Narrow" pitchFamily="34" charset="0"/>
              </a:rPr>
              <a:t>2. В помещении, где используется компьютер, необходима ежедневная влажная уборка. Поэтому пол в нем не надо закрывать паласом или ковром.</a:t>
            </a:r>
          </a:p>
          <a:p>
            <a:r>
              <a:rPr lang="ru-RU" sz="2400" dirty="0" smtClean="0">
                <a:latin typeface="Arial Narrow" pitchFamily="34" charset="0"/>
              </a:rPr>
              <a:t>3. До и после работы на компьютере следует протирать экран слегка увлажненной чистой тряпкой или губкой.</a:t>
            </a:r>
          </a:p>
          <a:p>
            <a:r>
              <a:rPr lang="ru-RU" sz="2400" dirty="0" smtClean="0">
                <a:latin typeface="Arial Narrow" pitchFamily="34" charset="0"/>
              </a:rPr>
              <a:t>4. Считается, что наши зеленые друзья - кактусы - тоже помогают уменьшить негативное влияние компьютера.</a:t>
            </a:r>
          </a:p>
          <a:p>
            <a:r>
              <a:rPr lang="ru-RU" sz="2400" dirty="0" smtClean="0">
                <a:latin typeface="Arial Narrow" pitchFamily="34" charset="0"/>
              </a:rPr>
              <a:t>5. Не забывайте почаще проветривать комнату, а аквариум или другие емкости с водой увеличивают влажность воздуха.</a:t>
            </a:r>
          </a:p>
          <a:p>
            <a:pPr>
              <a:buFont typeface="Wingdings" pitchFamily="2" charset="2"/>
              <a:buChar char="§"/>
            </a:pPr>
            <a:endParaRPr lang="ru-RU" sz="9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onstantia" pitchFamily="18" charset="0"/>
              </a:rPr>
              <a:t>Негативные факторы</a:t>
            </a:r>
            <a:endParaRPr lang="ru-RU" sz="40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Нагрузка на глаза</a:t>
            </a:r>
          </a:p>
          <a:p>
            <a:r>
              <a:rPr lang="ru-RU" dirty="0" smtClean="0"/>
              <a:t>Статическая нагрузка</a:t>
            </a:r>
          </a:p>
          <a:p>
            <a:r>
              <a:rPr lang="ru-RU" dirty="0" smtClean="0"/>
              <a:t>Нервно-эмоциональное напряжение</a:t>
            </a:r>
          </a:p>
          <a:p>
            <a:r>
              <a:rPr lang="ru-RU" dirty="0" smtClean="0"/>
              <a:t>Переутомление</a:t>
            </a:r>
            <a:endParaRPr lang="ru-RU" dirty="0"/>
          </a:p>
        </p:txBody>
      </p:sp>
      <p:pic>
        <p:nvPicPr>
          <p:cNvPr id="4" name="Рисунок 3" descr="D:\фото\Семинар фото\P10605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286124"/>
            <a:ext cx="3686051" cy="2763999"/>
          </a:xfrm>
          <a:prstGeom prst="rect">
            <a:avLst/>
          </a:prstGeom>
          <a:ln w="1270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E:\Фото гимназ.февраль\P1060409.JPG"/>
          <p:cNvPicPr/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2000232" y="4214818"/>
            <a:ext cx="3143272" cy="2357454"/>
          </a:xfrm>
          <a:prstGeom prst="rect">
            <a:avLst/>
          </a:prstGeom>
          <a:ln>
            <a:solidFill>
              <a:schemeClr val="accent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29642" cy="1571636"/>
          </a:xfrm>
        </p:spPr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1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Уход от реального в виртуальный мир  (деградация социальных связей, агрессивность, асоциальное поведение)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543956" cy="535782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1800" b="1" dirty="0" smtClean="0">
              <a:cs typeface="Arial" pitchFamily="34" charset="0"/>
            </a:endParaRPr>
          </a:p>
          <a:p>
            <a:pPr lvl="0">
              <a:buNone/>
            </a:pPr>
            <a:r>
              <a:rPr lang="ru-RU" sz="1800" b="1" dirty="0" smtClean="0"/>
              <a:t> </a:t>
            </a:r>
            <a:endParaRPr lang="ru-RU" sz="1800" b="1" dirty="0" smtClean="0">
              <a:cs typeface="Arial" pitchFamily="34" charset="0"/>
            </a:endParaRPr>
          </a:p>
          <a:p>
            <a:pPr lvl="0">
              <a:buNone/>
            </a:pPr>
            <a:r>
              <a:rPr lang="ru-RU" sz="1800" b="1" dirty="0" smtClean="0">
                <a:cs typeface="Arial" pitchFamily="34" charset="0"/>
              </a:rPr>
              <a:t> </a:t>
            </a:r>
          </a:p>
          <a:p>
            <a:pPr algn="r">
              <a:buNone/>
            </a:pPr>
            <a:endParaRPr lang="ru-RU" sz="1800" b="1" dirty="0" smtClean="0">
              <a:cs typeface="Arial" pitchFamily="34" charset="0"/>
            </a:endParaRPr>
          </a:p>
          <a:p>
            <a:pPr algn="r">
              <a:buNone/>
            </a:pPr>
            <a:r>
              <a:rPr lang="ru-RU" sz="1800" b="1" dirty="0" smtClean="0">
                <a:cs typeface="Arial" pitchFamily="34" charset="0"/>
              </a:rPr>
              <a:t>  </a:t>
            </a:r>
          </a:p>
          <a:p>
            <a:pPr>
              <a:buNone/>
            </a:pPr>
            <a:endParaRPr lang="ru-RU" sz="2400" b="1" dirty="0" smtClean="0"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cs typeface="Arial" pitchFamily="34" charset="0"/>
              </a:rPr>
              <a:t>                                        </a:t>
            </a:r>
            <a:r>
              <a:rPr lang="ru-RU" sz="2000" b="1" dirty="0" smtClean="0">
                <a:cs typeface="Arial" pitchFamily="34" charset="0"/>
              </a:rPr>
              <a:t> </a:t>
            </a:r>
          </a:p>
          <a:p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2571744"/>
          <a:ext cx="757242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71670" y="1857364"/>
          <a:ext cx="6072230" cy="642942"/>
        </p:xfrm>
        <a:graphic>
          <a:graphicData uri="http://schemas.openxmlformats.org/drawingml/2006/table">
            <a:tbl>
              <a:tblPr/>
              <a:tblGrid>
                <a:gridCol w="6072230"/>
              </a:tblGrid>
              <a:tr h="6429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Увлекаешься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 ты  чтением  книг?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121444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6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Проблемы общения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400" b="1" dirty="0" smtClean="0">
                <a:cs typeface="Arial" pitchFamily="34" charset="0"/>
              </a:rPr>
              <a:t>Как ты предпочитаешь общаться с друзьями?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2143116"/>
          <a:ext cx="657229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072494" cy="5786478"/>
          </a:xfr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FF3399"/>
            </a:solidFill>
          </a:ln>
        </p:spPr>
        <p:txBody>
          <a:bodyPr>
            <a:normAutofit fontScale="25000" lnSpcReduction="20000"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pPr>
              <a:lnSpc>
                <a:spcPct val="120000"/>
              </a:lnSpc>
            </a:pPr>
            <a:endParaRPr lang="ru-RU" sz="7000" b="1" i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endParaRPr lang="ru-RU" sz="7000" b="1" i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12800" b="1" i="1" dirty="0" smtClean="0">
                <a:solidFill>
                  <a:srgbClr val="C00000"/>
                </a:solidFill>
              </a:rPr>
              <a:t> </a:t>
            </a:r>
            <a:r>
              <a:rPr lang="ru-RU" sz="12800" b="1" i="1" dirty="0" smtClean="0">
                <a:solidFill>
                  <a:srgbClr val="800000"/>
                </a:solidFill>
              </a:rPr>
              <a:t>«Никакой прогресс и модернизация невозможны    без ИТ: это касается и научно-технической сферы, и собственно вопросов управления, и даже вопросов укрепления демократии в стране»</a:t>
            </a:r>
          </a:p>
          <a:p>
            <a:pPr>
              <a:lnSpc>
                <a:spcPct val="120000"/>
              </a:lnSpc>
              <a:buNone/>
            </a:pPr>
            <a:endParaRPr lang="ru-RU" sz="12800" b="1" i="1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12800" b="1" i="1" dirty="0" smtClean="0">
                <a:solidFill>
                  <a:srgbClr val="800000"/>
                </a:solidFill>
                <a:latin typeface="Arial Narrow" pitchFamily="34" charset="0"/>
              </a:rPr>
              <a:t>                             </a:t>
            </a:r>
            <a:r>
              <a:rPr lang="ru-RU" sz="12800" b="1" i="1" dirty="0" smtClean="0">
                <a:solidFill>
                  <a:srgbClr val="800000"/>
                </a:solidFill>
              </a:rPr>
              <a:t>Д.Медведев</a:t>
            </a:r>
            <a:endParaRPr lang="ru-RU" sz="12800" dirty="0" smtClean="0">
              <a:solidFill>
                <a:srgbClr val="8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11200" dirty="0" smtClean="0">
                <a:solidFill>
                  <a:srgbClr val="80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03037"/>
                </a:solidFill>
                <a:latin typeface="+mn-lt"/>
              </a:rPr>
              <a:t>Материально-техническое оснащение процесса информатизации</a:t>
            </a:r>
            <a:endParaRPr lang="ru-RU" sz="3200" b="1" dirty="0">
              <a:solidFill>
                <a:srgbClr val="903037"/>
              </a:solidFill>
              <a:latin typeface="+mn-lt"/>
            </a:endParaRPr>
          </a:p>
        </p:txBody>
      </p:sp>
      <p:pic>
        <p:nvPicPr>
          <p:cNvPr id="4" name="Picture 2" descr="F:\Scan0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85787" y="2000240"/>
            <a:ext cx="5413248" cy="3547872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429124" y="5072075"/>
            <a:ext cx="4286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b="1" i="1" dirty="0" smtClean="0">
                <a:latin typeface="Cambria" pitchFamily="18" charset="0"/>
              </a:rPr>
              <a:t>Апрель   1999г. </a:t>
            </a:r>
          </a:p>
          <a:p>
            <a:pPr algn="r">
              <a:buNone/>
            </a:pPr>
            <a:r>
              <a:rPr lang="ru-RU" sz="2000" b="1" i="1" dirty="0" err="1" smtClean="0">
                <a:latin typeface="Cambria" pitchFamily="18" charset="0"/>
              </a:rPr>
              <a:t>Тверьуниверсалбанк</a:t>
            </a:r>
            <a:r>
              <a:rPr lang="ru-RU" sz="2000" b="1" i="1" dirty="0" smtClean="0">
                <a:latin typeface="Cambria" pitchFamily="18" charset="0"/>
              </a:rPr>
              <a:t>.</a:t>
            </a:r>
          </a:p>
          <a:p>
            <a:pPr algn="r">
              <a:buNone/>
            </a:pPr>
            <a:r>
              <a:rPr lang="ru-RU" sz="2000" b="1" i="1" dirty="0" smtClean="0">
                <a:latin typeface="Cambria" pitchFamily="18" charset="0"/>
              </a:rPr>
              <a:t> «Вручение дарственного компьютера»</a:t>
            </a:r>
            <a:endParaRPr lang="ru-RU" sz="2000" b="1" i="1" dirty="0">
              <a:latin typeface="Cambria" pitchFamily="18" charset="0"/>
            </a:endParaRPr>
          </a:p>
        </p:txBody>
      </p:sp>
      <p:pic>
        <p:nvPicPr>
          <p:cNvPr id="7" name="Picture 2" descr="F:\Scan000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86" y="2000240"/>
            <a:ext cx="5413248" cy="3547872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4294967295"/>
          </p:nvPr>
        </p:nvSpPr>
        <p:spPr>
          <a:xfrm>
            <a:off x="2209800" y="1524000"/>
            <a:ext cx="6934200" cy="5119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endParaRPr lang="ru-RU" b="1" i="1" dirty="0" smtClean="0">
              <a:latin typeface="Cambria" pitchFamily="18" charset="0"/>
            </a:endParaRPr>
          </a:p>
          <a:p>
            <a:pPr algn="ctr">
              <a:buNone/>
            </a:pPr>
            <a:endParaRPr lang="ru-RU" b="1" i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sz="2400" b="1" i="1" dirty="0" smtClean="0">
                <a:latin typeface="Cambria" pitchFamily="18" charset="0"/>
              </a:rPr>
              <a:t> </a:t>
            </a:r>
            <a:endParaRPr lang="ru-RU" sz="2400" b="1" i="1" dirty="0">
              <a:latin typeface="Cambria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214283" y="500042"/>
          <a:ext cx="871543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Количество  обучающихся  на один ПК, </a:t>
            </a:r>
            <a:r>
              <a:rPr lang="ru-RU" sz="36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использующийся в учебном процессе </a:t>
            </a:r>
            <a:r>
              <a:rPr lang="ru-RU" sz="60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+mn-lt"/>
              </a:rPr>
            </a:br>
            <a:endParaRPr lang="ru-RU" sz="49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:\SS85289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43305" y="214290"/>
            <a:ext cx="4786347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G:\SS85289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14679" y="2143117"/>
            <a:ext cx="2857520" cy="2214578"/>
          </a:xfrm>
          <a:prstGeom prst="rect">
            <a:avLst/>
          </a:prstGeom>
          <a:ln>
            <a:solidFill>
              <a:srgbClr val="CCFF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G:\SS85289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642918"/>
            <a:ext cx="3214711" cy="2286016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G:\SS852898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14349" y="4071942"/>
            <a:ext cx="3000396" cy="2143140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G:\SS852900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215073" y="2071678"/>
            <a:ext cx="2786083" cy="2214578"/>
          </a:xfrm>
          <a:prstGeom prst="rect">
            <a:avLst/>
          </a:prstGeom>
          <a:ln w="12700">
            <a:solidFill>
              <a:srgbClr val="CCFF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G:\SS852899.JPG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714876" y="4357694"/>
            <a:ext cx="3143272" cy="2143140"/>
          </a:xfrm>
          <a:prstGeom prst="rect">
            <a:avLst/>
          </a:prstGeom>
          <a:ln w="12700">
            <a:solidFill>
              <a:srgbClr val="CCFF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Посещение обучающимися ИЦГ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1142985"/>
          <a:ext cx="442915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00298" y="3643314"/>
          <a:ext cx="6357983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285719" y="1357299"/>
          <a:ext cx="8572561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Формирование компьютерной грамотности в семьях обучающихся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071538" y="1357298"/>
          <a:ext cx="7500990" cy="4662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7"/>
            <a:ext cx="8229600" cy="12144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 ИКТ- компетентность обучающихся</a:t>
            </a:r>
            <a:endParaRPr lang="ru-RU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Курсы  начальной  школы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473</Words>
  <Application>Microsoft Office PowerPoint</Application>
  <PresentationFormat>Экран (4:3)</PresentationFormat>
  <Paragraphs>132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 </vt:lpstr>
      <vt:lpstr>Слайд 2</vt:lpstr>
      <vt:lpstr>Материально-техническое оснащение процесса информатизации</vt:lpstr>
      <vt:lpstr>Слайд 4</vt:lpstr>
      <vt:lpstr>Количество  обучающихся  на один ПК,  использующийся в учебном процессе  </vt:lpstr>
      <vt:lpstr>Слайд 6</vt:lpstr>
      <vt:lpstr>Посещение обучающимися ИЦГ</vt:lpstr>
      <vt:lpstr>Формирование компьютерной грамотности в семьях обучающихся </vt:lpstr>
      <vt:lpstr> ИКТ- компетентность обучающихся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ПРОБЛЕМЫ Компьютерная зависимость </vt:lpstr>
      <vt:lpstr>Негативные факторы</vt:lpstr>
      <vt:lpstr>  Влияние ПК на здоровье обучающихся   </vt:lpstr>
      <vt:lpstr>Негативные факторы</vt:lpstr>
      <vt:lpstr>Негативные факторы</vt:lpstr>
      <vt:lpstr>Уход от реального в виртуальный мир  (деградация социальных связей, агрессивность, асоциальное поведение)  </vt:lpstr>
      <vt:lpstr>Проблемы общения  </vt:lpstr>
      <vt:lpstr>Слайд 24</vt:lpstr>
    </vt:vector>
  </TitlesOfParts>
  <Company>Гимназия 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директор</dc:creator>
  <cp:lastModifiedBy>директор</cp:lastModifiedBy>
  <cp:revision>47</cp:revision>
  <dcterms:created xsi:type="dcterms:W3CDTF">2010-03-10T08:14:19Z</dcterms:created>
  <dcterms:modified xsi:type="dcterms:W3CDTF">2014-03-25T11:01:46Z</dcterms:modified>
</cp:coreProperties>
</file>