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D0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D303030B-A25B-4215-85F1-7CC5A12E9507}" type="datetimeFigureOut">
              <a:rPr lang="ru-RU"/>
              <a:pPr>
                <a:defRPr/>
              </a:pPr>
              <a:t>05.11.2013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C581D3F-B4D8-4845-B412-7F1B0B94BE62}" type="slidenum">
              <a:rPr lang="ru-RU"/>
              <a:pPr>
                <a:defRPr/>
              </a:pPr>
              <a:t>‹#›</a:t>
            </a:fld>
            <a:endParaRPr lang="ru-RU"/>
          </a:p>
        </p:txBody>
      </p:sp>
    </p:spTree>
    <p:extLst>
      <p:ext uri="{BB962C8B-B14F-4D97-AF65-F5344CB8AC3E}">
        <p14:creationId xmlns:p14="http://schemas.microsoft.com/office/powerpoint/2010/main" val="47339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EAEAE8C-5C38-49EE-8ED8-857E6A5BB002}" type="datetimeFigureOut">
              <a:rPr lang="ru-RU"/>
              <a:pPr>
                <a:defRPr/>
              </a:pPr>
              <a:t>05.11.2013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51BE841-B3D7-4A7F-86AD-9B0A847DACD3}" type="slidenum">
              <a:rPr lang="ru-RU"/>
              <a:pPr>
                <a:defRPr/>
              </a:pPr>
              <a:t>‹#›</a:t>
            </a:fld>
            <a:endParaRPr lang="ru-RU"/>
          </a:p>
        </p:txBody>
      </p:sp>
    </p:spTree>
    <p:extLst>
      <p:ext uri="{BB962C8B-B14F-4D97-AF65-F5344CB8AC3E}">
        <p14:creationId xmlns:p14="http://schemas.microsoft.com/office/powerpoint/2010/main" val="1779429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7804BDD-1DC6-4126-943C-987F9A11CF3B}" type="datetimeFigureOut">
              <a:rPr lang="ru-RU"/>
              <a:pPr>
                <a:defRPr/>
              </a:pPr>
              <a:t>05.11.2013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728036E-2B9E-4224-94E7-0C1EC50E4C04}" type="slidenum">
              <a:rPr lang="ru-RU"/>
              <a:pPr>
                <a:defRPr/>
              </a:pPr>
              <a:t>‹#›</a:t>
            </a:fld>
            <a:endParaRPr lang="ru-RU"/>
          </a:p>
        </p:txBody>
      </p:sp>
    </p:spTree>
    <p:extLst>
      <p:ext uri="{BB962C8B-B14F-4D97-AF65-F5344CB8AC3E}">
        <p14:creationId xmlns:p14="http://schemas.microsoft.com/office/powerpoint/2010/main" val="1914829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77DA714-1B44-4BAA-B4AA-F5159605BE1F}" type="datetimeFigureOut">
              <a:rPr lang="ru-RU"/>
              <a:pPr>
                <a:defRPr/>
              </a:pPr>
              <a:t>05.11.2013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57EB660-6F91-4F42-AB4E-ADB830111D6C}" type="slidenum">
              <a:rPr lang="ru-RU"/>
              <a:pPr>
                <a:defRPr/>
              </a:pPr>
              <a:t>‹#›</a:t>
            </a:fld>
            <a:endParaRPr lang="ru-RU"/>
          </a:p>
        </p:txBody>
      </p:sp>
    </p:spTree>
    <p:extLst>
      <p:ext uri="{BB962C8B-B14F-4D97-AF65-F5344CB8AC3E}">
        <p14:creationId xmlns:p14="http://schemas.microsoft.com/office/powerpoint/2010/main" val="208032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6637DAD-AD52-4FA7-86E0-BA8DACA8C5D1}" type="datetimeFigureOut">
              <a:rPr lang="ru-RU"/>
              <a:pPr>
                <a:defRPr/>
              </a:pPr>
              <a:t>05.11.2013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215BB52-10D9-4D5A-92E5-C9CBFE31E5B7}" type="slidenum">
              <a:rPr lang="ru-RU"/>
              <a:pPr>
                <a:defRPr/>
              </a:pPr>
              <a:t>‹#›</a:t>
            </a:fld>
            <a:endParaRPr lang="ru-RU"/>
          </a:p>
        </p:txBody>
      </p:sp>
    </p:spTree>
    <p:extLst>
      <p:ext uri="{BB962C8B-B14F-4D97-AF65-F5344CB8AC3E}">
        <p14:creationId xmlns:p14="http://schemas.microsoft.com/office/powerpoint/2010/main" val="1343153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F1BF8D5B-EB9E-4AF1-86E9-E18D1D054AE2}" type="datetimeFigureOut">
              <a:rPr lang="ru-RU"/>
              <a:pPr>
                <a:defRPr/>
              </a:pPr>
              <a:t>05.11.2013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58F01AA-A030-47F9-82FA-B6598344B76C}" type="slidenum">
              <a:rPr lang="ru-RU"/>
              <a:pPr>
                <a:defRPr/>
              </a:pPr>
              <a:t>‹#›</a:t>
            </a:fld>
            <a:endParaRPr lang="ru-RU"/>
          </a:p>
        </p:txBody>
      </p:sp>
    </p:spTree>
    <p:extLst>
      <p:ext uri="{BB962C8B-B14F-4D97-AF65-F5344CB8AC3E}">
        <p14:creationId xmlns:p14="http://schemas.microsoft.com/office/powerpoint/2010/main" val="288576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0B3AF90-7742-4540-A380-455799BB4602}" type="datetimeFigureOut">
              <a:rPr lang="ru-RU"/>
              <a:pPr>
                <a:defRPr/>
              </a:pPr>
              <a:t>05.11.2013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5168B24-A473-4079-8EC2-6F71E5366896}" type="slidenum">
              <a:rPr lang="ru-RU"/>
              <a:pPr>
                <a:defRPr/>
              </a:pPr>
              <a:t>‹#›</a:t>
            </a:fld>
            <a:endParaRPr lang="ru-RU"/>
          </a:p>
        </p:txBody>
      </p:sp>
    </p:spTree>
    <p:extLst>
      <p:ext uri="{BB962C8B-B14F-4D97-AF65-F5344CB8AC3E}">
        <p14:creationId xmlns:p14="http://schemas.microsoft.com/office/powerpoint/2010/main" val="777795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F787B766-E714-4D94-A9CF-E71C92E35C6D}" type="datetimeFigureOut">
              <a:rPr lang="ru-RU"/>
              <a:pPr>
                <a:defRPr/>
              </a:pPr>
              <a:t>05.11.2013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91F2AFE-F296-4073-9840-AB51DC81641A}" type="slidenum">
              <a:rPr lang="ru-RU"/>
              <a:pPr>
                <a:defRPr/>
              </a:pPr>
              <a:t>‹#›</a:t>
            </a:fld>
            <a:endParaRPr lang="ru-RU"/>
          </a:p>
        </p:txBody>
      </p:sp>
    </p:spTree>
    <p:extLst>
      <p:ext uri="{BB962C8B-B14F-4D97-AF65-F5344CB8AC3E}">
        <p14:creationId xmlns:p14="http://schemas.microsoft.com/office/powerpoint/2010/main" val="2793547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6D1B45F-CFEC-46FB-981F-8581B62A3E40}" type="datetimeFigureOut">
              <a:rPr lang="ru-RU"/>
              <a:pPr>
                <a:defRPr/>
              </a:pPr>
              <a:t>05.11.2013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723A29A-6920-416C-94CF-EC975B8D4840}" type="slidenum">
              <a:rPr lang="ru-RU"/>
              <a:pPr>
                <a:defRPr/>
              </a:pPr>
              <a:t>‹#›</a:t>
            </a:fld>
            <a:endParaRPr lang="ru-RU"/>
          </a:p>
        </p:txBody>
      </p:sp>
    </p:spTree>
    <p:extLst>
      <p:ext uri="{BB962C8B-B14F-4D97-AF65-F5344CB8AC3E}">
        <p14:creationId xmlns:p14="http://schemas.microsoft.com/office/powerpoint/2010/main" val="188594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151A3F8-996C-4FAB-98D4-7AA595919B4E}" type="datetimeFigureOut">
              <a:rPr lang="ru-RU"/>
              <a:pPr>
                <a:defRPr/>
              </a:pPr>
              <a:t>05.11.2013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3255A7A-C542-4331-A288-0939A038E86F}" type="slidenum">
              <a:rPr lang="ru-RU"/>
              <a:pPr>
                <a:defRPr/>
              </a:pPr>
              <a:t>‹#›</a:t>
            </a:fld>
            <a:endParaRPr lang="ru-RU"/>
          </a:p>
        </p:txBody>
      </p:sp>
    </p:spTree>
    <p:extLst>
      <p:ext uri="{BB962C8B-B14F-4D97-AF65-F5344CB8AC3E}">
        <p14:creationId xmlns:p14="http://schemas.microsoft.com/office/powerpoint/2010/main" val="3654873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03C68BB-E9E5-40B2-9C63-B081F016A45E}" type="datetimeFigureOut">
              <a:rPr lang="ru-RU"/>
              <a:pPr>
                <a:defRPr/>
              </a:pPr>
              <a:t>05.11.2013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A5AF645-18C1-43D5-BB19-D77BE8C18563}" type="slidenum">
              <a:rPr lang="ru-RU"/>
              <a:pPr>
                <a:defRPr/>
              </a:pPr>
              <a:t>‹#›</a:t>
            </a:fld>
            <a:endParaRPr lang="ru-RU"/>
          </a:p>
        </p:txBody>
      </p:sp>
    </p:spTree>
    <p:extLst>
      <p:ext uri="{BB962C8B-B14F-4D97-AF65-F5344CB8AC3E}">
        <p14:creationId xmlns:p14="http://schemas.microsoft.com/office/powerpoint/2010/main" val="64750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B6CC3E2-4C7D-4E95-A53C-304CF3D65CAB}" type="datetimeFigureOut">
              <a:rPr lang="ru-RU"/>
              <a:pPr>
                <a:defRPr/>
              </a:pPr>
              <a:t>05.11.2013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50D6E0B-0278-489B-8065-5794567FBD9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750" y="476673"/>
            <a:ext cx="7772400" cy="1512168"/>
          </a:xfrm>
        </p:spPr>
        <p:style>
          <a:lnRef idx="1">
            <a:schemeClr val="accent1"/>
          </a:lnRef>
          <a:fillRef idx="2">
            <a:schemeClr val="accent1"/>
          </a:fillRef>
          <a:effectRef idx="1">
            <a:schemeClr val="accent1"/>
          </a:effectRef>
          <a:fontRef idx="minor">
            <a:schemeClr val="dk1"/>
          </a:fontRef>
        </p:style>
        <p:txBody>
          <a:bodyPr rtlCol="0">
            <a:normAutofit/>
          </a:bodyPr>
          <a:lstStyle/>
          <a:p>
            <a:pPr fontAlgn="auto">
              <a:spcAft>
                <a:spcPts val="0"/>
              </a:spcAft>
              <a:defRPr/>
            </a:pPr>
            <a:r>
              <a:rPr lang="ru-RU" b="1" dirty="0" smtClean="0">
                <a:latin typeface="Arial Unicode MS" panose="020B0604020202020204" pitchFamily="34" charset="-128"/>
                <a:ea typeface="Arial Unicode MS" panose="020B0604020202020204" pitchFamily="34" charset="-128"/>
                <a:cs typeface="Arial Unicode MS" panose="020B0604020202020204" pitchFamily="34" charset="-128"/>
              </a:rPr>
              <a:t>Стратегии поведения в конфликте</a:t>
            </a:r>
          </a:p>
        </p:txBody>
      </p:sp>
      <p:sp>
        <p:nvSpPr>
          <p:cNvPr id="3" name="Подзаголовок 2"/>
          <p:cNvSpPr>
            <a:spLocks noGrp="1"/>
          </p:cNvSpPr>
          <p:nvPr>
            <p:ph type="subTitle" idx="1"/>
          </p:nvPr>
        </p:nvSpPr>
        <p:spPr>
          <a:xfrm>
            <a:off x="899592" y="1988840"/>
            <a:ext cx="7056784" cy="4752527"/>
          </a:xfrm>
          <a:solidFill>
            <a:schemeClr val="accent5">
              <a:lumMod val="75000"/>
            </a:schemeClr>
          </a:solidFill>
        </p:spPr>
        <p:txBody>
          <a:bodyPr rtlCol="0">
            <a:normAutofit/>
          </a:bodyPr>
          <a:lstStyle/>
          <a:p>
            <a:pPr fontAlgn="auto">
              <a:spcAft>
                <a:spcPts val="0"/>
              </a:spcAft>
              <a:buFont typeface="Arial" panose="020B0604020202020204" pitchFamily="34" charset="0"/>
              <a:buNone/>
              <a:defRPr/>
            </a:pPr>
            <a:endParaRPr lang="ru-RU" dirty="0" smtClean="0"/>
          </a:p>
        </p:txBody>
      </p:sp>
      <p:pic>
        <p:nvPicPr>
          <p:cNvPr id="1026" name="Picture 2" descr="C:\Users\User\Pictures\zouson270320121220162825948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244749"/>
            <a:ext cx="6408712" cy="42764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250"/>
            <a:ext cx="8229600" cy="5649913"/>
          </a:xfrm>
          <a:solidFill>
            <a:schemeClr val="tx2">
              <a:lumMod val="20000"/>
              <a:lumOff val="80000"/>
            </a:schemeClr>
          </a:solidFill>
        </p:spPr>
        <p:txBody>
          <a:bodyPr rtlCol="0">
            <a:normAutofit fontScale="55000" lnSpcReduction="20000"/>
          </a:bodyPr>
          <a:lstStyle/>
          <a:p>
            <a:pPr fontAlgn="auto">
              <a:spcAft>
                <a:spcPts val="0"/>
              </a:spcAft>
              <a:buFont typeface="Arial" panose="020B0604020202020204" pitchFamily="34" charset="0"/>
              <a:buChar char="•"/>
              <a:defRPr/>
            </a:pPr>
            <a:r>
              <a:rPr lang="ru-RU" dirty="0" smtClean="0"/>
              <a:t>Мои интересы</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r>
            <a:br>
              <a:rPr lang="ru-RU" dirty="0" smtClean="0"/>
            </a:br>
            <a:r>
              <a:rPr lang="ru-RU" dirty="0" smtClean="0"/>
              <a:t>   	                          </a:t>
            </a:r>
          </a:p>
          <a:p>
            <a:pPr fontAlgn="auto">
              <a:spcAft>
                <a:spcPts val="0"/>
              </a:spcAft>
              <a:buFont typeface="Arial" panose="020B0604020202020204" pitchFamily="34" charset="0"/>
              <a:buChar char="•"/>
              <a:defRPr/>
            </a:pPr>
            <a:r>
              <a:rPr lang="ru-RU" dirty="0" smtClean="0"/>
              <a:t> 100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50                                             компромисс</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endParaRPr lang="ru-RU" dirty="0" smtClean="0"/>
          </a:p>
          <a:p>
            <a:pPr fontAlgn="auto">
              <a:spcAft>
                <a:spcPts val="0"/>
              </a:spcAft>
              <a:buFont typeface="Arial" panose="020B0604020202020204" pitchFamily="34" charset="0"/>
              <a:buChar char="•"/>
              <a:defRPr/>
            </a:pPr>
            <a:r>
              <a:rPr lang="ru-RU" dirty="0" smtClean="0"/>
              <a:t>        0                                       50                                        100           Интересы другого</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endParaRPr lang="ru-RU" dirty="0" smtClean="0"/>
          </a:p>
        </p:txBody>
      </p:sp>
      <p:cxnSp>
        <p:nvCxnSpPr>
          <p:cNvPr id="5" name="Прямая со стрелкой 4"/>
          <p:cNvCxnSpPr/>
          <p:nvPr/>
        </p:nvCxnSpPr>
        <p:spPr>
          <a:xfrm flipV="1">
            <a:off x="1547813" y="981075"/>
            <a:ext cx="0" cy="4032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1547813" y="5013325"/>
            <a:ext cx="53276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1547813" y="3284538"/>
            <a:ext cx="20875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3635375" y="3284538"/>
            <a:ext cx="0" cy="172878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3375"/>
            <a:ext cx="8229600" cy="5792788"/>
          </a:xfrm>
          <a:solidFill>
            <a:schemeClr val="accent2">
              <a:lumMod val="40000"/>
              <a:lumOff val="60000"/>
            </a:schemeClr>
          </a:solidFill>
        </p:spPr>
        <p:txBody>
          <a:bodyPr rtlCol="0">
            <a:normAutofit lnSpcReduction="10000"/>
          </a:bodyPr>
          <a:lstStyle/>
          <a:p>
            <a:pPr fontAlgn="auto">
              <a:spcAft>
                <a:spcPts val="0"/>
              </a:spcAft>
              <a:buFont typeface="Arial" panose="020B0604020202020204" pitchFamily="34" charset="0"/>
              <a:buChar char="•"/>
              <a:defRPr/>
            </a:pPr>
            <a:r>
              <a:rPr lang="ru-RU" b="1" dirty="0" smtClean="0"/>
              <a:t>Избегание</a:t>
            </a:r>
            <a:r>
              <a:rPr lang="ru-RU" dirty="0" smtClean="0"/>
              <a:t> – это стремление выйти из конфликта, не решая его, не настаивая на своем, но и не уступая своего. Данную стратегию рекомендуется использовать в случаях, когда одна из сторон чувствует, что не права, что нет серьезных оснований для продолжения контактов. Более того, уход или отсрочка позволяет предположить, что за это время ситуация разрешиться сама собой или вы можете ею заняться, когда будете обладать достаточной информацией или желанием разрешить ее.</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250"/>
            <a:ext cx="8229600" cy="5649913"/>
          </a:xfrm>
          <a:solidFill>
            <a:schemeClr val="accent2">
              <a:lumMod val="40000"/>
              <a:lumOff val="60000"/>
            </a:schemeClr>
          </a:solidFill>
        </p:spPr>
        <p:txBody>
          <a:bodyPr rtlCol="0">
            <a:normAutofit fontScale="55000" lnSpcReduction="20000"/>
          </a:bodyPr>
          <a:lstStyle/>
          <a:p>
            <a:pPr fontAlgn="auto">
              <a:spcAft>
                <a:spcPts val="0"/>
              </a:spcAft>
              <a:buFont typeface="Arial" panose="020B0604020202020204" pitchFamily="34" charset="0"/>
              <a:buChar char="•"/>
              <a:defRPr/>
            </a:pPr>
            <a:r>
              <a:rPr lang="ru-RU" dirty="0" smtClean="0"/>
              <a:t>Мои интересы</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r>
            <a:br>
              <a:rPr lang="ru-RU" dirty="0" smtClean="0"/>
            </a:br>
            <a:r>
              <a:rPr lang="ru-RU" dirty="0" smtClean="0"/>
              <a:t>   	                          </a:t>
            </a:r>
          </a:p>
          <a:p>
            <a:pPr fontAlgn="auto">
              <a:spcAft>
                <a:spcPts val="0"/>
              </a:spcAft>
              <a:buFont typeface="Arial" panose="020B0604020202020204" pitchFamily="34" charset="0"/>
              <a:buChar char="•"/>
              <a:defRPr/>
            </a:pPr>
            <a:r>
              <a:rPr lang="ru-RU" dirty="0" smtClean="0"/>
              <a:t> 100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50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0    избегание                  50                                  100           Интересы другого</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endParaRPr lang="ru-RU" dirty="0" smtClean="0"/>
          </a:p>
        </p:txBody>
      </p:sp>
      <p:cxnSp>
        <p:nvCxnSpPr>
          <p:cNvPr id="5" name="Прямая со стрелкой 4"/>
          <p:cNvCxnSpPr/>
          <p:nvPr/>
        </p:nvCxnSpPr>
        <p:spPr>
          <a:xfrm flipV="1">
            <a:off x="1619250" y="981075"/>
            <a:ext cx="0" cy="4103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1619250" y="5084763"/>
            <a:ext cx="482441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ъект 2"/>
          <p:cNvSpPr>
            <a:spLocks noGrp="1"/>
          </p:cNvSpPr>
          <p:nvPr>
            <p:ph idx="1"/>
          </p:nvPr>
        </p:nvSpPr>
        <p:spPr>
          <a:xfrm>
            <a:off x="457200" y="404813"/>
            <a:ext cx="8229600" cy="5721350"/>
          </a:xfrm>
          <a:solidFill>
            <a:srgbClr val="D0D06A"/>
          </a:solidFill>
        </p:spPr>
        <p:txBody>
          <a:bodyPr/>
          <a:lstStyle/>
          <a:p>
            <a:r>
              <a:rPr lang="ru-RU" altLang="ru-RU" b="1" smtClean="0"/>
              <a:t>Приспособление</a:t>
            </a:r>
            <a:r>
              <a:rPr lang="ru-RU" altLang="ru-RU" smtClean="0"/>
              <a:t> представляет собой тенденцию к сглаживанию противоречий, поступаясь своими интересами. Если нужда другого человека окажется более важной, чем ваша, а переживания – сильнее, то эта стратегия является единственной для разрешения конфликта.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250"/>
            <a:ext cx="8229600" cy="5649913"/>
          </a:xfrm>
          <a:solidFill>
            <a:srgbClr val="D0D06A"/>
          </a:solidFill>
        </p:spPr>
        <p:txBody>
          <a:bodyPr rtlCol="0">
            <a:normAutofit fontScale="62500" lnSpcReduction="20000"/>
          </a:bodyPr>
          <a:lstStyle/>
          <a:p>
            <a:pPr fontAlgn="auto">
              <a:spcAft>
                <a:spcPts val="0"/>
              </a:spcAft>
              <a:buFont typeface="Arial" panose="020B0604020202020204" pitchFamily="34" charset="0"/>
              <a:buChar char="•"/>
              <a:defRPr/>
            </a:pPr>
            <a:r>
              <a:rPr lang="ru-RU" dirty="0" smtClean="0"/>
              <a:t>Мои интересы</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r>
            <a:br>
              <a:rPr lang="ru-RU" dirty="0" smtClean="0"/>
            </a:br>
            <a:r>
              <a:rPr lang="ru-RU" dirty="0" smtClean="0"/>
              <a:t>   	                          </a:t>
            </a:r>
          </a:p>
          <a:p>
            <a:pPr fontAlgn="auto">
              <a:spcAft>
                <a:spcPts val="0"/>
              </a:spcAft>
              <a:buFont typeface="Arial" panose="020B0604020202020204" pitchFamily="34" charset="0"/>
              <a:buChar char="•"/>
              <a:defRPr/>
            </a:pPr>
            <a:r>
              <a:rPr lang="ru-RU" dirty="0" smtClean="0"/>
              <a:t> 100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50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приспособление</a:t>
            </a:r>
          </a:p>
          <a:p>
            <a:pPr fontAlgn="auto">
              <a:spcAft>
                <a:spcPts val="0"/>
              </a:spcAft>
              <a:buFont typeface="Arial" panose="020B0604020202020204" pitchFamily="34" charset="0"/>
              <a:buChar char="•"/>
              <a:defRPr/>
            </a:pPr>
            <a:r>
              <a:rPr lang="ru-RU" dirty="0" smtClean="0"/>
              <a:t>        0                                50                                100           Интересы другого</a:t>
            </a:r>
          </a:p>
        </p:txBody>
      </p:sp>
      <p:cxnSp>
        <p:nvCxnSpPr>
          <p:cNvPr id="5" name="Прямая со стрелкой 4"/>
          <p:cNvCxnSpPr/>
          <p:nvPr/>
        </p:nvCxnSpPr>
        <p:spPr>
          <a:xfrm flipV="1">
            <a:off x="1619250" y="1052513"/>
            <a:ext cx="0" cy="4464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1619250" y="5516563"/>
            <a:ext cx="48974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04813"/>
            <a:ext cx="8229600" cy="5721350"/>
          </a:xfrm>
          <a:solidFill>
            <a:srgbClr val="D0D06A"/>
          </a:solidFill>
        </p:spPr>
        <p:txBody>
          <a:bodyPr rtlCol="0">
            <a:normAutofit lnSpcReduction="10000"/>
          </a:bodyPr>
          <a:lstStyle/>
          <a:p>
            <a:pPr fontAlgn="auto">
              <a:spcAft>
                <a:spcPts val="0"/>
              </a:spcAft>
              <a:buNone/>
              <a:defRPr/>
            </a:pPr>
            <a:r>
              <a:rPr lang="ru-RU" dirty="0" smtClean="0"/>
              <a:t>    Стратегия приспособления может применяться, если:</a:t>
            </a:r>
          </a:p>
          <a:p>
            <a:pPr fontAlgn="auto">
              <a:spcAft>
                <a:spcPts val="0"/>
              </a:spcAft>
              <a:buFont typeface="Arial" panose="020B0604020202020204" pitchFamily="34" charset="0"/>
              <a:buChar char="•"/>
              <a:defRPr/>
            </a:pPr>
            <a:r>
              <a:rPr lang="ru-RU" dirty="0" smtClean="0"/>
              <a:t>-  вас не особо волнует случившееся, а предмет разногласия для вас не важен;</a:t>
            </a:r>
          </a:p>
          <a:p>
            <a:pPr fontAlgn="auto">
              <a:spcAft>
                <a:spcPts val="0"/>
              </a:spcAft>
              <a:buFont typeface="Arial" panose="020B0604020202020204" pitchFamily="34" charset="0"/>
              <a:buChar char="•"/>
              <a:defRPr/>
            </a:pPr>
            <a:r>
              <a:rPr lang="ru-RU" dirty="0" smtClean="0"/>
              <a:t>- вы осознаете, что правда на вашей стороне;</a:t>
            </a:r>
          </a:p>
          <a:p>
            <a:pPr fontAlgn="auto">
              <a:spcAft>
                <a:spcPts val="0"/>
              </a:spcAft>
              <a:buFont typeface="Arial" panose="020B0604020202020204" pitchFamily="34" charset="0"/>
              <a:buChar char="•"/>
              <a:defRPr/>
            </a:pPr>
            <a:r>
              <a:rPr lang="ru-RU" dirty="0" smtClean="0"/>
              <a:t>- вы чувствуете, что ваши шансы на победу минимальны;</a:t>
            </a:r>
          </a:p>
          <a:p>
            <a:pPr fontAlgn="auto">
              <a:spcAft>
                <a:spcPts val="0"/>
              </a:spcAft>
              <a:buFont typeface="Arial" panose="020B0604020202020204" pitchFamily="34" charset="0"/>
              <a:buChar char="•"/>
              <a:defRPr/>
            </a:pPr>
            <a:r>
              <a:rPr lang="ru-RU" dirty="0" smtClean="0"/>
              <a:t>- вы считаете, что лучше сохранить добрые отношения с партнером, чем отстаивать собственную позицию.</a:t>
            </a:r>
          </a:p>
          <a:p>
            <a:pPr fontAlgn="auto">
              <a:spcAft>
                <a:spcPts val="0"/>
              </a:spcAft>
              <a:buFont typeface="Arial" panose="020B0604020202020204" pitchFamily="34" charset="0"/>
              <a:buChar char="•"/>
              <a:defRPr/>
            </a:pPr>
            <a:endParaRPr lang="ru-RU"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8313" y="552450"/>
            <a:ext cx="8229600" cy="5649913"/>
          </a:xfrm>
        </p:spPr>
        <p:style>
          <a:lnRef idx="1">
            <a:schemeClr val="accent4"/>
          </a:lnRef>
          <a:fillRef idx="2">
            <a:schemeClr val="accent4"/>
          </a:fillRef>
          <a:effectRef idx="1">
            <a:schemeClr val="accent4"/>
          </a:effectRef>
          <a:fontRef idx="minor">
            <a:schemeClr val="dk1"/>
          </a:fontRef>
        </p:style>
        <p:txBody>
          <a:bodyPr rtlCol="0">
            <a:normAutofit/>
          </a:bodyPr>
          <a:lstStyle/>
          <a:p>
            <a:pPr fontAlgn="auto">
              <a:spcAft>
                <a:spcPts val="0"/>
              </a:spcAft>
              <a:buNone/>
              <a:defRPr/>
            </a:pPr>
            <a:r>
              <a:rPr lang="ru-RU" dirty="0" smtClean="0"/>
              <a:t>    </a:t>
            </a:r>
          </a:p>
        </p:txBody>
      </p:sp>
      <p:cxnSp>
        <p:nvCxnSpPr>
          <p:cNvPr id="5" name="Прямая со стрелкой 4"/>
          <p:cNvCxnSpPr/>
          <p:nvPr/>
        </p:nvCxnSpPr>
        <p:spPr>
          <a:xfrm flipV="1">
            <a:off x="1538288" y="1052513"/>
            <a:ext cx="0" cy="36718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1476375" y="4724400"/>
            <a:ext cx="482441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a:off x="1538288" y="3141663"/>
            <a:ext cx="16652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3203575" y="3141663"/>
            <a:ext cx="0" cy="1582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1538288" y="1557338"/>
            <a:ext cx="31781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4716463" y="1557338"/>
            <a:ext cx="0" cy="3167062"/>
          </a:xfrm>
          <a:prstGeom prst="line">
            <a:avLst/>
          </a:prstGeom>
        </p:spPr>
        <p:style>
          <a:lnRef idx="1">
            <a:schemeClr val="accent1"/>
          </a:lnRef>
          <a:fillRef idx="0">
            <a:schemeClr val="accent1"/>
          </a:fillRef>
          <a:effectRef idx="0">
            <a:schemeClr val="accent1"/>
          </a:effectRef>
          <a:fontRef idx="minor">
            <a:schemeClr val="tx1"/>
          </a:fontRef>
        </p:style>
      </p:cxnSp>
      <p:sp>
        <p:nvSpPr>
          <p:cNvPr id="17417" name="TextBox 15"/>
          <p:cNvSpPr txBox="1">
            <a:spLocks noChangeArrowheads="1"/>
          </p:cNvSpPr>
          <p:nvPr/>
        </p:nvSpPr>
        <p:spPr bwMode="auto">
          <a:xfrm>
            <a:off x="1403350" y="552450"/>
            <a:ext cx="16224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altLang="ru-RU"/>
              <a:t>Мои интересы</a:t>
            </a:r>
          </a:p>
        </p:txBody>
      </p:sp>
      <p:sp>
        <p:nvSpPr>
          <p:cNvPr id="17418" name="TextBox 16"/>
          <p:cNvSpPr txBox="1">
            <a:spLocks noChangeArrowheads="1"/>
          </p:cNvSpPr>
          <p:nvPr/>
        </p:nvSpPr>
        <p:spPr bwMode="auto">
          <a:xfrm>
            <a:off x="900113" y="1268413"/>
            <a:ext cx="25193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altLang="ru-RU"/>
              <a:t>100     соперничество</a:t>
            </a:r>
          </a:p>
        </p:txBody>
      </p:sp>
      <p:sp>
        <p:nvSpPr>
          <p:cNvPr id="17419" name="TextBox 17"/>
          <p:cNvSpPr txBox="1">
            <a:spLocks noChangeArrowheads="1"/>
          </p:cNvSpPr>
          <p:nvPr/>
        </p:nvSpPr>
        <p:spPr bwMode="auto">
          <a:xfrm>
            <a:off x="4859338" y="1268413"/>
            <a:ext cx="1873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altLang="ru-RU"/>
              <a:t>сотрудничество</a:t>
            </a:r>
          </a:p>
        </p:txBody>
      </p:sp>
      <p:sp>
        <p:nvSpPr>
          <p:cNvPr id="17420" name="TextBox 18"/>
          <p:cNvSpPr txBox="1">
            <a:spLocks noChangeArrowheads="1"/>
          </p:cNvSpPr>
          <p:nvPr/>
        </p:nvSpPr>
        <p:spPr bwMode="auto">
          <a:xfrm>
            <a:off x="1187450" y="2889250"/>
            <a:ext cx="18383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altLang="ru-RU"/>
              <a:t>50    </a:t>
            </a:r>
          </a:p>
        </p:txBody>
      </p:sp>
      <p:sp>
        <p:nvSpPr>
          <p:cNvPr id="17421" name="TextBox 19"/>
          <p:cNvSpPr txBox="1">
            <a:spLocks noChangeArrowheads="1"/>
          </p:cNvSpPr>
          <p:nvPr/>
        </p:nvSpPr>
        <p:spPr bwMode="auto">
          <a:xfrm>
            <a:off x="3203575" y="2889250"/>
            <a:ext cx="15128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altLang="ru-RU"/>
              <a:t>компромисс</a:t>
            </a:r>
          </a:p>
        </p:txBody>
      </p:sp>
      <p:sp>
        <p:nvSpPr>
          <p:cNvPr id="17422" name="TextBox 20"/>
          <p:cNvSpPr txBox="1">
            <a:spLocks noChangeArrowheads="1"/>
          </p:cNvSpPr>
          <p:nvPr/>
        </p:nvSpPr>
        <p:spPr bwMode="auto">
          <a:xfrm>
            <a:off x="1187450" y="4724400"/>
            <a:ext cx="16557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altLang="ru-RU"/>
              <a:t>0    избегание</a:t>
            </a:r>
          </a:p>
        </p:txBody>
      </p:sp>
      <p:sp>
        <p:nvSpPr>
          <p:cNvPr id="17423" name="TextBox 21"/>
          <p:cNvSpPr txBox="1">
            <a:spLocks noChangeArrowheads="1"/>
          </p:cNvSpPr>
          <p:nvPr/>
        </p:nvSpPr>
        <p:spPr bwMode="auto">
          <a:xfrm>
            <a:off x="2843213" y="4724400"/>
            <a:ext cx="22336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altLang="ru-RU"/>
              <a:t>50   приспособление</a:t>
            </a:r>
          </a:p>
        </p:txBody>
      </p:sp>
      <p:sp>
        <p:nvSpPr>
          <p:cNvPr id="17424" name="TextBox 22"/>
          <p:cNvSpPr txBox="1">
            <a:spLocks noChangeArrowheads="1"/>
          </p:cNvSpPr>
          <p:nvPr/>
        </p:nvSpPr>
        <p:spPr bwMode="auto">
          <a:xfrm>
            <a:off x="6516688" y="4724400"/>
            <a:ext cx="24479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ru-RU" altLang="ru-RU"/>
              <a:t>Интересы другого</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188913"/>
            <a:ext cx="8229600" cy="1065212"/>
          </a:xfrm>
        </p:spPr>
        <p:style>
          <a:lnRef idx="2">
            <a:schemeClr val="accent2"/>
          </a:lnRef>
          <a:fillRef idx="1">
            <a:schemeClr val="lt1"/>
          </a:fillRef>
          <a:effectRef idx="0">
            <a:schemeClr val="accent2"/>
          </a:effectRef>
          <a:fontRef idx="minor">
            <a:schemeClr val="dk1"/>
          </a:fontRef>
        </p:style>
        <p:txBody>
          <a:bodyPr rtlCol="0">
            <a:normAutofit fontScale="90000"/>
          </a:bodyPr>
          <a:lstStyle/>
          <a:p>
            <a:pPr fontAlgn="auto">
              <a:spcAft>
                <a:spcPts val="0"/>
              </a:spcAft>
              <a:defRPr/>
            </a:pPr>
            <a:r>
              <a:rPr lang="ru-RU" dirty="0" smtClean="0"/>
              <a:t>Задание</a:t>
            </a:r>
            <a:br>
              <a:rPr lang="ru-RU" dirty="0" smtClean="0"/>
            </a:br>
            <a:endParaRPr lang="ru-RU" dirty="0" smtClean="0"/>
          </a:p>
        </p:txBody>
      </p:sp>
      <p:sp>
        <p:nvSpPr>
          <p:cNvPr id="3" name="Объект 2"/>
          <p:cNvSpPr>
            <a:spLocks noGrp="1"/>
          </p:cNvSpPr>
          <p:nvPr>
            <p:ph idx="1"/>
          </p:nvPr>
        </p:nvSpPr>
        <p:spPr>
          <a:xfrm>
            <a:off x="468313" y="1268413"/>
            <a:ext cx="8229600" cy="4857750"/>
          </a:xfrm>
          <a:solidFill>
            <a:schemeClr val="accent2">
              <a:lumMod val="40000"/>
              <a:lumOff val="60000"/>
            </a:schemeClr>
          </a:solidFill>
        </p:spPr>
        <p:txBody>
          <a:bodyPr rtlCol="0">
            <a:normAutofit/>
          </a:bodyPr>
          <a:lstStyle/>
          <a:p>
            <a:pPr fontAlgn="auto">
              <a:spcAft>
                <a:spcPts val="0"/>
              </a:spcAft>
              <a:buFont typeface="Arial" panose="020B0604020202020204" pitchFamily="34" charset="0"/>
              <a:buChar char="•"/>
              <a:defRPr/>
            </a:pPr>
            <a:endParaRPr lang="ru-RU" i="1" dirty="0" smtClean="0"/>
          </a:p>
          <a:p>
            <a:pPr fontAlgn="auto">
              <a:spcAft>
                <a:spcPts val="0"/>
              </a:spcAft>
              <a:buNone/>
              <a:defRPr/>
            </a:pPr>
            <a:r>
              <a:rPr lang="ru-RU" i="1" dirty="0" smtClean="0"/>
              <a:t>    В темном переулке на тебя напал грабитель, который требует отдать ему все деньги. Как ты поступишь в данной ситуации, используя различные стратегии поведения в конфликте?</a:t>
            </a:r>
            <a:endParaRPr lang="ru-RU"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ru-RU" b="1" dirty="0" smtClean="0">
                <a:latin typeface="Arial Narrow" panose="020B0606020202030204" pitchFamily="34" charset="0"/>
              </a:rPr>
              <a:t>Тест «Стратегии поведения в конфликтах»</a:t>
            </a:r>
            <a:endParaRPr lang="ru-RU" b="1" dirty="0">
              <a:latin typeface="Arial Narrow" panose="020B0606020202030204" pitchFamily="34" charset="0"/>
            </a:endParaRPr>
          </a:p>
        </p:txBody>
      </p:sp>
      <p:sp>
        <p:nvSpPr>
          <p:cNvPr id="3" name="Объект 2"/>
          <p:cNvSpPr>
            <a:spLocks noGrp="1"/>
          </p:cNvSpPr>
          <p:nvPr>
            <p:ph idx="1"/>
          </p:nvPr>
        </p:nvSpPr>
        <p:spPr>
          <a:ln/>
        </p:spPr>
        <p:style>
          <a:lnRef idx="1">
            <a:schemeClr val="accent5"/>
          </a:lnRef>
          <a:fillRef idx="2">
            <a:schemeClr val="accent5"/>
          </a:fillRef>
          <a:effectRef idx="1">
            <a:schemeClr val="accent5"/>
          </a:effectRef>
          <a:fontRef idx="minor">
            <a:schemeClr val="dk1"/>
          </a:fontRef>
        </p:style>
        <p:txBody>
          <a:bodyPr/>
          <a:lstStyle/>
          <a:p>
            <a:pPr>
              <a:buNone/>
            </a:pPr>
            <a:r>
              <a:rPr lang="ru-RU" b="1" dirty="0" smtClean="0"/>
              <a:t>    Инструкция</a:t>
            </a:r>
            <a:r>
              <a:rPr lang="ru-RU" b="1" dirty="0"/>
              <a:t>:</a:t>
            </a:r>
            <a:r>
              <a:rPr lang="ru-RU" dirty="0"/>
              <a:t> вам предлагается 15 утверждений. Каждый пункт тестовой методики оцените следующим образом:</a:t>
            </a:r>
          </a:p>
          <a:p>
            <a:r>
              <a:rPr lang="ru-RU" dirty="0"/>
              <a:t>«совсем не согласен» - 1 балл;</a:t>
            </a:r>
          </a:p>
          <a:p>
            <a:r>
              <a:rPr lang="ru-RU" dirty="0"/>
              <a:t>«не согласен» - 2 балла;</a:t>
            </a:r>
          </a:p>
          <a:p>
            <a:r>
              <a:rPr lang="ru-RU" dirty="0"/>
              <a:t>«скорее согласен» - 3 балла;</a:t>
            </a:r>
          </a:p>
          <a:p>
            <a:r>
              <a:rPr lang="ru-RU" dirty="0"/>
              <a:t>«согласен» - 4 балла;</a:t>
            </a:r>
          </a:p>
          <a:p>
            <a:r>
              <a:rPr lang="ru-RU" dirty="0"/>
              <a:t>«полностью согласен» - 5 баллов.</a:t>
            </a:r>
          </a:p>
          <a:p>
            <a:endParaRPr lang="ru-RU" dirty="0"/>
          </a:p>
        </p:txBody>
      </p:sp>
    </p:spTree>
    <p:extLst>
      <p:ext uri="{BB962C8B-B14F-4D97-AF65-F5344CB8AC3E}">
        <p14:creationId xmlns:p14="http://schemas.microsoft.com/office/powerpoint/2010/main" val="2200000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rgbClr r="0" g="0" b="0"/>
          </a:lnRef>
          <a:fillRef idx="1003">
            <a:schemeClr val="lt1"/>
          </a:fillRef>
          <a:effectRef idx="0">
            <a:scrgbClr r="0" g="0" b="0"/>
          </a:effectRef>
          <a:fontRef idx="major"/>
        </p:style>
        <p:txBody>
          <a:bodyPr/>
          <a:lstStyle/>
          <a:p>
            <a:r>
              <a:rPr lang="ru-RU" dirty="0" smtClean="0"/>
              <a:t>Подведение итогов</a:t>
            </a:r>
            <a:endParaRPr lang="ru-RU" dirty="0"/>
          </a:p>
        </p:txBody>
      </p:sp>
      <p:sp>
        <p:nvSpPr>
          <p:cNvPr id="3" name="Объект 2"/>
          <p:cNvSpPr>
            <a:spLocks noGrp="1"/>
          </p:cNvSpPr>
          <p:nvPr>
            <p:ph idx="1"/>
          </p:nvPr>
        </p:nvSpPr>
        <p:spPr/>
        <p:txBody>
          <a:bodyPr/>
          <a:lstStyle/>
          <a:p>
            <a:pPr marL="0" indent="0">
              <a:buNone/>
            </a:pPr>
            <a:r>
              <a:rPr lang="ru-RU" i="1" dirty="0">
                <a:solidFill>
                  <a:schemeClr val="accent2">
                    <a:lumMod val="75000"/>
                  </a:schemeClr>
                </a:solidFill>
              </a:rPr>
              <a:t>Стратегия поведения      </a:t>
            </a:r>
            <a:r>
              <a:rPr lang="ru-RU" i="1" dirty="0" smtClean="0">
                <a:solidFill>
                  <a:schemeClr val="accent2">
                    <a:lumMod val="75000"/>
                  </a:schemeClr>
                </a:solidFill>
              </a:rPr>
              <a:t> № утверждения</a:t>
            </a:r>
            <a:r>
              <a:rPr lang="ru-RU" i="1" dirty="0" smtClean="0"/>
              <a:t>                     </a:t>
            </a:r>
          </a:p>
          <a:p>
            <a:endParaRPr lang="ru-RU" i="1" dirty="0"/>
          </a:p>
          <a:p>
            <a:pPr marL="0" indent="0">
              <a:buNone/>
            </a:pPr>
            <a:r>
              <a:rPr lang="ru-RU" dirty="0" smtClean="0"/>
              <a:t>Соперничество                              </a:t>
            </a:r>
            <a:r>
              <a:rPr lang="ru-RU" dirty="0"/>
              <a:t>1, 6, 11</a:t>
            </a:r>
          </a:p>
          <a:p>
            <a:pPr marL="0" indent="0">
              <a:buNone/>
            </a:pPr>
            <a:r>
              <a:rPr lang="ru-RU" dirty="0"/>
              <a:t>Избегание                                      </a:t>
            </a:r>
            <a:r>
              <a:rPr lang="ru-RU" dirty="0" smtClean="0"/>
              <a:t> </a:t>
            </a:r>
            <a:r>
              <a:rPr lang="ru-RU" dirty="0"/>
              <a:t>2, 7, 12</a:t>
            </a:r>
          </a:p>
          <a:p>
            <a:pPr marL="0" indent="0">
              <a:buNone/>
            </a:pPr>
            <a:r>
              <a:rPr lang="ru-RU" dirty="0"/>
              <a:t>Сотрудничество                            </a:t>
            </a:r>
            <a:r>
              <a:rPr lang="ru-RU" dirty="0" smtClean="0"/>
              <a:t> 3</a:t>
            </a:r>
            <a:r>
              <a:rPr lang="ru-RU" dirty="0"/>
              <a:t>, 8. 13</a:t>
            </a:r>
          </a:p>
          <a:p>
            <a:pPr marL="0" indent="0">
              <a:buNone/>
            </a:pPr>
            <a:r>
              <a:rPr lang="ru-RU" dirty="0"/>
              <a:t>Приспособление                          </a:t>
            </a:r>
            <a:r>
              <a:rPr lang="ru-RU" dirty="0" smtClean="0"/>
              <a:t> 4</a:t>
            </a:r>
            <a:r>
              <a:rPr lang="ru-RU" dirty="0"/>
              <a:t>, 9, 14</a:t>
            </a:r>
          </a:p>
          <a:p>
            <a:pPr marL="0" indent="0">
              <a:buNone/>
            </a:pPr>
            <a:r>
              <a:rPr lang="ru-RU" dirty="0"/>
              <a:t>Компромисс                                   </a:t>
            </a:r>
            <a:r>
              <a:rPr lang="ru-RU" dirty="0" smtClean="0"/>
              <a:t>5</a:t>
            </a:r>
            <a:r>
              <a:rPr lang="ru-RU" dirty="0"/>
              <a:t>, 10, 15</a:t>
            </a:r>
          </a:p>
          <a:p>
            <a:endParaRPr lang="ru-RU" dirty="0"/>
          </a:p>
        </p:txBody>
      </p:sp>
    </p:spTree>
    <p:extLst>
      <p:ext uri="{BB962C8B-B14F-4D97-AF65-F5344CB8AC3E}">
        <p14:creationId xmlns:p14="http://schemas.microsoft.com/office/powerpoint/2010/main" val="2845659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3375"/>
            <a:ext cx="8229600" cy="5792788"/>
          </a:xfrm>
          <a:solidFill>
            <a:schemeClr val="accent6">
              <a:lumMod val="60000"/>
              <a:lumOff val="40000"/>
            </a:schemeClr>
          </a:solidFill>
        </p:spPr>
        <p:txBody>
          <a:bodyPr rtlCol="0">
            <a:normAutofit fontScale="92500" lnSpcReduction="10000"/>
          </a:bodyPr>
          <a:lstStyle/>
          <a:p>
            <a:pPr marL="0" indent="0" fontAlgn="auto">
              <a:spcAft>
                <a:spcPts val="0"/>
              </a:spcAft>
              <a:buFont typeface="Arial" panose="020B0604020202020204" pitchFamily="34" charset="0"/>
              <a:buNone/>
              <a:defRPr/>
            </a:pPr>
            <a:r>
              <a:rPr lang="ru-RU" dirty="0" smtClean="0"/>
              <a:t> </a:t>
            </a:r>
          </a:p>
          <a:p>
            <a:pPr marL="0" indent="0" fontAlgn="auto">
              <a:spcAft>
                <a:spcPts val="0"/>
              </a:spcAft>
              <a:buFont typeface="Arial" panose="020B0604020202020204" pitchFamily="34" charset="0"/>
              <a:buNone/>
              <a:defRPr/>
            </a:pPr>
            <a:r>
              <a:rPr lang="ru-RU" b="1" dirty="0" smtClean="0"/>
              <a:t>                                         КОНФЛИКТ</a:t>
            </a:r>
            <a:endParaRPr lang="ru-RU" dirty="0" smtClean="0"/>
          </a:p>
          <a:p>
            <a:pPr marL="0" indent="0" fontAlgn="auto">
              <a:spcAft>
                <a:spcPts val="0"/>
              </a:spcAft>
              <a:buFont typeface="Arial" panose="020B0604020202020204" pitchFamily="34" charset="0"/>
              <a:buNone/>
              <a:defRPr/>
            </a:pPr>
            <a:r>
              <a:rPr lang="ru-RU" b="1" dirty="0" smtClean="0"/>
              <a:t> </a:t>
            </a:r>
          </a:p>
          <a:p>
            <a:pPr marL="0" indent="0" fontAlgn="auto">
              <a:spcAft>
                <a:spcPts val="0"/>
              </a:spcAft>
              <a:buFont typeface="Arial" panose="020B0604020202020204" pitchFamily="34" charset="0"/>
              <a:buNone/>
              <a:defRPr/>
            </a:pPr>
            <a:r>
              <a:rPr lang="ru-RU" b="1" dirty="0" smtClean="0"/>
              <a:t>      КОНСТРУКТИВНЫЙ         ДЕКОНСТРУКТИВНЫЙ</a:t>
            </a:r>
            <a:endParaRPr lang="ru-RU" dirty="0" smtClean="0"/>
          </a:p>
          <a:p>
            <a:pPr marL="0" indent="0" fontAlgn="auto">
              <a:spcAft>
                <a:spcPts val="0"/>
              </a:spcAft>
              <a:buFont typeface="Arial" panose="020B0604020202020204" pitchFamily="34" charset="0"/>
              <a:buNone/>
              <a:defRPr/>
            </a:pPr>
            <a:r>
              <a:rPr lang="ru-RU" b="1" dirty="0" smtClean="0"/>
              <a:t> </a:t>
            </a:r>
            <a:endParaRPr lang="ru-RU" dirty="0" smtClean="0"/>
          </a:p>
          <a:p>
            <a:pPr fontAlgn="auto">
              <a:spcAft>
                <a:spcPts val="0"/>
              </a:spcAft>
              <a:buFont typeface="Arial" panose="020B0604020202020204" pitchFamily="34" charset="0"/>
              <a:buChar char="•"/>
              <a:defRPr/>
            </a:pPr>
            <a:r>
              <a:rPr lang="ru-RU" b="1" dirty="0" smtClean="0"/>
              <a:t>   СОПЕРНИЧЕСТВО</a:t>
            </a:r>
            <a:endParaRPr lang="ru-RU" dirty="0" smtClean="0"/>
          </a:p>
          <a:p>
            <a:pPr fontAlgn="auto">
              <a:spcAft>
                <a:spcPts val="0"/>
              </a:spcAft>
              <a:buFont typeface="Arial" panose="020B0604020202020204" pitchFamily="34" charset="0"/>
              <a:buChar char="•"/>
              <a:defRPr/>
            </a:pPr>
            <a:r>
              <a:rPr lang="ru-RU" b="1" dirty="0" smtClean="0"/>
              <a:t>   СОТРУДНИЧЕСТВО</a:t>
            </a:r>
            <a:endParaRPr lang="ru-RU" dirty="0" smtClean="0"/>
          </a:p>
          <a:p>
            <a:pPr fontAlgn="auto">
              <a:spcAft>
                <a:spcPts val="0"/>
              </a:spcAft>
              <a:buFont typeface="Arial" panose="020B0604020202020204" pitchFamily="34" charset="0"/>
              <a:buChar char="•"/>
              <a:defRPr/>
            </a:pPr>
            <a:r>
              <a:rPr lang="ru-RU" b="1" dirty="0" smtClean="0"/>
              <a:t>   КОМПРОМИСС</a:t>
            </a:r>
            <a:endParaRPr lang="ru-RU" dirty="0" smtClean="0"/>
          </a:p>
          <a:p>
            <a:pPr fontAlgn="auto">
              <a:spcAft>
                <a:spcPts val="0"/>
              </a:spcAft>
              <a:buFont typeface="Arial" panose="020B0604020202020204" pitchFamily="34" charset="0"/>
              <a:buChar char="•"/>
              <a:defRPr/>
            </a:pPr>
            <a:r>
              <a:rPr lang="ru-RU" b="1" dirty="0" smtClean="0"/>
              <a:t>   ИЗБЕГАНИЕ</a:t>
            </a:r>
            <a:endParaRPr lang="ru-RU" dirty="0" smtClean="0"/>
          </a:p>
          <a:p>
            <a:pPr fontAlgn="auto">
              <a:spcAft>
                <a:spcPts val="0"/>
              </a:spcAft>
              <a:buFont typeface="Arial" panose="020B0604020202020204" pitchFamily="34" charset="0"/>
              <a:buChar char="•"/>
              <a:defRPr/>
            </a:pPr>
            <a:r>
              <a:rPr lang="ru-RU" b="1" dirty="0" smtClean="0"/>
              <a:t>   ПРИСПОСОБЛЕНИЕ</a:t>
            </a:r>
            <a:endParaRPr lang="ru-RU" dirty="0" smtClean="0"/>
          </a:p>
          <a:p>
            <a:pPr marL="0" indent="0" fontAlgn="auto">
              <a:spcAft>
                <a:spcPts val="0"/>
              </a:spcAft>
              <a:buFont typeface="Arial" panose="020B0604020202020204" pitchFamily="34" charset="0"/>
              <a:buNone/>
              <a:defRPr/>
            </a:pPr>
            <a:r>
              <a:rPr lang="ru-RU" dirty="0" smtClean="0"/>
              <a:t> </a:t>
            </a:r>
          </a:p>
          <a:p>
            <a:pPr fontAlgn="auto">
              <a:spcAft>
                <a:spcPts val="0"/>
              </a:spcAft>
              <a:buFont typeface="Arial" panose="020B0604020202020204" pitchFamily="34" charset="0"/>
              <a:buChar char="•"/>
              <a:defRPr/>
            </a:pPr>
            <a:endParaRPr lang="ru-RU" dirty="0" smtClean="0"/>
          </a:p>
        </p:txBody>
      </p:sp>
      <p:cxnSp>
        <p:nvCxnSpPr>
          <p:cNvPr id="7" name="Прямая со стрелкой 6"/>
          <p:cNvCxnSpPr/>
          <p:nvPr/>
        </p:nvCxnSpPr>
        <p:spPr>
          <a:xfrm>
            <a:off x="4932363" y="1268413"/>
            <a:ext cx="2232025"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H="1">
            <a:off x="2771775" y="1268413"/>
            <a:ext cx="2160588"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611188" y="2133600"/>
            <a:ext cx="0" cy="2951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611188" y="2133600"/>
            <a:ext cx="43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611188" y="3068638"/>
            <a:ext cx="43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611188" y="3608388"/>
            <a:ext cx="43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Прямая соединительная линия 18"/>
          <p:cNvCxnSpPr/>
          <p:nvPr/>
        </p:nvCxnSpPr>
        <p:spPr>
          <a:xfrm>
            <a:off x="611188" y="4076700"/>
            <a:ext cx="43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611188" y="4581525"/>
            <a:ext cx="43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611188" y="5084763"/>
            <a:ext cx="504825"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5577483"/>
          </a:xfrm>
          <a:solidFill>
            <a:schemeClr val="accent1">
              <a:lumMod val="20000"/>
              <a:lumOff val="80000"/>
            </a:schemeClr>
          </a:solidFill>
          <a:ln>
            <a:solidFill>
              <a:srgbClr val="C00000"/>
            </a:solidFill>
          </a:ln>
        </p:spPr>
        <p:txBody>
          <a:bodyPr/>
          <a:lstStyle/>
          <a:p>
            <a:pPr marL="0" indent="0" algn="ctr">
              <a:buNone/>
            </a:pPr>
            <a:endParaRPr lang="ru-RU" dirty="0" smtClean="0"/>
          </a:p>
          <a:p>
            <a:pPr marL="0" indent="0" algn="ctr">
              <a:buNone/>
            </a:pPr>
            <a:endParaRPr lang="ru-RU" dirty="0"/>
          </a:p>
          <a:p>
            <a:pPr marL="0" indent="0" algn="ctr">
              <a:lnSpc>
                <a:spcPct val="200000"/>
              </a:lnSpc>
              <a:buNone/>
            </a:pPr>
            <a:r>
              <a:rPr lang="ru-RU" dirty="0" smtClean="0"/>
              <a:t>Стратегия </a:t>
            </a:r>
            <a:r>
              <a:rPr lang="ru-RU" dirty="0"/>
              <a:t>поведения в конфликтной ситуации считается выраженной, если сумма баллов превышает </a:t>
            </a:r>
            <a:r>
              <a:rPr lang="ru-RU" b="1" dirty="0"/>
              <a:t>10</a:t>
            </a:r>
            <a:r>
              <a:rPr lang="ru-RU" dirty="0"/>
              <a:t>.</a:t>
            </a:r>
          </a:p>
          <a:p>
            <a:pPr marL="0" indent="0" algn="ctr">
              <a:lnSpc>
                <a:spcPct val="200000"/>
              </a:lnSpc>
              <a:buNone/>
            </a:pPr>
            <a:endParaRPr lang="ru-RU" dirty="0"/>
          </a:p>
        </p:txBody>
      </p:sp>
    </p:spTree>
    <p:extLst>
      <p:ext uri="{BB962C8B-B14F-4D97-AF65-F5344CB8AC3E}">
        <p14:creationId xmlns:p14="http://schemas.microsoft.com/office/powerpoint/2010/main" val="3178339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0">
            <a:scrgbClr r="0" g="0" b="0"/>
          </a:lnRef>
          <a:fillRef idx="1002">
            <a:schemeClr val="dk2"/>
          </a:fillRef>
          <a:effectRef idx="0">
            <a:scrgbClr r="0" g="0" b="0"/>
          </a:effectRef>
          <a:fontRef idx="major"/>
        </p:style>
        <p:txBody>
          <a:bodyPr/>
          <a:lstStyle/>
          <a:p>
            <a:r>
              <a:rPr lang="ru-RU" dirty="0" smtClean="0"/>
              <a:t>Домашнее задание</a:t>
            </a:r>
            <a:endParaRPr lang="ru-RU" dirty="0"/>
          </a:p>
        </p:txBody>
      </p:sp>
      <p:sp>
        <p:nvSpPr>
          <p:cNvPr id="3" name="Объект 2"/>
          <p:cNvSpPr>
            <a:spLocks noGrp="1"/>
          </p:cNvSpPr>
          <p:nvPr>
            <p:ph idx="1"/>
          </p:nvPr>
        </p:nvSpPr>
        <p:spPr>
          <a:solidFill>
            <a:schemeClr val="accent5">
              <a:lumMod val="20000"/>
              <a:lumOff val="80000"/>
            </a:schemeClr>
          </a:solidFill>
        </p:spPr>
        <p:txBody>
          <a:bodyPr/>
          <a:lstStyle/>
          <a:p>
            <a:pPr marL="0" indent="0">
              <a:buNone/>
            </a:pPr>
            <a:endParaRPr lang="ru-RU" dirty="0" smtClean="0"/>
          </a:p>
          <a:p>
            <a:pPr marL="0" indent="0">
              <a:buNone/>
            </a:pPr>
            <a:r>
              <a:rPr lang="ru-RU" dirty="0" smtClean="0"/>
              <a:t>- </a:t>
            </a:r>
            <a:r>
              <a:rPr lang="ru-RU" dirty="0"/>
              <a:t>выучить стратегии поведения в конфликтных ситуациях (</a:t>
            </a:r>
            <a:r>
              <a:rPr lang="ru-RU" dirty="0" err="1"/>
              <a:t>Шеламова</a:t>
            </a:r>
            <a:r>
              <a:rPr lang="ru-RU" dirty="0"/>
              <a:t> Г.М. Деловая культура и психология общения. – М.: Издательский центр «Академия», 2006,  стр. 92 – 93)</a:t>
            </a:r>
          </a:p>
        </p:txBody>
      </p:sp>
    </p:spTree>
    <p:extLst>
      <p:ext uri="{BB962C8B-B14F-4D97-AF65-F5344CB8AC3E}">
        <p14:creationId xmlns:p14="http://schemas.microsoft.com/office/powerpoint/2010/main" val="1678832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250"/>
            <a:ext cx="8229600" cy="5649913"/>
          </a:xfrm>
          <a:solidFill>
            <a:schemeClr val="accent3">
              <a:lumMod val="40000"/>
              <a:lumOff val="60000"/>
            </a:schemeClr>
          </a:solidFill>
        </p:spPr>
        <p:txBody>
          <a:bodyPr rtlCol="0">
            <a:normAutofit/>
          </a:bodyPr>
          <a:lstStyle/>
          <a:p>
            <a:pPr algn="just" fontAlgn="auto">
              <a:spcAft>
                <a:spcPts val="0"/>
              </a:spcAft>
              <a:buFont typeface="Arial" panose="020B0604020202020204" pitchFamily="34" charset="0"/>
              <a:buChar char="•"/>
              <a:defRPr/>
            </a:pPr>
            <a:r>
              <a:rPr lang="ru-RU" b="1" dirty="0" smtClean="0"/>
              <a:t>Деструктивные конфликты </a:t>
            </a:r>
            <a:r>
              <a:rPr lang="ru-RU" dirty="0" smtClean="0"/>
              <a:t>– это конфликты, при которых разрушаются межличностные связи, резко снижается эффективность работы, а решение проблемы становится невозможным.</a:t>
            </a:r>
          </a:p>
          <a:p>
            <a:pPr algn="just" fontAlgn="auto">
              <a:spcAft>
                <a:spcPts val="0"/>
              </a:spcAft>
              <a:buFont typeface="Arial" panose="020B0604020202020204" pitchFamily="34" charset="0"/>
              <a:buChar char="•"/>
              <a:defRPr/>
            </a:pPr>
            <a:endParaRPr lang="ru-RU" dirty="0" smtClean="0"/>
          </a:p>
          <a:p>
            <a:pPr marL="0" indent="0" algn="just" fontAlgn="auto">
              <a:spcAft>
                <a:spcPts val="0"/>
              </a:spcAft>
              <a:buNone/>
              <a:defRPr/>
            </a:pPr>
            <a:endParaRPr lang="ru-RU" dirty="0" smtClean="0"/>
          </a:p>
          <a:p>
            <a:pPr marL="0" indent="0" algn="just" fontAlgn="auto">
              <a:spcAft>
                <a:spcPts val="0"/>
              </a:spcAft>
              <a:buNone/>
              <a:defRPr/>
            </a:pPr>
            <a:endParaRPr lang="ru-RU" dirty="0" smtClean="0"/>
          </a:p>
          <a:p>
            <a:pPr marL="0" indent="0" algn="just" fontAlgn="auto">
              <a:spcAft>
                <a:spcPts val="0"/>
              </a:spcAft>
              <a:buNone/>
              <a:defRPr/>
            </a:pPr>
            <a:endParaRPr lang="ru-RU" dirty="0" smtClean="0"/>
          </a:p>
          <a:p>
            <a:pPr algn="just" fontAlgn="auto">
              <a:spcAft>
                <a:spcPts val="0"/>
              </a:spcAft>
              <a:buFont typeface="Arial" panose="020B0604020202020204" pitchFamily="34" charset="0"/>
              <a:buChar char="•"/>
              <a:defRPr/>
            </a:pPr>
            <a:endParaRPr lang="ru-RU" dirty="0" smtClean="0"/>
          </a:p>
          <a:p>
            <a:pPr algn="just" fontAlgn="auto">
              <a:spcAft>
                <a:spcPts val="0"/>
              </a:spcAft>
              <a:buFont typeface="Arial" panose="020B0604020202020204" pitchFamily="34" charset="0"/>
              <a:buChar char="•"/>
              <a:defRPr/>
            </a:pPr>
            <a:endParaRPr lang="ru-RU" dirty="0" smtClean="0"/>
          </a:p>
          <a:p>
            <a:pPr algn="just" fontAlgn="auto">
              <a:spcAft>
                <a:spcPts val="0"/>
              </a:spcAft>
              <a:buFont typeface="Arial" panose="020B0604020202020204" pitchFamily="34" charset="0"/>
              <a:buChar char="•"/>
              <a:defRPr/>
            </a:pPr>
            <a:endParaRPr lang="ru-RU" dirty="0" smtClean="0"/>
          </a:p>
          <a:p>
            <a:pPr algn="just" fontAlgn="auto">
              <a:spcAft>
                <a:spcPts val="0"/>
              </a:spcAft>
              <a:buFont typeface="Arial" panose="020B0604020202020204" pitchFamily="34" charset="0"/>
              <a:buChar char="•"/>
              <a:defRPr/>
            </a:pPr>
            <a:endParaRPr lang="ru-RU" dirty="0" smtClean="0"/>
          </a:p>
        </p:txBody>
      </p:sp>
      <p:pic>
        <p:nvPicPr>
          <p:cNvPr id="1026" name="Picture 2" descr="G:\конфликт\1 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140968"/>
            <a:ext cx="4260850" cy="2949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250"/>
            <a:ext cx="8229600" cy="5649913"/>
          </a:xfrm>
          <a:solidFill>
            <a:schemeClr val="accent3">
              <a:lumMod val="40000"/>
              <a:lumOff val="60000"/>
            </a:schemeClr>
          </a:solidFill>
        </p:spPr>
        <p:txBody>
          <a:bodyPr rtlCol="0">
            <a:normAutofit/>
          </a:bodyPr>
          <a:lstStyle/>
          <a:p>
            <a:pPr fontAlgn="auto">
              <a:spcAft>
                <a:spcPts val="0"/>
              </a:spcAft>
              <a:buFont typeface="Arial" panose="020B0604020202020204" pitchFamily="34" charset="0"/>
              <a:buChar char="•"/>
              <a:defRPr/>
            </a:pPr>
            <a:r>
              <a:rPr lang="ru-RU" b="1" dirty="0" smtClean="0"/>
              <a:t>Конструктивные конфликты </a:t>
            </a:r>
            <a:r>
              <a:rPr lang="ru-RU" dirty="0" smtClean="0"/>
              <a:t>не выходят за рамки деловых отношений и предполагают пять стратегий поведения: соперничеств , сотрудничество, компромисс, приспособление и избегание</a:t>
            </a:r>
          </a:p>
        </p:txBody>
      </p:sp>
      <p:pic>
        <p:nvPicPr>
          <p:cNvPr id="2050" name="Picture 2" descr="G:\конфликт\1 0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0902" y="2993648"/>
            <a:ext cx="3423266" cy="30276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713"/>
            <a:ext cx="8229600" cy="5505450"/>
          </a:xfrm>
          <a:solidFill>
            <a:schemeClr val="bg1">
              <a:lumMod val="85000"/>
            </a:schemeClr>
          </a:solidFill>
        </p:spPr>
        <p:txBody>
          <a:bodyPr rtlCol="0">
            <a:normAutofit/>
          </a:bodyPr>
          <a:lstStyle/>
          <a:p>
            <a:pPr fontAlgn="auto">
              <a:spcAft>
                <a:spcPts val="0"/>
              </a:spcAft>
              <a:buFont typeface="Arial" panose="020B0604020202020204" pitchFamily="34" charset="0"/>
              <a:buChar char="•"/>
              <a:defRPr/>
            </a:pPr>
            <a:r>
              <a:rPr lang="ru-RU" b="1" dirty="0" smtClean="0"/>
              <a:t>Соперничество</a:t>
            </a:r>
            <a:r>
              <a:rPr lang="ru-RU" dirty="0" smtClean="0"/>
              <a:t> – это открытая «борьба» за свои интересы. Данная стратегия используется тогда, когда человек обладает сильной волей, властью и достаточным авторитетом. Однако соперничество редко приносит долгосрочные результаты; тот, кто сегодня проиграл, в последствии может отказаться от сотрудничества. Поэтому эта стратегия не может быть использована в личных, близких отношениях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9275"/>
            <a:ext cx="8229600" cy="5576888"/>
          </a:xfrm>
          <a:solidFill>
            <a:schemeClr val="bg1">
              <a:lumMod val="85000"/>
            </a:schemeClr>
          </a:solidFill>
        </p:spPr>
        <p:txBody>
          <a:bodyPr rtlCol="0">
            <a:normAutofit fontScale="92500" lnSpcReduction="10000"/>
          </a:bodyPr>
          <a:lstStyle/>
          <a:p>
            <a:pPr fontAlgn="auto">
              <a:spcAft>
                <a:spcPts val="0"/>
              </a:spcAft>
              <a:buFont typeface="Arial" panose="020B0604020202020204" pitchFamily="34" charset="0"/>
              <a:buChar char="•"/>
              <a:defRPr/>
            </a:pPr>
            <a:r>
              <a:rPr lang="ru-RU" sz="1800" dirty="0" smtClean="0"/>
              <a:t>Мои интересы</a:t>
            </a:r>
          </a:p>
          <a:p>
            <a:pPr fontAlgn="auto">
              <a:spcAft>
                <a:spcPts val="0"/>
              </a:spcAft>
              <a:buFont typeface="Arial" panose="020B0604020202020204" pitchFamily="34" charset="0"/>
              <a:buChar char="•"/>
              <a:defRPr/>
            </a:pPr>
            <a:r>
              <a:rPr lang="ru-RU" sz="1800" dirty="0" smtClean="0"/>
              <a:t> </a:t>
            </a:r>
          </a:p>
          <a:p>
            <a:pPr fontAlgn="auto">
              <a:spcAft>
                <a:spcPts val="0"/>
              </a:spcAft>
              <a:buFont typeface="Arial" panose="020B0604020202020204" pitchFamily="34" charset="0"/>
              <a:buChar char="•"/>
              <a:defRPr/>
            </a:pPr>
            <a:r>
              <a:rPr lang="ru-RU" sz="1800" dirty="0" smtClean="0"/>
              <a:t/>
            </a:r>
            <a:br>
              <a:rPr lang="ru-RU" sz="1800" dirty="0" smtClean="0"/>
            </a:br>
            <a:r>
              <a:rPr lang="ru-RU" sz="1800" dirty="0" smtClean="0"/>
              <a:t>   	                          </a:t>
            </a:r>
          </a:p>
          <a:p>
            <a:pPr fontAlgn="auto">
              <a:spcAft>
                <a:spcPts val="0"/>
              </a:spcAft>
              <a:buFont typeface="Arial" panose="020B0604020202020204" pitchFamily="34" charset="0"/>
              <a:buChar char="•"/>
              <a:defRPr/>
            </a:pPr>
            <a:r>
              <a:rPr lang="ru-RU" sz="1800" dirty="0" smtClean="0"/>
              <a:t> 100        соперничество</a:t>
            </a:r>
          </a:p>
          <a:p>
            <a:pPr fontAlgn="auto">
              <a:spcAft>
                <a:spcPts val="0"/>
              </a:spcAft>
              <a:buFont typeface="Arial" panose="020B0604020202020204" pitchFamily="34" charset="0"/>
              <a:buChar char="•"/>
              <a:defRPr/>
            </a:pPr>
            <a:r>
              <a:rPr lang="ru-RU" sz="1800" dirty="0" smtClean="0"/>
              <a:t> </a:t>
            </a:r>
          </a:p>
          <a:p>
            <a:pPr fontAlgn="auto">
              <a:spcAft>
                <a:spcPts val="0"/>
              </a:spcAft>
              <a:buFont typeface="Arial" panose="020B0604020202020204" pitchFamily="34" charset="0"/>
              <a:buChar char="•"/>
              <a:defRPr/>
            </a:pPr>
            <a:r>
              <a:rPr lang="ru-RU" sz="1800" dirty="0" smtClean="0"/>
              <a:t> </a:t>
            </a:r>
          </a:p>
          <a:p>
            <a:pPr fontAlgn="auto">
              <a:spcAft>
                <a:spcPts val="0"/>
              </a:spcAft>
              <a:buFont typeface="Arial" panose="020B0604020202020204" pitchFamily="34" charset="0"/>
              <a:buChar char="•"/>
              <a:defRPr/>
            </a:pPr>
            <a:r>
              <a:rPr lang="ru-RU" sz="1800" dirty="0" smtClean="0"/>
              <a:t> </a:t>
            </a:r>
          </a:p>
          <a:p>
            <a:pPr fontAlgn="auto">
              <a:spcAft>
                <a:spcPts val="0"/>
              </a:spcAft>
              <a:buFont typeface="Arial" panose="020B0604020202020204" pitchFamily="34" charset="0"/>
              <a:buChar char="•"/>
              <a:defRPr/>
            </a:pPr>
            <a:r>
              <a:rPr lang="ru-RU" sz="1800" dirty="0" smtClean="0"/>
              <a:t> </a:t>
            </a:r>
          </a:p>
          <a:p>
            <a:pPr fontAlgn="auto">
              <a:spcAft>
                <a:spcPts val="0"/>
              </a:spcAft>
              <a:buFont typeface="Arial" panose="020B0604020202020204" pitchFamily="34" charset="0"/>
              <a:buChar char="•"/>
              <a:defRPr/>
            </a:pPr>
            <a:r>
              <a:rPr lang="ru-RU" sz="1800" dirty="0" smtClean="0"/>
              <a:t> </a:t>
            </a:r>
          </a:p>
          <a:p>
            <a:pPr fontAlgn="auto">
              <a:spcAft>
                <a:spcPts val="0"/>
              </a:spcAft>
              <a:buFont typeface="Arial" panose="020B0604020202020204" pitchFamily="34" charset="0"/>
              <a:buChar char="•"/>
              <a:defRPr/>
            </a:pPr>
            <a:r>
              <a:rPr lang="ru-RU" sz="1800" dirty="0" smtClean="0"/>
              <a:t>     50</a:t>
            </a:r>
          </a:p>
          <a:p>
            <a:pPr fontAlgn="auto">
              <a:spcAft>
                <a:spcPts val="0"/>
              </a:spcAft>
              <a:buFont typeface="Arial" panose="020B0604020202020204" pitchFamily="34" charset="0"/>
              <a:buChar char="•"/>
              <a:defRPr/>
            </a:pPr>
            <a:r>
              <a:rPr lang="ru-RU" sz="1800" dirty="0" smtClean="0"/>
              <a:t> </a:t>
            </a:r>
          </a:p>
          <a:p>
            <a:pPr fontAlgn="auto">
              <a:spcAft>
                <a:spcPts val="0"/>
              </a:spcAft>
              <a:buFont typeface="Arial" panose="020B0604020202020204" pitchFamily="34" charset="0"/>
              <a:buChar char="•"/>
              <a:defRPr/>
            </a:pPr>
            <a:r>
              <a:rPr lang="ru-RU" sz="1800" dirty="0" smtClean="0"/>
              <a:t> </a:t>
            </a:r>
          </a:p>
          <a:p>
            <a:pPr fontAlgn="auto">
              <a:spcAft>
                <a:spcPts val="0"/>
              </a:spcAft>
              <a:buFont typeface="Arial" panose="020B0604020202020204" pitchFamily="34" charset="0"/>
              <a:buChar char="•"/>
              <a:defRPr/>
            </a:pPr>
            <a:r>
              <a:rPr lang="ru-RU" sz="1800" dirty="0" smtClean="0"/>
              <a:t> </a:t>
            </a:r>
          </a:p>
          <a:p>
            <a:pPr fontAlgn="auto">
              <a:spcAft>
                <a:spcPts val="0"/>
              </a:spcAft>
              <a:buFont typeface="Arial" panose="020B0604020202020204" pitchFamily="34" charset="0"/>
              <a:buChar char="•"/>
              <a:defRPr/>
            </a:pPr>
            <a:r>
              <a:rPr lang="ru-RU" sz="1800" dirty="0" smtClean="0"/>
              <a:t> </a:t>
            </a:r>
          </a:p>
          <a:p>
            <a:pPr fontAlgn="auto">
              <a:spcAft>
                <a:spcPts val="0"/>
              </a:spcAft>
              <a:buFont typeface="Arial" panose="020B0604020202020204" pitchFamily="34" charset="0"/>
              <a:buChar char="•"/>
              <a:defRPr/>
            </a:pPr>
            <a:r>
              <a:rPr lang="ru-RU" sz="1800" dirty="0" smtClean="0"/>
              <a:t> </a:t>
            </a:r>
          </a:p>
          <a:p>
            <a:pPr fontAlgn="auto">
              <a:spcAft>
                <a:spcPts val="0"/>
              </a:spcAft>
              <a:buFont typeface="Arial" panose="020B0604020202020204" pitchFamily="34" charset="0"/>
              <a:buChar char="•"/>
              <a:defRPr/>
            </a:pPr>
            <a:endParaRPr lang="ru-RU" sz="1800" dirty="0" smtClean="0"/>
          </a:p>
          <a:p>
            <a:pPr fontAlgn="auto">
              <a:spcAft>
                <a:spcPts val="0"/>
              </a:spcAft>
              <a:buFont typeface="Arial" panose="020B0604020202020204" pitchFamily="34" charset="0"/>
              <a:buChar char="•"/>
              <a:defRPr/>
            </a:pPr>
            <a:r>
              <a:rPr lang="ru-RU" sz="1800" dirty="0" smtClean="0"/>
              <a:t>        0                                       50                                        100           Интересы другого</a:t>
            </a:r>
          </a:p>
          <a:p>
            <a:pPr fontAlgn="auto">
              <a:spcAft>
                <a:spcPts val="0"/>
              </a:spcAft>
              <a:buFont typeface="Arial" panose="020B0604020202020204" pitchFamily="34" charset="0"/>
              <a:buChar char="•"/>
              <a:defRPr/>
            </a:pPr>
            <a:r>
              <a:rPr lang="ru-RU" sz="1800" dirty="0" smtClean="0"/>
              <a:t> </a:t>
            </a:r>
          </a:p>
        </p:txBody>
      </p:sp>
      <p:cxnSp>
        <p:nvCxnSpPr>
          <p:cNvPr id="5" name="Прямая со стрелкой 4"/>
          <p:cNvCxnSpPr/>
          <p:nvPr/>
        </p:nvCxnSpPr>
        <p:spPr>
          <a:xfrm flipV="1">
            <a:off x="1476375" y="1341438"/>
            <a:ext cx="0" cy="4032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1476375" y="5373688"/>
            <a:ext cx="46799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250"/>
            <a:ext cx="8229600" cy="5649913"/>
          </a:xfrm>
          <a:solidFill>
            <a:schemeClr val="accent6">
              <a:lumMod val="40000"/>
              <a:lumOff val="60000"/>
            </a:schemeClr>
          </a:solidFill>
        </p:spPr>
        <p:txBody>
          <a:bodyPr rtlCol="0">
            <a:normAutofit fontScale="85000" lnSpcReduction="10000"/>
          </a:bodyPr>
          <a:lstStyle/>
          <a:p>
            <a:pPr fontAlgn="auto">
              <a:spcAft>
                <a:spcPts val="0"/>
              </a:spcAft>
              <a:buFont typeface="Arial" panose="020B0604020202020204" pitchFamily="34" charset="0"/>
              <a:buChar char="•"/>
              <a:defRPr/>
            </a:pPr>
            <a:r>
              <a:rPr lang="ru-RU" b="1" dirty="0" smtClean="0"/>
              <a:t>Сотрудничество</a:t>
            </a:r>
            <a:r>
              <a:rPr lang="ru-RU" dirty="0" smtClean="0"/>
              <a:t>  – это поиск решения, удовлетворяющего интересы двух сторон. Такая стратегия ведет к успеху в делах и личной жизни, так как в процессе разрешения конфликта есть стремление к удовлетворению нужд всех. Специалисты рекомендуют начать реализацию этой стратегии с фраз типа: «Я хочу справедливого исхода для нас обоих», «Давайте посмотрим, что можно сделать,  чтобы получить то, что мы оба хотим» и т.п. Сотрудничество предполагает умение (желание) сдерживать свои эмоции, объяснять свои решения и выслушивать другую сторону. При сотрудничестве происходит приобретение совместного опыта работы и  вырабатываются навыки слушания.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9275"/>
            <a:ext cx="8229600" cy="5576888"/>
          </a:xfrm>
          <a:solidFill>
            <a:schemeClr val="accent6">
              <a:lumMod val="40000"/>
              <a:lumOff val="60000"/>
            </a:schemeClr>
          </a:solidFill>
        </p:spPr>
        <p:txBody>
          <a:bodyPr rtlCol="0">
            <a:normAutofit fontScale="55000" lnSpcReduction="20000"/>
          </a:bodyPr>
          <a:lstStyle/>
          <a:p>
            <a:pPr fontAlgn="auto">
              <a:spcAft>
                <a:spcPts val="0"/>
              </a:spcAft>
              <a:buFont typeface="Arial" panose="020B0604020202020204" pitchFamily="34" charset="0"/>
              <a:buChar char="•"/>
              <a:defRPr/>
            </a:pPr>
            <a:r>
              <a:rPr lang="ru-RU" dirty="0" smtClean="0"/>
              <a:t>Мои интересы</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r>
            <a:br>
              <a:rPr lang="ru-RU" dirty="0" smtClean="0"/>
            </a:br>
            <a:r>
              <a:rPr lang="ru-RU" dirty="0" smtClean="0"/>
              <a:t>   	                          </a:t>
            </a:r>
          </a:p>
          <a:p>
            <a:pPr fontAlgn="auto">
              <a:spcAft>
                <a:spcPts val="0"/>
              </a:spcAft>
              <a:buFont typeface="Arial" panose="020B0604020202020204" pitchFamily="34" charset="0"/>
              <a:buChar char="•"/>
              <a:defRPr/>
            </a:pPr>
            <a:r>
              <a:rPr lang="ru-RU" dirty="0" smtClean="0"/>
              <a:t> 100                                                                                        сотрудничество</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50</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endParaRPr lang="ru-RU" dirty="0" smtClean="0"/>
          </a:p>
          <a:p>
            <a:pPr fontAlgn="auto">
              <a:spcAft>
                <a:spcPts val="0"/>
              </a:spcAft>
              <a:buFont typeface="Arial" panose="020B0604020202020204" pitchFamily="34" charset="0"/>
              <a:buChar char="•"/>
              <a:defRPr/>
            </a:pPr>
            <a:r>
              <a:rPr lang="ru-RU" dirty="0" smtClean="0"/>
              <a:t>        0                                       50                                        100           Интересы другого</a:t>
            </a:r>
          </a:p>
        </p:txBody>
      </p:sp>
      <p:cxnSp>
        <p:nvCxnSpPr>
          <p:cNvPr id="5" name="Прямая со стрелкой 4"/>
          <p:cNvCxnSpPr/>
          <p:nvPr/>
        </p:nvCxnSpPr>
        <p:spPr>
          <a:xfrm flipV="1">
            <a:off x="1547813" y="1052513"/>
            <a:ext cx="0" cy="41052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1547813" y="5157788"/>
            <a:ext cx="51117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p:nvCxnSpPr>
        <p:spPr>
          <a:xfrm flipV="1">
            <a:off x="1547813" y="1628775"/>
            <a:ext cx="4248150"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a:off x="5795963" y="1628775"/>
            <a:ext cx="0" cy="3529013"/>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9275"/>
            <a:ext cx="8229600" cy="5576888"/>
          </a:xfrm>
          <a:solidFill>
            <a:schemeClr val="tx2">
              <a:lumMod val="20000"/>
              <a:lumOff val="80000"/>
            </a:schemeClr>
          </a:solidFill>
        </p:spPr>
        <p:txBody>
          <a:bodyPr rtlCol="0">
            <a:normAutofit/>
          </a:bodyPr>
          <a:lstStyle/>
          <a:p>
            <a:pPr fontAlgn="auto">
              <a:spcAft>
                <a:spcPts val="0"/>
              </a:spcAft>
              <a:buFont typeface="Arial" panose="020B0604020202020204" pitchFamily="34" charset="0"/>
              <a:buChar char="•"/>
              <a:defRPr/>
            </a:pPr>
            <a:r>
              <a:rPr lang="ru-RU" b="1" dirty="0" smtClean="0"/>
              <a:t>Компромисс</a:t>
            </a:r>
            <a:r>
              <a:rPr lang="ru-RU" dirty="0" smtClean="0"/>
              <a:t> – это урегулирование разногласий через взаимные уступки. Такая стратегия эффективна тогда, когда обе стороны желают одного  и того же, но точно знают, что одновременно их желания невыполнимы. Компромисс позволяет хоть что-то получить, чем все потерять, и дает возможность выработать временное решение, если на выработку другого нет времени.</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651</Words>
  <Application>Microsoft Office PowerPoint</Application>
  <PresentationFormat>Экран (4:3)</PresentationFormat>
  <Paragraphs>151</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Стратегии поведения в конфликте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Задание </vt:lpstr>
      <vt:lpstr>Тест «Стратегии поведения в конфликтах»</vt:lpstr>
      <vt:lpstr>Подведение итогов</vt:lpstr>
      <vt:lpstr>Презентация PowerPoint</vt:lpstr>
      <vt:lpstr>Домашнее задание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Стратегии поведения в конфликте</dc:title>
  <dc:creator>User</dc:creator>
  <cp:lastModifiedBy>User</cp:lastModifiedBy>
  <cp:revision>11</cp:revision>
  <dcterms:created xsi:type="dcterms:W3CDTF">2013-10-16T08:53:37Z</dcterms:created>
  <dcterms:modified xsi:type="dcterms:W3CDTF">2013-11-05T08:21:07Z</dcterms:modified>
</cp:coreProperties>
</file>