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lekino" panose="02000400000000000000" pitchFamily="2" charset="0"/>
              </a:rPr>
              <a:t>ТРОПЫ И СТИЛИСТИЧЕСКИЕ ФИГУРЫ.</a:t>
            </a:r>
            <a:endParaRPr lang="ru-RU" dirty="0">
              <a:latin typeface="Arlekino" panose="020004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60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СИНЕКДОХА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5617" y="2133599"/>
            <a:ext cx="9868995" cy="443462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3200" dirty="0"/>
              <a:t>(греч. </a:t>
            </a:r>
            <a:r>
              <a:rPr lang="ru-RU" sz="3200" dirty="0" err="1"/>
              <a:t>synekdoche</a:t>
            </a:r>
            <a:r>
              <a:rPr lang="ru-RU" sz="3200" dirty="0"/>
              <a:t> - соотнесение) – троп и вид метонимии, название части  вместо целого  или наоборот.</a:t>
            </a:r>
          </a:p>
          <a:p>
            <a:pPr algn="ctr"/>
            <a:r>
              <a:rPr lang="ru-RU" sz="3200" dirty="0"/>
              <a:t> - </a:t>
            </a:r>
            <a:r>
              <a:rPr lang="ru-RU" sz="3200" i="1" dirty="0"/>
              <a:t>Скажи-ка, дядя, ведь недаром</a:t>
            </a:r>
            <a:br>
              <a:rPr lang="ru-RU" sz="3200" i="1" dirty="0"/>
            </a:br>
            <a:r>
              <a:rPr lang="ru-RU" sz="3200" i="1" dirty="0"/>
              <a:t>   Москва, спалённая пожаром,</a:t>
            </a:r>
            <a:br>
              <a:rPr lang="ru-RU" sz="3200" i="1" dirty="0"/>
            </a:br>
            <a:r>
              <a:rPr lang="ru-RU" sz="3200" i="1" dirty="0"/>
              <a:t>   </a:t>
            </a:r>
            <a:r>
              <a:rPr lang="ru-RU" sz="3200" i="1" u="sng" dirty="0"/>
              <a:t>Французу </a:t>
            </a:r>
            <a:r>
              <a:rPr lang="ru-RU" sz="3200" i="1" dirty="0"/>
              <a:t>отдана?</a:t>
            </a:r>
            <a:br>
              <a:rPr lang="ru-RU" sz="3200" i="1" dirty="0"/>
            </a:br>
            <a:r>
              <a:rPr lang="ru-RU" sz="3200" i="1" dirty="0"/>
              <a:t>                    (М. В. Лермонтов)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5011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СРАВНЕНИЕ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1070" y="1262129"/>
            <a:ext cx="10200068" cy="5383369"/>
          </a:xfrm>
        </p:spPr>
        <p:txBody>
          <a:bodyPr/>
          <a:lstStyle/>
          <a:p>
            <a:r>
              <a:rPr lang="ru-RU" sz="2800" dirty="0" smtClean="0"/>
              <a:t>–</a:t>
            </a:r>
            <a:r>
              <a:rPr lang="ru-RU" sz="2800" dirty="0"/>
              <a:t>  слово или выражение, содержащее уподобление одного предмета другому, одной ситуации - другой. («Сильный, как лев», «сказал, как отрезал»…). В отличие от метафоры, в сравнении обязательно присутствуют слова «как», «как будто», «словно» .</a:t>
            </a:r>
          </a:p>
          <a:p>
            <a:pPr algn="ctr"/>
            <a:r>
              <a:rPr lang="ru-RU" sz="2800" dirty="0"/>
              <a:t> </a:t>
            </a:r>
            <a:r>
              <a:rPr lang="ru-RU" sz="2800" i="1" dirty="0"/>
              <a:t>Буря мглою небо кроет,</a:t>
            </a:r>
            <a:br>
              <a:rPr lang="ru-RU" sz="2800" i="1" dirty="0"/>
            </a:br>
            <a:r>
              <a:rPr lang="ru-RU" sz="2800" i="1" dirty="0"/>
              <a:t> Вихри снежные крутя;</a:t>
            </a:r>
            <a:br>
              <a:rPr lang="ru-RU" sz="2800" i="1" dirty="0"/>
            </a:br>
            <a:r>
              <a:rPr lang="ru-RU" sz="2800" i="1" dirty="0"/>
              <a:t> То, как зверь она завоет,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r>
              <a:rPr lang="ru-RU" sz="2800" i="1" dirty="0"/>
              <a:t>То заплачет, как дитя…</a:t>
            </a:r>
            <a:br>
              <a:rPr lang="ru-RU" sz="2800" i="1" dirty="0"/>
            </a:br>
            <a:r>
              <a:rPr lang="ru-RU" sz="2800" i="1" dirty="0"/>
              <a:t>                          (А.С. Пушкин)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2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3645" y="1236372"/>
            <a:ext cx="10367493" cy="5228822"/>
          </a:xfrm>
        </p:spPr>
        <p:txBody>
          <a:bodyPr>
            <a:noAutofit/>
          </a:bodyPr>
          <a:lstStyle/>
          <a:p>
            <a:r>
              <a:rPr lang="ru-RU" sz="3600" dirty="0" smtClean="0"/>
              <a:t>-</a:t>
            </a:r>
            <a:r>
              <a:rPr lang="ru-RU" sz="3600" dirty="0"/>
              <a:t>  обобщённое художественное отражение действительности, облечённое в форму конкретного индивидуального явления. Поэты мыслят образами.</a:t>
            </a:r>
          </a:p>
          <a:p>
            <a:pPr algn="ctr"/>
            <a:r>
              <a:rPr lang="ru-RU" sz="3600" dirty="0"/>
              <a:t>   </a:t>
            </a:r>
            <a:r>
              <a:rPr lang="ru-RU" sz="3600" i="1" dirty="0"/>
              <a:t>Не ветер бушует над бором,</a:t>
            </a:r>
            <a:br>
              <a:rPr lang="ru-RU" sz="3600" i="1" dirty="0"/>
            </a:br>
            <a:r>
              <a:rPr lang="ru-RU" sz="3600" i="1" dirty="0"/>
              <a:t>   Не с гор побежали ручьи,</a:t>
            </a:r>
            <a:br>
              <a:rPr lang="ru-RU" sz="3600" i="1" dirty="0"/>
            </a:br>
            <a:r>
              <a:rPr lang="ru-RU" sz="3600" i="1" dirty="0"/>
              <a:t>   Мороз - воевода дозором</a:t>
            </a:r>
            <a:br>
              <a:rPr lang="ru-RU" sz="3600" i="1" dirty="0"/>
            </a:br>
            <a:r>
              <a:rPr lang="ru-RU" sz="3600" i="1" dirty="0"/>
              <a:t>   Обходит владенья свои.</a:t>
            </a:r>
            <a:br>
              <a:rPr lang="ru-RU" sz="3600" i="1" dirty="0"/>
            </a:br>
            <a:r>
              <a:rPr lang="ru-RU" sz="3600" i="1" dirty="0"/>
              <a:t>                        (Н.А. Некрасов)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25958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АЛЛЕГОРИЯ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65" y="1326524"/>
            <a:ext cx="9959147" cy="52159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(</a:t>
            </a:r>
            <a:r>
              <a:rPr lang="ru-RU" sz="3200" dirty="0"/>
              <a:t>греч. </a:t>
            </a:r>
            <a:r>
              <a:rPr lang="ru-RU" sz="3200" dirty="0" err="1"/>
              <a:t>allegoria</a:t>
            </a:r>
            <a:r>
              <a:rPr lang="ru-RU" sz="3200" dirty="0"/>
              <a:t> - иносказание) -  образное изображение отвлеченной мысли, идеи или понятия посредством сходного образа </a:t>
            </a:r>
            <a:r>
              <a:rPr lang="ru-RU" sz="3200" b="1" dirty="0">
                <a:solidFill>
                  <a:srgbClr val="FF0000"/>
                </a:solidFill>
              </a:rPr>
              <a:t>(лев - сила, власть; правосудие -  женщина с весами)</a:t>
            </a:r>
            <a:r>
              <a:rPr lang="ru-RU" sz="3200" dirty="0"/>
              <a:t>.В отличие от метафоры, в аллегории переносное значение выражено фразой, целой мыслью или даже небольшим произведением (басня, притча). В литературе многие аллегорические образы взяты из фольклора и мифологии.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17863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ГРОТЕСК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039" y="1365160"/>
            <a:ext cx="10303099" cy="5177307"/>
          </a:xfrm>
        </p:spPr>
        <p:txBody>
          <a:bodyPr>
            <a:noAutofit/>
          </a:bodyPr>
          <a:lstStyle/>
          <a:p>
            <a:r>
              <a:rPr lang="ru-RU" sz="2800" dirty="0" smtClean="0"/>
              <a:t>(</a:t>
            </a:r>
            <a:r>
              <a:rPr lang="ru-RU" sz="2800" dirty="0"/>
              <a:t>франц. </a:t>
            </a:r>
            <a:r>
              <a:rPr lang="en-US" sz="2800" dirty="0"/>
              <a:t>g</a:t>
            </a:r>
            <a:r>
              <a:rPr lang="ru-RU" sz="2800" dirty="0" err="1"/>
              <a:t>rotesque</a:t>
            </a:r>
            <a:r>
              <a:rPr lang="ru-RU" sz="2800" dirty="0"/>
              <a:t> – причудливый, комичный) - изображение людей и явлений в фантастическом, уродливо-комическом виде и основанное на резких контрастах и преувеличениях.</a:t>
            </a:r>
          </a:p>
          <a:p>
            <a:r>
              <a:rPr lang="ru-RU" sz="2800" dirty="0"/>
              <a:t>         </a:t>
            </a:r>
            <a:r>
              <a:rPr lang="ru-RU" sz="2800" i="1" dirty="0"/>
              <a:t>     Взъярённый на заседание врываюсь лавиной,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             </a:t>
            </a:r>
            <a:r>
              <a:rPr lang="ru-RU" sz="2800" i="1" dirty="0"/>
              <a:t>Дикие проклятья дорогой изрыгая.</a:t>
            </a:r>
            <a:br>
              <a:rPr lang="ru-RU" sz="2800" i="1" dirty="0"/>
            </a:br>
            <a:r>
              <a:rPr lang="ru-RU" sz="2800" i="1" dirty="0"/>
              <a:t>              И вижу: сидят людей половины.</a:t>
            </a:r>
            <a:br>
              <a:rPr lang="ru-RU" sz="2800" i="1" dirty="0"/>
            </a:br>
            <a:r>
              <a:rPr lang="ru-RU" sz="2800" i="1" dirty="0"/>
              <a:t>              О дьявольщина! Где же половина другая?</a:t>
            </a:r>
            <a:br>
              <a:rPr lang="ru-RU" sz="2800" i="1" dirty="0"/>
            </a:br>
            <a:r>
              <a:rPr lang="ru-RU" sz="2800" i="1" dirty="0"/>
              <a:t>                                                    (В. Маяковский)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3434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ИРОНИЯ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980" y="1313645"/>
            <a:ext cx="10084158" cy="51386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</a:t>
            </a:r>
            <a:r>
              <a:rPr lang="ru-RU" sz="3200" dirty="0"/>
              <a:t>(греч. </a:t>
            </a:r>
            <a:r>
              <a:rPr lang="ru-RU" sz="3200" dirty="0" err="1"/>
              <a:t>eironeia</a:t>
            </a:r>
            <a:r>
              <a:rPr lang="ru-RU" sz="3200" dirty="0"/>
              <a:t> - притворство) - выражение насмешки или лукавства посредством иносказания. Слово или высказывание обретает в контексте речи смысл, противоположный буквальному значению или отрицающий его, ставящий под сомнение.</a:t>
            </a:r>
          </a:p>
          <a:p>
            <a:pPr algn="ctr"/>
            <a:r>
              <a:rPr lang="ru-RU" sz="3200" dirty="0"/>
              <a:t>     </a:t>
            </a:r>
            <a:r>
              <a:rPr lang="ru-RU" sz="2800" i="1" dirty="0"/>
              <a:t>Слуга влиятельных господ,</a:t>
            </a:r>
            <a:br>
              <a:rPr lang="ru-RU" sz="2800" i="1" dirty="0"/>
            </a:br>
            <a:r>
              <a:rPr lang="ru-RU" sz="2800" i="1" dirty="0"/>
              <a:t>     С какой отвагой благородной</a:t>
            </a:r>
            <a:br>
              <a:rPr lang="ru-RU" sz="2800" i="1" dirty="0"/>
            </a:br>
            <a:r>
              <a:rPr lang="ru-RU" sz="2800" i="1" dirty="0"/>
              <a:t>     Громите речью вы свободной</a:t>
            </a:r>
            <a:br>
              <a:rPr lang="ru-RU" sz="2800" i="1" dirty="0"/>
            </a:br>
            <a:r>
              <a:rPr lang="ru-RU" sz="2800" i="1" dirty="0"/>
              <a:t>     Всех тех, кому зажали рот.</a:t>
            </a:r>
            <a:br>
              <a:rPr lang="ru-RU" sz="2800" i="1" dirty="0"/>
            </a:br>
            <a:r>
              <a:rPr lang="ru-RU" sz="2800" i="1" dirty="0"/>
              <a:t>                                         (Ф.И. Тютчев)</a:t>
            </a:r>
            <a:endParaRPr lang="ru-RU" sz="28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0566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САРКАЗМ </a:t>
            </a:r>
            <a:r>
              <a:rPr lang="ru-RU" dirty="0"/>
              <a:t>(греч. </a:t>
            </a:r>
            <a:r>
              <a:rPr lang="ru-RU" dirty="0" err="1"/>
              <a:t>sarkazo</a:t>
            </a:r>
            <a:r>
              <a:rPr lang="ru-RU" dirty="0"/>
              <a:t>, букв. - рву мясо) -  презрительная, язвительная насмешка; высшая степень иронии.</a:t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066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АССОНАНС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/>
              <a:t>(</a:t>
            </a:r>
            <a:r>
              <a:rPr lang="ru-RU" sz="3200" dirty="0"/>
              <a:t>франц. </a:t>
            </a:r>
            <a:r>
              <a:rPr lang="en-US" sz="3200" dirty="0"/>
              <a:t>a</a:t>
            </a:r>
            <a:r>
              <a:rPr lang="ru-RU" sz="3200" dirty="0" err="1"/>
              <a:t>ssonance</a:t>
            </a:r>
            <a:r>
              <a:rPr lang="ru-RU" sz="3200" dirty="0"/>
              <a:t> - </a:t>
            </a:r>
            <a:r>
              <a:rPr lang="ru-RU" sz="3200" i="1" dirty="0"/>
              <a:t>созвучие</a:t>
            </a:r>
            <a:r>
              <a:rPr lang="ru-RU" sz="3200" dirty="0"/>
              <a:t> или </a:t>
            </a:r>
            <a:r>
              <a:rPr lang="ru-RU" sz="3200" i="1" dirty="0"/>
              <a:t>откликаюсь</a:t>
            </a:r>
            <a:r>
              <a:rPr lang="ru-RU" sz="3200" dirty="0"/>
              <a:t>)  -  повторение в строке, строфе или фразе однородных гласных звуков.</a:t>
            </a:r>
          </a:p>
          <a:p>
            <a:r>
              <a:rPr lang="en-US" sz="3200" i="1" dirty="0"/>
              <a:t>         </a:t>
            </a:r>
            <a:r>
              <a:rPr lang="ru-RU" sz="3200" i="1" dirty="0"/>
              <a:t> О весн</a:t>
            </a:r>
            <a:r>
              <a:rPr lang="ru-RU" sz="3200" i="1" u="sng" dirty="0"/>
              <a:t>а</a:t>
            </a:r>
            <a:r>
              <a:rPr lang="ru-RU" sz="3200" i="1" dirty="0"/>
              <a:t> без конц</a:t>
            </a:r>
            <a:r>
              <a:rPr lang="ru-RU" sz="3200" i="1" u="sng" dirty="0"/>
              <a:t>а</a:t>
            </a:r>
            <a:r>
              <a:rPr lang="ru-RU" sz="3200" i="1" dirty="0"/>
              <a:t> и без кр</a:t>
            </a:r>
            <a:r>
              <a:rPr lang="ru-RU" sz="3200" i="1" u="sng" dirty="0"/>
              <a:t>а</a:t>
            </a:r>
            <a:r>
              <a:rPr lang="ru-RU" sz="3200" i="1" dirty="0"/>
              <a:t>ю -</a:t>
            </a:r>
            <a:br>
              <a:rPr lang="ru-RU" sz="3200" i="1" dirty="0"/>
            </a:br>
            <a:r>
              <a:rPr lang="en-US" sz="3200" i="1" dirty="0"/>
              <a:t>         </a:t>
            </a:r>
            <a:r>
              <a:rPr lang="ru-RU" sz="3200" i="1" dirty="0"/>
              <a:t> Без конц</a:t>
            </a:r>
            <a:r>
              <a:rPr lang="ru-RU" sz="3200" i="1" u="sng" dirty="0"/>
              <a:t>а</a:t>
            </a:r>
            <a:r>
              <a:rPr lang="ru-RU" sz="3200" i="1" dirty="0"/>
              <a:t> и без кр</a:t>
            </a:r>
            <a:r>
              <a:rPr lang="ru-RU" sz="3200" i="1" u="sng" dirty="0"/>
              <a:t>а</a:t>
            </a:r>
            <a:r>
              <a:rPr lang="ru-RU" sz="3200" i="1" dirty="0"/>
              <a:t>ю мечт</a:t>
            </a:r>
            <a:r>
              <a:rPr lang="ru-RU" sz="3200" i="1" u="sng" dirty="0"/>
              <a:t>а!</a:t>
            </a:r>
            <a:br>
              <a:rPr lang="ru-RU" sz="3200" i="1" u="sng" dirty="0"/>
            </a:br>
            <a:r>
              <a:rPr lang="ru-RU" sz="3200" i="1" dirty="0"/>
              <a:t>          </a:t>
            </a:r>
            <a:r>
              <a:rPr lang="en-US" sz="3200" i="1" dirty="0"/>
              <a:t>                     </a:t>
            </a:r>
            <a:r>
              <a:rPr lang="ru-RU" sz="3200" i="1" dirty="0"/>
              <a:t>               ( А. Блок)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52687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АЛЛИТЕРАЦИЯ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5161" y="1403797"/>
            <a:ext cx="10457645" cy="5215944"/>
          </a:xfrm>
        </p:spPr>
        <p:txBody>
          <a:bodyPr>
            <a:normAutofit/>
          </a:bodyPr>
          <a:lstStyle/>
          <a:p>
            <a:r>
              <a:rPr lang="ru-RU" dirty="0" smtClean="0"/>
              <a:t>(</a:t>
            </a:r>
            <a:r>
              <a:rPr lang="ru-RU" sz="3200" dirty="0"/>
              <a:t>лат. </a:t>
            </a:r>
            <a:r>
              <a:rPr lang="ru-RU" sz="3200" dirty="0" err="1"/>
              <a:t>ad</a:t>
            </a:r>
            <a:r>
              <a:rPr lang="ru-RU" sz="3200" dirty="0"/>
              <a:t> - к, при и </a:t>
            </a:r>
            <a:r>
              <a:rPr lang="ru-RU" sz="3200" dirty="0" err="1"/>
              <a:t>littera</a:t>
            </a:r>
            <a:r>
              <a:rPr lang="ru-RU" sz="3200" dirty="0"/>
              <a:t> - буква) -  повторение однородных согласных, придающее стиху особую интонационную выразительность.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200" dirty="0"/>
              <a:t>     </a:t>
            </a:r>
            <a:r>
              <a:rPr lang="ru-RU" sz="3200" i="1" dirty="0"/>
              <a:t>Вечер. Взморье. Вздохи ветра.</a:t>
            </a:r>
            <a:endParaRPr lang="ru-RU" sz="32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200" i="1" dirty="0"/>
              <a:t> </a:t>
            </a:r>
            <a:r>
              <a:rPr lang="ru-RU" sz="3200" i="1" dirty="0" smtClean="0"/>
              <a:t> </a:t>
            </a:r>
            <a:r>
              <a:rPr lang="ru-RU" sz="3200" i="1" dirty="0"/>
              <a:t>   Величавый возглас волн</a:t>
            </a:r>
            <a:r>
              <a:rPr lang="ru-RU" sz="3200" i="1" dirty="0" smtClean="0"/>
              <a:t>.</a:t>
            </a:r>
            <a:endParaRPr lang="ru-RU" sz="32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200" i="1" dirty="0" smtClean="0"/>
              <a:t>    Близко буря. В берег бьется</a:t>
            </a:r>
            <a:endParaRPr lang="ru-RU" sz="32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ru-RU" sz="3200" i="1" dirty="0" smtClean="0"/>
              <a:t>    Чуждый </a:t>
            </a:r>
            <a:r>
              <a:rPr lang="ru-RU" sz="3200" i="1" dirty="0"/>
              <a:t>чарам черный челн…</a:t>
            </a:r>
            <a:br>
              <a:rPr lang="ru-RU" sz="3200" i="1" dirty="0"/>
            </a:br>
            <a:r>
              <a:rPr lang="ru-RU" sz="3200" i="1" dirty="0"/>
              <a:t>                                (К. Бальмонт)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305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АЛЛЮЗИЯ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(</a:t>
            </a:r>
            <a:r>
              <a:rPr lang="ru-RU" sz="3200" dirty="0"/>
              <a:t>от лат. </a:t>
            </a:r>
            <a:r>
              <a:rPr lang="ru-RU" sz="3200" dirty="0" err="1"/>
              <a:t>allusio</a:t>
            </a:r>
            <a:r>
              <a:rPr lang="ru-RU" sz="3200" dirty="0"/>
              <a:t> - шутка, намек) - стилистическая фигура, намёк посредством </a:t>
            </a:r>
            <a:r>
              <a:rPr lang="ru-RU" sz="3200" dirty="0" err="1"/>
              <a:t>сходнозвучащего</a:t>
            </a:r>
            <a:r>
              <a:rPr lang="ru-RU" sz="3200" dirty="0"/>
              <a:t> слова или упоминания общеизвестного реального факта, исторического события, литературного произведения </a:t>
            </a:r>
            <a:r>
              <a:rPr lang="ru-RU" sz="3200" b="1" dirty="0">
                <a:solidFill>
                  <a:srgbClr val="FF0000"/>
                </a:solidFill>
              </a:rPr>
              <a:t>(«слава Герострата»).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3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ТРОПЫ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 </a:t>
            </a:r>
            <a:r>
              <a:rPr lang="ru-RU" sz="2800" dirty="0"/>
              <a:t>(греч. </a:t>
            </a:r>
            <a:r>
              <a:rPr lang="ru-RU" sz="2800" dirty="0" err="1"/>
              <a:t>tropos</a:t>
            </a:r>
            <a:r>
              <a:rPr lang="ru-RU" sz="2800" dirty="0"/>
              <a:t> — поворот, оборот речи) - слова или обороты речи в переносном, иносказательном значении. Тропы - важный элемент художественного мышления. </a:t>
            </a:r>
            <a:endParaRPr lang="ru-RU" sz="2800" dirty="0" smtClean="0"/>
          </a:p>
          <a:p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Виды тропов: метафора, метонимия, синекдоха, гипербола, литота и др.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8882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АНАФОРА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sz="2800" dirty="0"/>
              <a:t>(греч. </a:t>
            </a:r>
            <a:r>
              <a:rPr lang="ru-RU" sz="2800" dirty="0" err="1"/>
              <a:t>anaphora</a:t>
            </a:r>
            <a:r>
              <a:rPr lang="ru-RU" sz="2800" dirty="0"/>
              <a:t> - вынесение) -  повторение начальных слов, строки, строфы или фразы.</a:t>
            </a:r>
          </a:p>
          <a:p>
            <a:pPr algn="ctr"/>
            <a:r>
              <a:rPr lang="ru-RU" sz="2800" dirty="0"/>
              <a:t>      </a:t>
            </a:r>
            <a:r>
              <a:rPr lang="ru-RU" sz="2800" i="1" dirty="0"/>
              <a:t>Ты и убогая,</a:t>
            </a:r>
            <a:br>
              <a:rPr lang="ru-RU" sz="2800" i="1" dirty="0"/>
            </a:br>
            <a:r>
              <a:rPr lang="ru-RU" sz="2800" i="1" dirty="0"/>
              <a:t>      Ты и обильная,</a:t>
            </a:r>
            <a:br>
              <a:rPr lang="ru-RU" sz="2800" i="1" dirty="0"/>
            </a:br>
            <a:r>
              <a:rPr lang="ru-RU" sz="2800" i="1" dirty="0"/>
              <a:t>      Ты и забитая,</a:t>
            </a:r>
            <a:br>
              <a:rPr lang="ru-RU" sz="2800" i="1" dirty="0"/>
            </a:br>
            <a:r>
              <a:rPr lang="ru-RU" sz="2800" i="1" dirty="0"/>
              <a:t>      Ты и всесильная,</a:t>
            </a:r>
            <a:br>
              <a:rPr lang="ru-RU" sz="2800" i="1" dirty="0"/>
            </a:br>
            <a:r>
              <a:rPr lang="ru-RU" sz="2800" i="1" dirty="0"/>
              <a:t>      Матушка-Русь!…</a:t>
            </a:r>
            <a:br>
              <a:rPr lang="ru-RU" sz="2800" i="1" dirty="0"/>
            </a:br>
            <a:r>
              <a:rPr lang="ru-RU" sz="2800" i="1" dirty="0"/>
              <a:t>                   (Н.А. Некрасов)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2207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АНТИТЕЗА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5313" y="1197735"/>
            <a:ext cx="10328856" cy="534473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</a:t>
            </a:r>
            <a:r>
              <a:rPr lang="ru-RU" sz="2800" dirty="0"/>
              <a:t>( греч. </a:t>
            </a:r>
            <a:r>
              <a:rPr lang="ru-RU" sz="2800" dirty="0" err="1"/>
              <a:t>antithesis</a:t>
            </a:r>
            <a:r>
              <a:rPr lang="ru-RU" sz="2800" dirty="0"/>
              <a:t> - противоположение) - стилистическая фигура; сопоставление или противопоставление контрастных понятий или образов. "</a:t>
            </a:r>
            <a:r>
              <a:rPr lang="ru-RU" sz="2800" i="1" dirty="0"/>
              <a:t>Так мало пройдено дорог, так много сделано ошибок..</a:t>
            </a:r>
            <a:r>
              <a:rPr lang="ru-RU" sz="2800" dirty="0"/>
              <a:t>." (</a:t>
            </a:r>
            <a:r>
              <a:rPr lang="ru-RU" sz="2800" dirty="0" err="1"/>
              <a:t>С.Есенин</a:t>
            </a:r>
            <a:r>
              <a:rPr lang="ru-RU" sz="2800" dirty="0" smtClean="0"/>
              <a:t>).</a:t>
            </a:r>
          </a:p>
          <a:p>
            <a:pPr marL="0" indent="0">
              <a:buNone/>
            </a:pPr>
            <a:endParaRPr lang="ru-RU" sz="2800" dirty="0"/>
          </a:p>
          <a:p>
            <a:pPr algn="ctr"/>
            <a:r>
              <a:rPr lang="en-US" sz="2800" i="1" dirty="0"/>
              <a:t>      </a:t>
            </a:r>
            <a:r>
              <a:rPr lang="ru-RU" sz="2800" i="1" dirty="0"/>
              <a:t> Ты богат, я очень беден;</a:t>
            </a:r>
            <a:br>
              <a:rPr lang="ru-RU" sz="2800" i="1" dirty="0"/>
            </a:br>
            <a:r>
              <a:rPr lang="en-US" sz="2800" i="1" dirty="0"/>
              <a:t>      </a:t>
            </a:r>
            <a:r>
              <a:rPr lang="ru-RU" sz="2800" i="1" dirty="0"/>
              <a:t> Ты прозаик, я поэт;</a:t>
            </a:r>
            <a:br>
              <a:rPr lang="ru-RU" sz="2800" i="1" dirty="0"/>
            </a:br>
            <a:r>
              <a:rPr lang="en-US" sz="2800" i="1" dirty="0"/>
              <a:t>      </a:t>
            </a:r>
            <a:r>
              <a:rPr lang="ru-RU" sz="2800" i="1" dirty="0"/>
              <a:t> Ты румян, как маков цвет,</a:t>
            </a:r>
            <a:br>
              <a:rPr lang="ru-RU" sz="2800" i="1" dirty="0"/>
            </a:br>
            <a:r>
              <a:rPr lang="en-US" sz="2800" i="1" dirty="0"/>
              <a:t>      </a:t>
            </a:r>
            <a:r>
              <a:rPr lang="ru-RU" sz="2800" i="1" dirty="0"/>
              <a:t> Я, как смерть, и тощ и бледен.</a:t>
            </a:r>
            <a:br>
              <a:rPr lang="ru-RU" sz="2800" i="1" dirty="0"/>
            </a:br>
            <a:r>
              <a:rPr lang="ru-RU" sz="2800" i="1" dirty="0"/>
              <a:t>                                           (А.С. Пушкин)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31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АНТИФРАЗ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– </a:t>
            </a:r>
            <a:r>
              <a:rPr lang="ru-RU" sz="3200" dirty="0"/>
              <a:t>употребление слова в противоположном смысле </a:t>
            </a:r>
            <a:r>
              <a:rPr lang="ru-RU" sz="3200" b="1" i="1" dirty="0">
                <a:solidFill>
                  <a:srgbClr val="FF0000"/>
                </a:solidFill>
              </a:rPr>
              <a:t>(«</a:t>
            </a:r>
            <a:r>
              <a:rPr lang="ru-RU" sz="3200" b="1" i="1" dirty="0" err="1">
                <a:solidFill>
                  <a:srgbClr val="FF0000"/>
                </a:solidFill>
              </a:rPr>
              <a:t>герой»,«орёл</a:t>
            </a:r>
            <a:r>
              <a:rPr lang="ru-RU" sz="3200" b="1" i="1" dirty="0">
                <a:solidFill>
                  <a:srgbClr val="FF0000"/>
                </a:solidFill>
              </a:rPr>
              <a:t>», «мудрец»…).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6244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АПОКОПА </a:t>
            </a:r>
            <a:r>
              <a:rPr lang="ru-RU" dirty="0"/>
              <a:t>(греч.</a:t>
            </a:r>
            <a:r>
              <a:rPr lang="en-US" dirty="0" err="1"/>
              <a:t>apokope</a:t>
            </a:r>
            <a:r>
              <a:rPr lang="ru-RU" dirty="0"/>
              <a:t> – отсечение)  - искусственное укорачивание слова без потери его значения.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149603"/>
              </p:ext>
            </p:extLst>
          </p:nvPr>
        </p:nvGraphicFramePr>
        <p:xfrm>
          <a:off x="1545463" y="2640168"/>
          <a:ext cx="9959148" cy="367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9574"/>
                <a:gridCol w="4979574"/>
              </a:tblGrid>
              <a:tr h="367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…Как вдруг из лесу </a:t>
                      </a:r>
                      <a:r>
                        <a:rPr lang="ru-RU" sz="2400" u="sng" dirty="0">
                          <a:effectLst/>
                        </a:rPr>
                        <a:t>шасть</a:t>
                      </a:r>
                      <a:r>
                        <a:rPr lang="ru-RU" sz="2400" dirty="0">
                          <a:effectLst/>
                        </a:rPr>
                        <a:t/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 них медведь разинул пасть …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                            (А.Н. Крылов)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Лай, хохот, пенье, свист и </a:t>
                      </a:r>
                      <a:r>
                        <a:rPr lang="ru-RU" sz="2400" u="sng" dirty="0">
                          <a:effectLst/>
                        </a:rPr>
                        <a:t>хлоп</a:t>
                      </a:r>
                      <a:r>
                        <a:rPr lang="ru-RU" sz="2400" dirty="0">
                          <a:effectLst/>
                        </a:rPr>
                        <a:t>,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Людская </a:t>
                      </a:r>
                      <a:r>
                        <a:rPr lang="ru-RU" sz="2400" u="sng" dirty="0">
                          <a:effectLst/>
                        </a:rPr>
                        <a:t>молвь</a:t>
                      </a:r>
                      <a:r>
                        <a:rPr lang="ru-RU" sz="2400" dirty="0">
                          <a:effectLst/>
                        </a:rPr>
                        <a:t> и конский </a:t>
                      </a:r>
                      <a:r>
                        <a:rPr lang="ru-RU" sz="2400" u="sng" dirty="0">
                          <a:effectLst/>
                        </a:rPr>
                        <a:t>топ</a:t>
                      </a:r>
                      <a:r>
                        <a:rPr lang="ru-RU" sz="2400" dirty="0">
                          <a:effectLst/>
                        </a:rPr>
                        <a:t>!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                            (А.С. Пушкин)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706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БЕССОЮЗИЕ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0918" y="2133599"/>
            <a:ext cx="10113694" cy="422856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sz="2800" dirty="0"/>
              <a:t>асиндетон) – предложение с отсутствием союзов между однородными словами или частями целого. Фигура придающая речи динамичность и насыщенность.</a:t>
            </a:r>
          </a:p>
          <a:p>
            <a:pPr algn="ctr"/>
            <a:r>
              <a:rPr lang="ru-RU" sz="2800" dirty="0"/>
              <a:t>       </a:t>
            </a:r>
            <a:r>
              <a:rPr lang="ru-RU" sz="2800" i="1" dirty="0"/>
              <a:t>Ночь, улица, фонарь, аптека,</a:t>
            </a:r>
            <a:br>
              <a:rPr lang="ru-RU" sz="2800" i="1" dirty="0"/>
            </a:br>
            <a:r>
              <a:rPr lang="ru-RU" sz="2800" i="1" dirty="0"/>
              <a:t>       Бессмысленный и тусклый свет.</a:t>
            </a:r>
            <a:br>
              <a:rPr lang="ru-RU" sz="2800" i="1" dirty="0"/>
            </a:br>
            <a:r>
              <a:rPr lang="ru-RU" sz="2800" i="1" dirty="0"/>
              <a:t>       Живи ещё хоть четверть века -</a:t>
            </a:r>
            <a:br>
              <a:rPr lang="ru-RU" sz="2800" i="1" dirty="0"/>
            </a:br>
            <a:r>
              <a:rPr lang="ru-RU" sz="2800" i="1" dirty="0"/>
              <a:t>       Всё будет так. Исхода нет.</a:t>
            </a:r>
            <a:br>
              <a:rPr lang="ru-RU" sz="2800" i="1" dirty="0"/>
            </a:br>
            <a:r>
              <a:rPr lang="ru-RU" sz="2800" i="1" dirty="0"/>
              <a:t>                                               (А. Блок)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0144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МНОГОСОЮЗИЕ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r>
              <a:rPr lang="ru-RU" sz="3200" dirty="0"/>
              <a:t>(полисиндетон) - избыточное повторение союзов, создающее дополнительную интонационную окраску </a:t>
            </a:r>
            <a:r>
              <a:rPr lang="ru-RU" sz="3200" b="1" dirty="0">
                <a:solidFill>
                  <a:srgbClr val="FF0000"/>
                </a:solidFill>
              </a:rPr>
              <a:t>(«</a:t>
            </a:r>
            <a:r>
              <a:rPr lang="ru-RU" sz="3200" b="1" i="1" dirty="0">
                <a:solidFill>
                  <a:srgbClr val="FF0000"/>
                </a:solidFill>
              </a:rPr>
              <a:t>И скучно и грустно, и некому руку подать…»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М.Ю. Лермонтов)</a:t>
            </a:r>
            <a:r>
              <a:rPr lang="ru-RU" sz="3200" i="1" dirty="0"/>
              <a:t>. </a:t>
            </a:r>
            <a:r>
              <a:rPr lang="ru-RU" sz="3200" dirty="0"/>
              <a:t>Противоположная фигура - бессоюзие.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2414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ГРАДАЦИЯ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112" y="1579809"/>
            <a:ext cx="10431329" cy="49884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/>
              <a:t>стилистическая фигура, последовательное нагнетание или, наоборот, ослабление силы однородных выразительных средств художественной речи.</a:t>
            </a:r>
          </a:p>
          <a:p>
            <a:pPr algn="ctr"/>
            <a:r>
              <a:rPr lang="ru-RU" sz="2800" dirty="0"/>
              <a:t>     </a:t>
            </a:r>
            <a:r>
              <a:rPr lang="ru-RU" sz="2800" i="1" dirty="0"/>
              <a:t>Не жалею, не зову, не плачу.</a:t>
            </a:r>
            <a:br>
              <a:rPr lang="ru-RU" sz="2800" i="1" dirty="0"/>
            </a:br>
            <a:r>
              <a:rPr lang="ru-RU" sz="2800" i="1" dirty="0"/>
              <a:t>     Всё пройдёт, как с белых яблонь дым.</a:t>
            </a:r>
            <a:br>
              <a:rPr lang="ru-RU" sz="2800" i="1" dirty="0"/>
            </a:br>
            <a:r>
              <a:rPr lang="ru-RU" sz="2800" i="1" dirty="0"/>
              <a:t>     Увяданья золотом охваченный,</a:t>
            </a:r>
            <a:br>
              <a:rPr lang="ru-RU" sz="2800" i="1" dirty="0"/>
            </a:br>
            <a:r>
              <a:rPr lang="ru-RU" sz="2800" i="1" dirty="0"/>
              <a:t>     Я не буду больше молодым.</a:t>
            </a:r>
            <a:br>
              <a:rPr lang="ru-RU" sz="2800" i="1" dirty="0"/>
            </a:br>
            <a:r>
              <a:rPr lang="ru-RU" sz="2800" i="1" dirty="0"/>
              <a:t>                                       (С. Есенин)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409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ИНВЕКТИВА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3200" dirty="0"/>
              <a:t>(</a:t>
            </a:r>
            <a:r>
              <a:rPr lang="ru-RU" sz="3200" dirty="0" err="1"/>
              <a:t>позднелат</a:t>
            </a:r>
            <a:r>
              <a:rPr lang="ru-RU" sz="3200" dirty="0"/>
              <a:t>. </a:t>
            </a:r>
            <a:r>
              <a:rPr lang="ru-RU" sz="3200" dirty="0" err="1"/>
              <a:t>invectiva</a:t>
            </a:r>
            <a:r>
              <a:rPr lang="ru-RU" sz="3200" dirty="0"/>
              <a:t> </a:t>
            </a:r>
            <a:r>
              <a:rPr lang="ru-RU" sz="3200" dirty="0" err="1"/>
              <a:t>oratio</a:t>
            </a:r>
            <a:r>
              <a:rPr lang="ru-RU" sz="3200" dirty="0"/>
              <a:t> - бранная речь) – резкое обличение, осмеяние реального лица или группы лиц; разновидность сатиры</a:t>
            </a:r>
            <a:r>
              <a:rPr lang="ru-RU" sz="3200" b="1" dirty="0">
                <a:solidFill>
                  <a:srgbClr val="FF0000"/>
                </a:solidFill>
              </a:rPr>
              <a:t>(«</a:t>
            </a:r>
            <a:r>
              <a:rPr lang="ru-RU" sz="3200" b="1" i="1" dirty="0">
                <a:solidFill>
                  <a:srgbClr val="FF0000"/>
                </a:solidFill>
              </a:rPr>
              <a:t>А вы, надменные потомки…», </a:t>
            </a:r>
            <a:r>
              <a:rPr lang="ru-RU" sz="3200" dirty="0"/>
              <a:t>М.Ю. Лермонтов)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14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ИНВЕРСИЯ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/>
              <a:t>(</a:t>
            </a:r>
            <a:r>
              <a:rPr lang="ru-RU" sz="3200" dirty="0"/>
              <a:t>лат. </a:t>
            </a:r>
            <a:r>
              <a:rPr lang="ru-RU" sz="3200" dirty="0" err="1"/>
              <a:t>inversio</a:t>
            </a:r>
            <a:r>
              <a:rPr lang="ru-RU" sz="3200" dirty="0"/>
              <a:t> - перестановка)  - изменение обычного порядка слов в предложении для придания им особого смысла. Как правило, в обратном порядке </a:t>
            </a:r>
            <a:r>
              <a:rPr lang="ru-RU" sz="3200" b="1" i="1" dirty="0">
                <a:solidFill>
                  <a:srgbClr val="FF0000"/>
                </a:solidFill>
              </a:rPr>
              <a:t>("Преданья старины глубокой"</a:t>
            </a:r>
            <a:r>
              <a:rPr lang="ru-RU" sz="3200" i="1" dirty="0"/>
              <a:t> </a:t>
            </a:r>
            <a:r>
              <a:rPr lang="ru-RU" sz="3200" dirty="0"/>
              <a:t>А.С. Пушкин).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64514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КОЛЬЦО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звуковой или лексический повтор в начале и конце какой-либо речевой конструкции </a:t>
            </a:r>
            <a:r>
              <a:rPr lang="ru-RU" sz="3200" b="1" dirty="0">
                <a:solidFill>
                  <a:srgbClr val="FF0000"/>
                </a:solidFill>
              </a:rPr>
              <a:t>(«</a:t>
            </a:r>
            <a:r>
              <a:rPr lang="ru-RU" sz="3200" b="1" i="1" dirty="0">
                <a:solidFill>
                  <a:srgbClr val="FF0000"/>
                </a:solidFill>
              </a:rPr>
              <a:t>Коня, полцарства за коня!»,</a:t>
            </a:r>
            <a:r>
              <a:rPr lang="ru-RU" sz="3200" dirty="0"/>
              <a:t> В. Шекспир).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6971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СТИЛИСТИЧЕСКИЕ ФИГУРЫ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/>
              <a:t> </a:t>
            </a:r>
            <a:r>
              <a:rPr lang="ru-RU" sz="3200" dirty="0"/>
              <a:t>обороты речи, применяемые для усиления экспрессивности (выразительности) высказывания: анафора, эпифора, эллипс, антитеза, параллелизм, градация, инверсия, хиазм и др.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8139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9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ГИПЕРБОЛА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(греч. </a:t>
            </a:r>
            <a:r>
              <a:rPr lang="ru-RU" sz="3200" dirty="0" err="1"/>
              <a:t>hyperbole</a:t>
            </a:r>
            <a:r>
              <a:rPr lang="ru-RU" sz="3200" dirty="0"/>
              <a:t> — преувеличение) - разновидность тропа, основанная на преувеличении </a:t>
            </a:r>
            <a:r>
              <a:rPr lang="ru-RU" sz="3200" i="1" dirty="0"/>
              <a:t>(«реки крови», «море смеха»).</a:t>
            </a:r>
            <a:r>
              <a:rPr lang="ru-RU" sz="3200" dirty="0"/>
              <a:t> Противоположность – литота.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4617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ЛИТОТА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/>
              <a:t>(греч. </a:t>
            </a:r>
            <a:r>
              <a:rPr lang="ru-RU" sz="3200" dirty="0" err="1"/>
              <a:t>litotes</a:t>
            </a:r>
            <a:r>
              <a:rPr lang="ru-RU" sz="3200" dirty="0"/>
              <a:t> — простота) - троп, противоположный гиперболе; намеренное преуменьшение («мужичок с ноготок»). Второе название литоты – </a:t>
            </a:r>
            <a:r>
              <a:rPr lang="ru-RU" sz="3200" dirty="0" err="1"/>
              <a:t>мейосис</a:t>
            </a:r>
            <a:r>
              <a:rPr lang="ru-RU" sz="3200" dirty="0"/>
              <a:t>. Противоположность литоте – гипербола.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3602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МЕТАФОРА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0468" y="2133600"/>
            <a:ext cx="9534144" cy="4357352"/>
          </a:xfrm>
        </p:spPr>
        <p:txBody>
          <a:bodyPr>
            <a:normAutofit fontScale="77500" lnSpcReduction="20000"/>
          </a:bodyPr>
          <a:lstStyle/>
          <a:p>
            <a:r>
              <a:rPr lang="ru-RU" sz="3200" b="1" dirty="0" smtClean="0"/>
              <a:t> </a:t>
            </a:r>
            <a:r>
              <a:rPr lang="ru-RU" sz="3200" dirty="0"/>
              <a:t>(греч. </a:t>
            </a:r>
            <a:r>
              <a:rPr lang="ru-RU" sz="3200" dirty="0" err="1"/>
              <a:t>metaphora</a:t>
            </a:r>
            <a:r>
              <a:rPr lang="ru-RU" sz="3200" dirty="0"/>
              <a:t> — перенесение) -  троп, скрытое образное сравнение,  перенесение свойств одного предмета или явления на другой на основании  общих признаков («работа кипит», «лес рук», «тёмная личность», «каменное сердце»…). В метафоре, в отличие от сравнения, слова «как», «словно», «как будто» опущены, но подразумеваются</a:t>
            </a:r>
            <a:r>
              <a:rPr lang="ru-RU" sz="3200" dirty="0" smtClean="0"/>
              <a:t>.</a:t>
            </a:r>
            <a:r>
              <a:rPr lang="ru-RU" sz="3200" i="1" dirty="0"/>
              <a:t> </a:t>
            </a:r>
            <a:endParaRPr lang="ru-RU" sz="3200" i="1" dirty="0" smtClean="0"/>
          </a:p>
          <a:p>
            <a:pPr algn="ctr"/>
            <a:r>
              <a:rPr lang="ru-RU" sz="3200" i="1" dirty="0"/>
              <a:t> </a:t>
            </a:r>
            <a:r>
              <a:rPr lang="ru-RU" sz="3200" i="1" dirty="0" smtClean="0"/>
              <a:t>   Век </a:t>
            </a:r>
            <a:r>
              <a:rPr lang="ru-RU" sz="3200" i="1" dirty="0"/>
              <a:t>девятнадцатый, железный,</a:t>
            </a:r>
            <a:br>
              <a:rPr lang="ru-RU" sz="3200" i="1" dirty="0"/>
            </a:br>
            <a:r>
              <a:rPr lang="ru-RU" sz="3200" i="1" dirty="0"/>
              <a:t>    Воистину жестокий век!</a:t>
            </a:r>
            <a:br>
              <a:rPr lang="ru-RU" sz="3200" i="1" dirty="0"/>
            </a:br>
            <a:r>
              <a:rPr lang="ru-RU" sz="3200" i="1" dirty="0"/>
              <a:t>    Тобою в мрак ночной, беззвездный</a:t>
            </a:r>
            <a:br>
              <a:rPr lang="ru-RU" sz="3200" i="1" dirty="0"/>
            </a:br>
            <a:r>
              <a:rPr lang="ru-RU" sz="3200" i="1" dirty="0"/>
              <a:t>    Беспечный брошен человек!</a:t>
            </a:r>
            <a:br>
              <a:rPr lang="ru-RU" sz="3200" i="1" dirty="0"/>
            </a:br>
            <a:r>
              <a:rPr lang="ru-RU" sz="3200" i="1" dirty="0"/>
              <a:t>                                           (А. Блок)</a:t>
            </a:r>
            <a:endParaRPr lang="ru-RU" sz="3200" dirty="0"/>
          </a:p>
          <a:p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29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МЕТОНИМИЯ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042" y="1571223"/>
            <a:ext cx="9701570" cy="4339999"/>
          </a:xfrm>
        </p:spPr>
        <p:txBody>
          <a:bodyPr/>
          <a:lstStyle/>
          <a:p>
            <a:r>
              <a:rPr lang="ru-RU" sz="2800" b="1" dirty="0" smtClean="0"/>
              <a:t> </a:t>
            </a:r>
            <a:r>
              <a:rPr lang="ru-RU" sz="2800" dirty="0"/>
              <a:t>(греч. </a:t>
            </a:r>
            <a:r>
              <a:rPr lang="ru-RU" sz="2800" dirty="0" err="1"/>
              <a:t>metonymia</a:t>
            </a:r>
            <a:r>
              <a:rPr lang="ru-RU" sz="2800" dirty="0"/>
              <a:t> - переименование) - троп; замена одного слова или выражения другим на основе близости значений; употребление выражений в переносном смысле ("пенящийся бокал</a:t>
            </a:r>
            <a:r>
              <a:rPr lang="ru-RU" sz="2800" i="1" dirty="0"/>
              <a:t>" - </a:t>
            </a:r>
            <a:r>
              <a:rPr lang="ru-RU" sz="2800" dirty="0"/>
              <a:t>имеется в виду вино в бокале</a:t>
            </a:r>
            <a:r>
              <a:rPr lang="ru-RU" sz="2800" i="1" dirty="0"/>
              <a:t>; "лес шумит" - </a:t>
            </a:r>
            <a:r>
              <a:rPr lang="ru-RU" sz="2800" dirty="0"/>
              <a:t>подразумеваются деревья; и т.п.</a:t>
            </a:r>
            <a:r>
              <a:rPr lang="ru-RU" sz="2800" i="1" dirty="0"/>
              <a:t>).</a:t>
            </a:r>
            <a:endParaRPr lang="ru-RU" sz="2800" dirty="0"/>
          </a:p>
          <a:p>
            <a:pPr marL="0" indent="0">
              <a:buNone/>
            </a:pPr>
            <a:r>
              <a:rPr lang="ru-RU" sz="2800" i="1" dirty="0"/>
              <a:t>            Театр уж полон, ложи блещут;</a:t>
            </a:r>
            <a:br>
              <a:rPr lang="ru-RU" sz="2800" i="1" dirty="0"/>
            </a:br>
            <a:r>
              <a:rPr lang="ru-RU" sz="2800" i="1" dirty="0"/>
              <a:t>            Партер и кресла, всё кипит</a:t>
            </a:r>
            <a:r>
              <a:rPr lang="ru-RU" sz="2800" i="1" dirty="0" smtClean="0"/>
              <a:t>...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                                       (А.С. Пушкин)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67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ПЕРИФРАЗА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 </a:t>
            </a:r>
            <a:r>
              <a:rPr lang="ru-RU" sz="3600" dirty="0"/>
              <a:t>(греч. </a:t>
            </a:r>
            <a:r>
              <a:rPr lang="ru-RU" sz="3600" dirty="0" err="1"/>
              <a:t>periphrasis</a:t>
            </a:r>
            <a:r>
              <a:rPr lang="ru-RU" sz="3600" dirty="0"/>
              <a:t> - окольный оборот, иносказание)  - троп; замена одного слова описательным выражением, передающим смысл («царь зверей» - вместо «лев» и </a:t>
            </a:r>
            <a:r>
              <a:rPr lang="ru-RU" sz="3600" dirty="0" err="1"/>
              <a:t>т.п</a:t>
            </a:r>
            <a:r>
              <a:rPr lang="ru-RU" sz="3600" dirty="0"/>
              <a:t>).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2333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ОЛИЦЕТВОРЕНИЕ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223" y="1416676"/>
            <a:ext cx="10161431" cy="533185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800" dirty="0"/>
              <a:t>(прозопопея, персонификация) - вид метафоры; перенесение свойств одушевленных предметов на неодушевленные </a:t>
            </a:r>
            <a:r>
              <a:rPr lang="ru-RU" sz="2800" i="1" dirty="0"/>
              <a:t>(душа поёт, река играет…).</a:t>
            </a:r>
            <a:endParaRPr lang="ru-RU" sz="2800" dirty="0"/>
          </a:p>
          <a:p>
            <a:pPr algn="ctr"/>
            <a:r>
              <a:rPr lang="ru-RU" sz="2800" dirty="0"/>
              <a:t>     </a:t>
            </a:r>
            <a:r>
              <a:rPr lang="ru-RU" sz="2800" i="1" dirty="0"/>
              <a:t>Колокольчики мои,</a:t>
            </a:r>
            <a:br>
              <a:rPr lang="ru-RU" sz="2800" i="1" dirty="0"/>
            </a:br>
            <a:r>
              <a:rPr lang="ru-RU" sz="2800" i="1" dirty="0"/>
              <a:t>     Цветики степные!</a:t>
            </a:r>
            <a:br>
              <a:rPr lang="ru-RU" sz="2800" i="1" dirty="0"/>
            </a:br>
            <a:r>
              <a:rPr lang="ru-RU" sz="2800" i="1" dirty="0"/>
              <a:t>     Что глядите на меня,</a:t>
            </a:r>
            <a:br>
              <a:rPr lang="ru-RU" sz="2800" i="1" dirty="0"/>
            </a:br>
            <a:r>
              <a:rPr lang="ru-RU" sz="2800" i="1" dirty="0"/>
              <a:t>     Тёмно-голубые?</a:t>
            </a:r>
            <a:br>
              <a:rPr lang="ru-RU" sz="2800" i="1" dirty="0"/>
            </a:br>
            <a:r>
              <a:rPr lang="ru-RU" sz="2800" i="1" dirty="0"/>
              <a:t>     И о чём звените вы</a:t>
            </a:r>
            <a:br>
              <a:rPr lang="ru-RU" sz="2800" i="1" dirty="0"/>
            </a:br>
            <a:r>
              <a:rPr lang="ru-RU" sz="2800" i="1" dirty="0"/>
              <a:t>     В день весёлый мая,</a:t>
            </a:r>
            <a:br>
              <a:rPr lang="ru-RU" sz="2800" i="1" dirty="0"/>
            </a:br>
            <a:r>
              <a:rPr lang="ru-RU" sz="2800" i="1" dirty="0"/>
              <a:t>     Средь некошеной травы</a:t>
            </a:r>
            <a:br>
              <a:rPr lang="ru-RU" sz="2800" i="1" dirty="0"/>
            </a:br>
            <a:r>
              <a:rPr lang="ru-RU" sz="2800" i="1" dirty="0"/>
              <a:t>     Головой качая?</a:t>
            </a:r>
            <a:br>
              <a:rPr lang="ru-RU" sz="2800" i="1" dirty="0"/>
            </a:br>
            <a:r>
              <a:rPr lang="ru-RU" sz="2800" i="1" dirty="0"/>
              <a:t>                      (А.К. Толстой)</a:t>
            </a:r>
            <a:endParaRPr lang="ru-RU" sz="2800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295841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609</Words>
  <Application>Microsoft Office PowerPoint</Application>
  <PresentationFormat>Широкоэкранный</PresentationFormat>
  <Paragraphs>79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Arlekino</vt:lpstr>
      <vt:lpstr>Century Gothic</vt:lpstr>
      <vt:lpstr>Times New Roman</vt:lpstr>
      <vt:lpstr>Wingdings 3</vt:lpstr>
      <vt:lpstr>Легкий дым</vt:lpstr>
      <vt:lpstr>ТРОПЫ И СТИЛИСТИЧЕСКИЕ ФИГУРЫ.</vt:lpstr>
      <vt:lpstr>ТРОПЫ</vt:lpstr>
      <vt:lpstr>СТИЛИСТИЧЕСКИЕ ФИГУРЫ </vt:lpstr>
      <vt:lpstr>ГИПЕРБОЛА</vt:lpstr>
      <vt:lpstr>ЛИТОТА</vt:lpstr>
      <vt:lpstr>МЕТАФОРА</vt:lpstr>
      <vt:lpstr>МЕТОНИМИЯ</vt:lpstr>
      <vt:lpstr>ПЕРИФРАЗА</vt:lpstr>
      <vt:lpstr>ОЛИЦЕТВОРЕНИЕ</vt:lpstr>
      <vt:lpstr>СИНЕКДОХА</vt:lpstr>
      <vt:lpstr>СРАВНЕНИЕ</vt:lpstr>
      <vt:lpstr>ОБРАЗ </vt:lpstr>
      <vt:lpstr>АЛЛЕГОРИЯ </vt:lpstr>
      <vt:lpstr>ГРОТЕСК </vt:lpstr>
      <vt:lpstr>ИРОНИЯ</vt:lpstr>
      <vt:lpstr>Презентация PowerPoint</vt:lpstr>
      <vt:lpstr>АССОНАНС</vt:lpstr>
      <vt:lpstr>АЛЛИТЕРАЦИЯ </vt:lpstr>
      <vt:lpstr>АЛЛЮЗИЯ </vt:lpstr>
      <vt:lpstr>АНАФОРА</vt:lpstr>
      <vt:lpstr>АНТИТЕЗА</vt:lpstr>
      <vt:lpstr>АНТИФРАЗ</vt:lpstr>
      <vt:lpstr>АПОКОПА (греч.apokope – отсечение)  - искусственное укорачивание слова без потери его значения.   </vt:lpstr>
      <vt:lpstr>БЕССОЮЗИЕ</vt:lpstr>
      <vt:lpstr>МНОГОСОЮЗИЕ</vt:lpstr>
      <vt:lpstr>ГРАДАЦИЯ</vt:lpstr>
      <vt:lpstr>ИНВЕКТИВА</vt:lpstr>
      <vt:lpstr>ИНВЕРСИЯ</vt:lpstr>
      <vt:lpstr>КОЛЬЦО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ТРОПЫ И СТИЛИСТИЧЕСКИЕ ФИГУРЫ.</dc:title>
  <dc:creator>1</dc:creator>
  <cp:lastModifiedBy>1</cp:lastModifiedBy>
  <cp:revision>4</cp:revision>
  <dcterms:created xsi:type="dcterms:W3CDTF">2014-08-16T10:22:07Z</dcterms:created>
  <dcterms:modified xsi:type="dcterms:W3CDTF">2014-08-16T10:52:03Z</dcterms:modified>
</cp:coreProperties>
</file>