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AD1BB-F30D-437C-9188-31856978A51D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B1529-0ABB-445D-B401-3E2155E296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977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AD1BB-F30D-437C-9188-31856978A51D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B1529-0ABB-445D-B401-3E2155E296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809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AD1BB-F30D-437C-9188-31856978A51D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B1529-0ABB-445D-B401-3E2155E296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646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AD1BB-F30D-437C-9188-31856978A51D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B1529-0ABB-445D-B401-3E2155E296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3618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AD1BB-F30D-437C-9188-31856978A51D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B1529-0ABB-445D-B401-3E2155E296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0629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AD1BB-F30D-437C-9188-31856978A51D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B1529-0ABB-445D-B401-3E2155E296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0579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AD1BB-F30D-437C-9188-31856978A51D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B1529-0ABB-445D-B401-3E2155E296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501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AD1BB-F30D-437C-9188-31856978A51D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B1529-0ABB-445D-B401-3E2155E296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788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AD1BB-F30D-437C-9188-31856978A51D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B1529-0ABB-445D-B401-3E2155E296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1815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AD1BB-F30D-437C-9188-31856978A51D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B1529-0ABB-445D-B401-3E2155E296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3716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AD1BB-F30D-437C-9188-31856978A51D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B1529-0ABB-445D-B401-3E2155E296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428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AD1BB-F30D-437C-9188-31856978A51D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B1529-0ABB-445D-B401-3E2155E296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9347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02624" cy="175562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Контрольный тест </a:t>
            </a:r>
            <a:br>
              <a:rPr lang="ru-RU" dirty="0" smtClean="0"/>
            </a:br>
            <a:r>
              <a:rPr lang="ru-RU" dirty="0" smtClean="0"/>
              <a:t>по литературе для 10 класса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ПОВТОРЕНИЕ</a:t>
            </a:r>
          </a:p>
          <a:p>
            <a:endParaRPr lang="ru-RU" dirty="0"/>
          </a:p>
          <a:p>
            <a:r>
              <a:rPr lang="ru-RU" sz="1800" dirty="0" err="1" smtClean="0">
                <a:solidFill>
                  <a:schemeClr val="tx2">
                    <a:lumMod val="50000"/>
                  </a:schemeClr>
                </a:solidFill>
              </a:rPr>
              <a:t>Бобрышева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</a:rPr>
              <a:t> Н.И., преподаватель русского языка и </a:t>
            </a:r>
          </a:p>
          <a:p>
            <a:r>
              <a:rPr lang="ru-RU" sz="1800" dirty="0">
                <a:solidFill>
                  <a:schemeClr val="tx2">
                    <a:lumMod val="50000"/>
                  </a:schemeClr>
                </a:solidFill>
              </a:rPr>
              <a:t>л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</a:rPr>
              <a:t>итературы 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</a:rPr>
              <a:t>ВМКР</a:t>
            </a:r>
            <a:endParaRPr lang="ru-RU" sz="18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736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76672"/>
            <a:ext cx="8784976" cy="600164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dirty="0"/>
              <a:t>1.Как называется обмен репликами героев драматического произведения?</a:t>
            </a:r>
            <a:endParaRPr lang="ru-RU" sz="2400" dirty="0" smtClean="0">
              <a:effectLst/>
            </a:endParaRPr>
          </a:p>
          <a:p>
            <a:r>
              <a:rPr lang="ru-RU" sz="2400" dirty="0"/>
              <a:t>2. Как называется, устойчивые словосочетания, характерные для речи Сатина, например «дважды убить нельзя»?  </a:t>
            </a:r>
            <a:endParaRPr lang="ru-RU" sz="2400" dirty="0" smtClean="0">
              <a:effectLst/>
            </a:endParaRPr>
          </a:p>
          <a:p>
            <a:r>
              <a:rPr lang="ru-RU" sz="2400" dirty="0"/>
              <a:t>3. Как в литературоведении называются имена героев, отражающие особенности  их личности  и характера?   </a:t>
            </a:r>
            <a:endParaRPr lang="ru-RU" sz="2400" dirty="0" smtClean="0">
              <a:effectLst/>
            </a:endParaRPr>
          </a:p>
          <a:p>
            <a:r>
              <a:rPr lang="ru-RU" sz="2400" dirty="0"/>
              <a:t>4.Ответ Луки на реплику </a:t>
            </a:r>
            <a:r>
              <a:rPr lang="ru-RU" sz="2400" dirty="0" err="1"/>
              <a:t>Бубнова</a:t>
            </a:r>
            <a:r>
              <a:rPr lang="ru-RU" sz="2400" dirty="0"/>
              <a:t> является развёрнутым высказыванием. Как называется этот тип высказывания в драматическом произведении?  </a:t>
            </a:r>
            <a:endParaRPr lang="ru-RU" sz="2400" dirty="0" smtClean="0">
              <a:effectLst/>
            </a:endParaRPr>
          </a:p>
          <a:p>
            <a:r>
              <a:rPr lang="ru-RU" sz="2400" dirty="0"/>
              <a:t>5. Развитие действия в драматическом произведении сопровождается авторскими комментариями. Укажите термин, который используют для обозначения авторских комментариев в драматическом произведении. </a:t>
            </a:r>
            <a:endParaRPr lang="ru-RU" sz="2400" dirty="0" smtClean="0">
              <a:effectLst/>
            </a:endParaRPr>
          </a:p>
          <a:p>
            <a:r>
              <a:rPr lang="ru-RU" sz="2400" dirty="0"/>
              <a:t>6. Как называется персонаж в драматическом произведении, который не появляется на сцене , но о котором упоминают герои? </a:t>
            </a:r>
            <a:endParaRPr lang="ru-RU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56003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8049" y="188640"/>
            <a:ext cx="8712968" cy="563231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b="1" dirty="0"/>
              <a:t>7.</a:t>
            </a:r>
            <a:r>
              <a:rPr lang="ru-RU" sz="2400" dirty="0"/>
              <a:t> Как называется острое столкновение позиций героев в произведении? </a:t>
            </a:r>
            <a:endParaRPr lang="ru-RU" sz="2400" dirty="0" smtClean="0">
              <a:effectLst/>
            </a:endParaRPr>
          </a:p>
          <a:p>
            <a:r>
              <a:rPr lang="ru-RU" sz="2400" dirty="0"/>
              <a:t>8. Как в литературоведении называется тип героя, к которому принадлежал  Акакий Акакиевич Башмачников?</a:t>
            </a:r>
            <a:endParaRPr lang="ru-RU" sz="2400" dirty="0" smtClean="0">
              <a:effectLst/>
            </a:endParaRPr>
          </a:p>
          <a:p>
            <a:r>
              <a:rPr lang="ru-RU" sz="2400" dirty="0" smtClean="0"/>
              <a:t>1)униженный                                        2</a:t>
            </a:r>
            <a:r>
              <a:rPr lang="ru-RU" sz="2400" dirty="0"/>
              <a:t>) маленький                                                            </a:t>
            </a:r>
            <a:r>
              <a:rPr lang="ru-RU" sz="2400" dirty="0" smtClean="0"/>
              <a:t>3</a:t>
            </a:r>
            <a:r>
              <a:rPr lang="ru-RU" sz="2400" dirty="0"/>
              <a:t>) </a:t>
            </a:r>
            <a:r>
              <a:rPr lang="ru-RU" sz="2400" dirty="0" smtClean="0"/>
              <a:t>лишний                                              4)исторический</a:t>
            </a:r>
            <a:endParaRPr lang="ru-RU" sz="2400" dirty="0"/>
          </a:p>
          <a:p>
            <a:pPr marL="457200" indent="-457200">
              <a:buAutoNum type="arabicParenR"/>
            </a:pPr>
            <a:endParaRPr lang="ru-RU" sz="2400" dirty="0" smtClean="0">
              <a:effectLst/>
            </a:endParaRPr>
          </a:p>
          <a:p>
            <a:r>
              <a:rPr lang="ru-RU" sz="2400" dirty="0" smtClean="0"/>
              <a:t>9</a:t>
            </a:r>
            <a:r>
              <a:rPr lang="ru-RU" sz="2400" dirty="0"/>
              <a:t>. Кем по роду занятий был Акакий Акакиевич Башмачников?</a:t>
            </a:r>
            <a:endParaRPr lang="ru-RU" sz="2400" dirty="0" smtClean="0">
              <a:effectLst/>
            </a:endParaRPr>
          </a:p>
          <a:p>
            <a:r>
              <a:rPr lang="ru-RU" sz="2400" dirty="0" smtClean="0"/>
              <a:t>1)Рабочим                                                 </a:t>
            </a:r>
            <a:r>
              <a:rPr lang="ru-RU" sz="2400" dirty="0" smtClean="0"/>
              <a:t>2</a:t>
            </a:r>
            <a:r>
              <a:rPr lang="ru-RU" sz="2400" dirty="0"/>
              <a:t>) чиновник 14 класса                                </a:t>
            </a:r>
            <a:endParaRPr lang="ru-RU" sz="2400" dirty="0" smtClean="0"/>
          </a:p>
          <a:p>
            <a:r>
              <a:rPr lang="ru-RU" sz="2400" dirty="0" smtClean="0"/>
              <a:t> </a:t>
            </a:r>
            <a:r>
              <a:rPr lang="ru-RU" sz="2400" dirty="0"/>
              <a:t>3) статский </a:t>
            </a:r>
            <a:r>
              <a:rPr lang="ru-RU" sz="2400" dirty="0" smtClean="0"/>
              <a:t>советник                             4</a:t>
            </a:r>
            <a:r>
              <a:rPr lang="ru-RU" sz="2400" dirty="0"/>
              <a:t>) крепостной</a:t>
            </a:r>
          </a:p>
          <a:p>
            <a:endParaRPr lang="ru-RU" sz="2400" dirty="0" smtClean="0">
              <a:effectLst/>
            </a:endParaRPr>
          </a:p>
          <a:p>
            <a:r>
              <a:rPr lang="ru-RU" sz="2400" dirty="0" smtClean="0"/>
              <a:t>10</a:t>
            </a:r>
            <a:r>
              <a:rPr lang="ru-RU" sz="2400" dirty="0"/>
              <a:t>. Как называется способ авторской оценки изображаемого, в котором выражается           насмешливое отношение к предмету? </a:t>
            </a:r>
            <a:endParaRPr lang="ru-RU" sz="2400" dirty="0" smtClean="0">
              <a:effectLst/>
            </a:endParaRPr>
          </a:p>
          <a:p>
            <a:r>
              <a:rPr lang="ru-RU" sz="2400" dirty="0"/>
              <a:t>11. Как   называется художественный приём, помогающий передать мысли персонажа? </a:t>
            </a:r>
            <a:endParaRPr lang="ru-RU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34177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7160" y="612844"/>
            <a:ext cx="8820472" cy="563231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dirty="0"/>
              <a:t>12.Как называется в литературоведении художественный приём, основанный на по- </a:t>
            </a:r>
            <a:r>
              <a:rPr lang="ru-RU" sz="2400" dirty="0" err="1"/>
              <a:t>вторении</a:t>
            </a:r>
            <a:r>
              <a:rPr lang="ru-RU" sz="2400" dirty="0"/>
              <a:t> гласных звуков.</a:t>
            </a:r>
            <a:endParaRPr lang="ru-RU" sz="2400" dirty="0" smtClean="0">
              <a:effectLst/>
            </a:endParaRPr>
          </a:p>
          <a:p>
            <a:r>
              <a:rPr lang="ru-RU" sz="2400" dirty="0"/>
              <a:t>13. К какому сословию принадлежит Илья Ильич Обломов?</a:t>
            </a:r>
            <a:endParaRPr lang="ru-RU" sz="2400" dirty="0" smtClean="0">
              <a:effectLst/>
            </a:endParaRPr>
          </a:p>
          <a:p>
            <a:pPr marL="457200" indent="-457200">
              <a:buAutoNum type="arabicParenR"/>
            </a:pPr>
            <a:r>
              <a:rPr lang="ru-RU" sz="2400" dirty="0" smtClean="0"/>
              <a:t>помещик                                                                         </a:t>
            </a:r>
          </a:p>
          <a:p>
            <a:r>
              <a:rPr lang="ru-RU" sz="2400" dirty="0" smtClean="0"/>
              <a:t>2</a:t>
            </a:r>
            <a:r>
              <a:rPr lang="ru-RU" sz="2400" dirty="0"/>
              <a:t>) разночинец   </a:t>
            </a:r>
            <a:endParaRPr lang="ru-RU" sz="2400" dirty="0" smtClean="0"/>
          </a:p>
          <a:p>
            <a:r>
              <a:rPr lang="ru-RU" sz="2400" dirty="0"/>
              <a:t>3) крестьянин</a:t>
            </a:r>
          </a:p>
          <a:p>
            <a:r>
              <a:rPr lang="ru-RU" sz="2400" dirty="0" smtClean="0"/>
              <a:t>4)купец</a:t>
            </a:r>
            <a:endParaRPr lang="ru-RU" sz="2400" dirty="0" smtClean="0">
              <a:effectLst/>
            </a:endParaRPr>
          </a:p>
          <a:p>
            <a:r>
              <a:rPr lang="ru-RU" sz="2400" dirty="0"/>
              <a:t>14.Как в литературоведении называют описание внешности героя? </a:t>
            </a:r>
            <a:endParaRPr lang="ru-RU" sz="2400" dirty="0" smtClean="0">
              <a:effectLst/>
            </a:endParaRPr>
          </a:p>
          <a:p>
            <a:r>
              <a:rPr lang="ru-RU" sz="2400" dirty="0"/>
              <a:t>15. Какое средство художественной выразительности использует Гончаров при описании халата Ильи Обломова («он, </a:t>
            </a:r>
            <a:r>
              <a:rPr lang="ru-RU" sz="2400" i="1" dirty="0"/>
              <a:t>как послушный раб</a:t>
            </a:r>
            <a:r>
              <a:rPr lang="ru-RU" sz="2400" dirty="0"/>
              <a:t>, покоряется самомалейшему движению тела»)?  </a:t>
            </a:r>
            <a:endParaRPr lang="ru-RU" sz="2400" dirty="0" smtClean="0">
              <a:effectLst/>
            </a:endParaRPr>
          </a:p>
          <a:p>
            <a:r>
              <a:rPr lang="ru-RU" sz="2400" dirty="0"/>
              <a:t>16. Укажите термин, которым в литературоведении называют элемент композиции романа, позволяющий автору создать описание жилища героя. </a:t>
            </a:r>
            <a:endParaRPr lang="ru-RU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16574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8602" y="548680"/>
            <a:ext cx="8352928" cy="563231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b="1" dirty="0"/>
              <a:t>17.</a:t>
            </a:r>
            <a:r>
              <a:rPr lang="ru-RU" sz="2400" dirty="0"/>
              <a:t>Как называется направление философской мысли, приверженцем которой был Евгений Базаров? </a:t>
            </a:r>
            <a:endParaRPr lang="ru-RU" sz="2400" dirty="0" smtClean="0">
              <a:effectLst/>
            </a:endParaRPr>
          </a:p>
          <a:p>
            <a:pPr marL="457200" indent="-457200">
              <a:buAutoNum type="arabicParenR"/>
            </a:pPr>
            <a:r>
              <a:rPr lang="ru-RU" sz="2400" dirty="0" smtClean="0"/>
              <a:t>нигилист                                                                            </a:t>
            </a:r>
          </a:p>
          <a:p>
            <a:r>
              <a:rPr lang="ru-RU" sz="2400" dirty="0" smtClean="0"/>
              <a:t>2)либерал </a:t>
            </a:r>
          </a:p>
          <a:p>
            <a:r>
              <a:rPr lang="ru-RU" sz="2400" dirty="0"/>
              <a:t>3) </a:t>
            </a:r>
            <a:r>
              <a:rPr lang="ru-RU" sz="2400" dirty="0" smtClean="0"/>
              <a:t>Славянофилы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4)революционер-демократ</a:t>
            </a:r>
            <a:endParaRPr lang="ru-RU" sz="2400" dirty="0" smtClean="0">
              <a:effectLst/>
            </a:endParaRPr>
          </a:p>
          <a:p>
            <a:r>
              <a:rPr lang="ru-RU" sz="2400" dirty="0"/>
              <a:t>18.  Как называется изобразительное средство, которое представляет собой цепь понятий или определений с постепенным нарастанием </a:t>
            </a:r>
            <a:r>
              <a:rPr lang="ru-RU" sz="2400" dirty="0" err="1"/>
              <a:t>значимости,используемое</a:t>
            </a:r>
            <a:r>
              <a:rPr lang="ru-RU" sz="2400" dirty="0"/>
              <a:t> </a:t>
            </a:r>
            <a:r>
              <a:rPr lang="ru-RU" sz="2400" dirty="0" err="1"/>
              <a:t>И.Тургеневым</a:t>
            </a:r>
            <a:r>
              <a:rPr lang="ru-RU" sz="2400" dirty="0"/>
              <a:t> при описании могилы Базарова в романе «Отцы и дети»:  «…страстное, грешное, бунтующее сердце…»?</a:t>
            </a:r>
            <a:endParaRPr lang="ru-RU" sz="2400" dirty="0" smtClean="0">
              <a:effectLst/>
            </a:endParaRPr>
          </a:p>
          <a:p>
            <a:r>
              <a:rPr lang="ru-RU" sz="2400" dirty="0"/>
              <a:t>1). анафора                                                                                  3)антитеза</a:t>
            </a:r>
            <a:endParaRPr lang="ru-RU" sz="2400" dirty="0" smtClean="0">
              <a:effectLst/>
            </a:endParaRPr>
          </a:p>
          <a:p>
            <a:r>
              <a:rPr lang="ru-RU" sz="2400" dirty="0"/>
              <a:t>2) градация                                                                                   4)гипербола</a:t>
            </a:r>
            <a:endParaRPr lang="ru-RU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43201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76672"/>
            <a:ext cx="8784976" cy="600164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dirty="0"/>
              <a:t>19. Кто единственный из гостей Анны Павловны </a:t>
            </a:r>
            <a:r>
              <a:rPr lang="ru-RU" sz="2400" dirty="0" err="1"/>
              <a:t>Шерер</a:t>
            </a:r>
            <a:r>
              <a:rPr lang="ru-RU" sz="2400" dirty="0"/>
              <a:t> выразил Пьеру искреннюю симпатию?</a:t>
            </a:r>
            <a:endParaRPr lang="ru-RU" sz="2400" dirty="0" smtClean="0">
              <a:effectLst/>
            </a:endParaRPr>
          </a:p>
          <a:p>
            <a:r>
              <a:rPr lang="ru-RU" sz="2400" dirty="0"/>
              <a:t>1) Николай Ростов                                                                </a:t>
            </a:r>
            <a:r>
              <a:rPr lang="ru-RU" sz="2400" dirty="0" smtClean="0"/>
              <a:t>3)</a:t>
            </a:r>
            <a:r>
              <a:rPr lang="ru-RU" sz="2400" dirty="0" err="1" smtClean="0"/>
              <a:t>АнатольКурагин</a:t>
            </a:r>
            <a:endParaRPr lang="ru-RU" sz="2400" dirty="0" smtClean="0">
              <a:effectLst/>
            </a:endParaRPr>
          </a:p>
          <a:p>
            <a:r>
              <a:rPr lang="ru-RU" sz="2400" dirty="0"/>
              <a:t>2) Андрей Болконский                                                         </a:t>
            </a:r>
            <a:endParaRPr lang="ru-RU" sz="2400" dirty="0" smtClean="0"/>
          </a:p>
          <a:p>
            <a:r>
              <a:rPr lang="ru-RU" sz="2400" dirty="0" smtClean="0"/>
              <a:t>4)Долохов</a:t>
            </a:r>
            <a:endParaRPr lang="ru-RU" sz="2400" dirty="0" smtClean="0">
              <a:effectLst/>
            </a:endParaRPr>
          </a:p>
          <a:p>
            <a:r>
              <a:rPr lang="ru-RU" sz="2400" dirty="0"/>
              <a:t>20.  Л. Толстой  противопоставляет «беспокойство и страх» Анны Павловны </a:t>
            </a:r>
            <a:r>
              <a:rPr lang="ru-RU" sz="2400" dirty="0" err="1"/>
              <a:t>Шерер</a:t>
            </a:r>
            <a:r>
              <a:rPr lang="ru-RU" sz="2400" dirty="0"/>
              <a:t> тому, как «радостно, весело улыбнулся» Пьер. Как называется этот приём? </a:t>
            </a:r>
            <a:endParaRPr lang="ru-RU" sz="2400" dirty="0" smtClean="0">
              <a:effectLst/>
            </a:endParaRPr>
          </a:p>
          <a:p>
            <a:r>
              <a:rPr lang="ru-RU" sz="2400" dirty="0"/>
              <a:t>21. Как в литературоведении называется сочетание строк, скреплённых общей рифмой и интонацией? </a:t>
            </a:r>
            <a:endParaRPr lang="ru-RU" sz="2400" dirty="0" smtClean="0">
              <a:effectLst/>
            </a:endParaRPr>
          </a:p>
          <a:p>
            <a:r>
              <a:rPr lang="ru-RU" sz="2400" dirty="0"/>
              <a:t>22. Назовите термин, которым в литературе обозначают созвучие концов стихотворных строк. </a:t>
            </a:r>
            <a:endParaRPr lang="ru-RU" sz="2400" dirty="0" smtClean="0">
              <a:effectLst/>
            </a:endParaRPr>
          </a:p>
          <a:p>
            <a:r>
              <a:rPr lang="ru-RU" sz="2400" dirty="0"/>
              <a:t>23. Каково авторское определение жанра «Вишнёвого сада»? </a:t>
            </a:r>
            <a:endParaRPr lang="ru-RU" sz="2400" dirty="0" smtClean="0">
              <a:effectLst/>
            </a:endParaRPr>
          </a:p>
          <a:p>
            <a:r>
              <a:rPr lang="ru-RU" sz="2400" dirty="0"/>
              <a:t>1)драма                                                                                        3)водевиль</a:t>
            </a:r>
            <a:endParaRPr lang="ru-RU" sz="2400" dirty="0" smtClean="0">
              <a:effectLst/>
            </a:endParaRPr>
          </a:p>
          <a:p>
            <a:r>
              <a:rPr lang="ru-RU" sz="2400" dirty="0"/>
              <a:t>2) трагедия                                                                                   4) комедия</a:t>
            </a:r>
            <a:endParaRPr lang="ru-RU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09051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97346"/>
            <a:ext cx="9144000" cy="63709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b="1" dirty="0"/>
              <a:t>24.</a:t>
            </a:r>
            <a:r>
              <a:rPr lang="ru-RU" sz="2400" dirty="0"/>
              <a:t> Как называется значимая подробность, служащая средством</a:t>
            </a:r>
            <a:endParaRPr lang="ru-RU" sz="2400" dirty="0" smtClean="0">
              <a:effectLst/>
            </a:endParaRPr>
          </a:p>
          <a:p>
            <a:r>
              <a:rPr lang="ru-RU" sz="2400" dirty="0"/>
              <a:t>характеристики персонажа (например, часы, на которые неоднократно</a:t>
            </a:r>
            <a:endParaRPr lang="ru-RU" sz="2400" dirty="0" smtClean="0">
              <a:effectLst/>
            </a:endParaRPr>
          </a:p>
          <a:p>
            <a:r>
              <a:rPr lang="ru-RU" sz="2400" dirty="0"/>
              <a:t>взглядывает Лопахин?</a:t>
            </a:r>
            <a:endParaRPr lang="ru-RU" sz="2400" dirty="0" smtClean="0">
              <a:effectLst/>
            </a:endParaRPr>
          </a:p>
          <a:p>
            <a:r>
              <a:rPr lang="ru-RU" sz="2400" dirty="0"/>
              <a:t>1).деталь </a:t>
            </a:r>
            <a:r>
              <a:rPr lang="ru-RU" sz="2400" dirty="0" smtClean="0"/>
              <a:t>                                                                 </a:t>
            </a:r>
            <a:r>
              <a:rPr lang="ru-RU" sz="2400" dirty="0" smtClean="0"/>
              <a:t>2</a:t>
            </a:r>
            <a:r>
              <a:rPr lang="ru-RU" sz="2400" dirty="0"/>
              <a:t>) символ                                                               </a:t>
            </a:r>
            <a:endParaRPr lang="ru-RU" sz="2400" dirty="0" smtClean="0"/>
          </a:p>
          <a:p>
            <a:r>
              <a:rPr lang="ru-RU" sz="2400" dirty="0" smtClean="0"/>
              <a:t> 3)антитеза                                                              4)аллегория</a:t>
            </a:r>
            <a:endParaRPr lang="ru-RU" sz="2400" dirty="0"/>
          </a:p>
          <a:p>
            <a:endParaRPr lang="ru-RU" sz="2400" dirty="0" smtClean="0">
              <a:effectLst/>
            </a:endParaRPr>
          </a:p>
          <a:p>
            <a:r>
              <a:rPr lang="ru-RU" sz="2400" b="1" dirty="0" smtClean="0"/>
              <a:t>25</a:t>
            </a:r>
            <a:r>
              <a:rPr lang="ru-RU" sz="2400" dirty="0"/>
              <a:t>. Каким термином обозначаются авторские замечания и пояснения по ходу</a:t>
            </a:r>
            <a:endParaRPr lang="ru-RU" sz="2400" dirty="0" smtClean="0">
              <a:effectLst/>
            </a:endParaRPr>
          </a:p>
          <a:p>
            <a:r>
              <a:rPr lang="ru-RU" sz="2400" dirty="0"/>
              <a:t>действия пьесы (Гаев (</a:t>
            </a:r>
            <a:r>
              <a:rPr lang="ru-RU" sz="2400" i="1" dirty="0"/>
              <a:t>возмущаясь) </a:t>
            </a:r>
            <a:r>
              <a:rPr lang="ru-RU" sz="2400" dirty="0"/>
              <a:t>и т. п.)? .</a:t>
            </a:r>
            <a:endParaRPr lang="ru-RU" sz="2400" dirty="0" smtClean="0">
              <a:effectLst/>
            </a:endParaRPr>
          </a:p>
          <a:p>
            <a:r>
              <a:rPr lang="ru-RU" sz="2400" b="1" dirty="0"/>
              <a:t>26.</a:t>
            </a:r>
            <a:r>
              <a:rPr lang="ru-RU" sz="2400" dirty="0"/>
              <a:t>В основе спора о судьбе имения и сада лежит острое столкновение позиций, предопределяющее финал пьесы «Вишнёвый сад». Укажите термин, которым</a:t>
            </a:r>
            <a:endParaRPr lang="ru-RU" sz="2400" dirty="0" smtClean="0">
              <a:effectLst/>
            </a:endParaRPr>
          </a:p>
          <a:p>
            <a:r>
              <a:rPr lang="ru-RU" sz="2400" dirty="0"/>
              <a:t>обозначается подобное противоречие, движущее сюжет к развязке.</a:t>
            </a:r>
            <a:endParaRPr lang="ru-RU" sz="2400" dirty="0" smtClean="0">
              <a:effectLst/>
            </a:endParaRPr>
          </a:p>
          <a:p>
            <a:r>
              <a:rPr lang="ru-RU" sz="2400" b="1" dirty="0"/>
              <a:t>27.</a:t>
            </a:r>
            <a:r>
              <a:rPr lang="ru-RU" sz="2400" dirty="0"/>
              <a:t> Фамилия «Кабанова» происходит от слова «кабан»,  что характеризует жестокость героини Островского. Как называются такие имена и фамилии в драматическом произведении? </a:t>
            </a:r>
            <a:endParaRPr lang="ru-RU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85250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Ключи к ответам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1520" y="1484784"/>
            <a:ext cx="3898776" cy="52578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sz="2000" b="1" dirty="0"/>
              <a:t>диалог</a:t>
            </a:r>
            <a:endParaRPr lang="ru-RU" sz="2000" dirty="0"/>
          </a:p>
          <a:p>
            <a:pPr marL="514350" lvl="0" indent="-514350">
              <a:buFont typeface="+mj-lt"/>
              <a:buAutoNum type="arabicPeriod"/>
            </a:pPr>
            <a:r>
              <a:rPr lang="ru-RU" sz="2000" b="1" dirty="0"/>
              <a:t>афоризмы</a:t>
            </a:r>
            <a:endParaRPr lang="ru-RU" sz="2000" dirty="0"/>
          </a:p>
          <a:p>
            <a:pPr marL="514350" lvl="0" indent="-514350">
              <a:buFont typeface="+mj-lt"/>
              <a:buAutoNum type="arabicPeriod"/>
            </a:pPr>
            <a:r>
              <a:rPr lang="ru-RU" sz="2000" b="1" dirty="0"/>
              <a:t>говорящие</a:t>
            </a:r>
            <a:endParaRPr lang="ru-RU" sz="2000" dirty="0"/>
          </a:p>
          <a:p>
            <a:pPr marL="514350" lvl="0" indent="-514350">
              <a:buFont typeface="+mj-lt"/>
              <a:buAutoNum type="arabicPeriod"/>
            </a:pPr>
            <a:r>
              <a:rPr lang="ru-RU" sz="2000" b="1" dirty="0"/>
              <a:t>монолог</a:t>
            </a:r>
            <a:endParaRPr lang="ru-RU" sz="2000" dirty="0"/>
          </a:p>
          <a:p>
            <a:pPr marL="514350" lvl="0" indent="-514350">
              <a:buFont typeface="+mj-lt"/>
              <a:buAutoNum type="arabicPeriod"/>
            </a:pPr>
            <a:r>
              <a:rPr lang="ru-RU" sz="2000" b="1" dirty="0"/>
              <a:t>ремарки</a:t>
            </a:r>
            <a:endParaRPr lang="ru-RU" sz="2000" dirty="0"/>
          </a:p>
          <a:p>
            <a:pPr marL="514350" lvl="0" indent="-514350">
              <a:buFont typeface="+mj-lt"/>
              <a:buAutoNum type="arabicPeriod"/>
            </a:pPr>
            <a:r>
              <a:rPr lang="ru-RU" sz="2000" b="1" dirty="0" err="1"/>
              <a:t>внесценический</a:t>
            </a:r>
            <a:endParaRPr lang="ru-RU" sz="2000" dirty="0"/>
          </a:p>
          <a:p>
            <a:pPr marL="514350" lvl="0" indent="-514350">
              <a:buFont typeface="+mj-lt"/>
              <a:buAutoNum type="arabicPeriod"/>
            </a:pPr>
            <a:r>
              <a:rPr lang="ru-RU" sz="2000" b="1" dirty="0"/>
              <a:t>конфликт</a:t>
            </a:r>
            <a:endParaRPr lang="ru-RU" sz="2000" dirty="0"/>
          </a:p>
          <a:p>
            <a:pPr marL="514350" lvl="0" indent="-514350">
              <a:buFont typeface="+mj-lt"/>
              <a:buAutoNum type="arabicPeriod"/>
            </a:pPr>
            <a:r>
              <a:rPr lang="ru-RU" sz="2000" b="1" dirty="0"/>
              <a:t>маленький</a:t>
            </a:r>
            <a:endParaRPr lang="ru-RU" sz="2000" dirty="0"/>
          </a:p>
          <a:p>
            <a:pPr marL="514350" lvl="0" indent="-514350">
              <a:buFont typeface="+mj-lt"/>
              <a:buAutoNum type="arabicPeriod"/>
            </a:pPr>
            <a:r>
              <a:rPr lang="ru-RU" sz="2000" b="1" dirty="0"/>
              <a:t> чиновник 14 класса </a:t>
            </a:r>
            <a:endParaRPr lang="ru-RU" sz="2000" dirty="0"/>
          </a:p>
          <a:p>
            <a:pPr marL="514350" lvl="0" indent="-514350">
              <a:buFont typeface="+mj-lt"/>
              <a:buAutoNum type="arabicPeriod"/>
            </a:pPr>
            <a:r>
              <a:rPr lang="ru-RU" sz="2000" b="1" dirty="0"/>
              <a:t> Ирония</a:t>
            </a:r>
            <a:endParaRPr lang="ru-RU" sz="2000" dirty="0"/>
          </a:p>
          <a:p>
            <a:pPr marL="514350" lvl="0" indent="-514350">
              <a:buFont typeface="+mj-lt"/>
              <a:buAutoNum type="arabicPeriod"/>
            </a:pPr>
            <a:r>
              <a:rPr lang="ru-RU" sz="2000" b="1" dirty="0"/>
              <a:t>внутренний монолог</a:t>
            </a:r>
            <a:endParaRPr lang="ru-RU" sz="2000" dirty="0"/>
          </a:p>
          <a:p>
            <a:pPr marL="514350" lvl="0" indent="-514350">
              <a:buFont typeface="+mj-lt"/>
              <a:buAutoNum type="arabicPeriod"/>
            </a:pPr>
            <a:r>
              <a:rPr lang="ru-RU" sz="2000" b="1" dirty="0"/>
              <a:t>ассонанс </a:t>
            </a:r>
            <a:endParaRPr lang="ru-RU" sz="2000" dirty="0"/>
          </a:p>
          <a:p>
            <a:pPr marL="514350" lvl="0" indent="-514350">
              <a:buFont typeface="+mj-lt"/>
              <a:buAutoNum type="arabicPeriod"/>
            </a:pPr>
            <a:r>
              <a:rPr lang="ru-RU" sz="2000" b="1" dirty="0"/>
              <a:t>помещик</a:t>
            </a:r>
            <a:endParaRPr lang="ru-RU" sz="2000" dirty="0"/>
          </a:p>
          <a:p>
            <a:pPr marL="514350" lvl="0" indent="-514350">
              <a:buFont typeface="+mj-lt"/>
              <a:buAutoNum type="arabicPeriod"/>
            </a:pPr>
            <a:r>
              <a:rPr lang="ru-RU" sz="2000" b="1" dirty="0"/>
              <a:t>портрет</a:t>
            </a:r>
            <a:endParaRPr lang="ru-RU" sz="2000" dirty="0"/>
          </a:p>
          <a:p>
            <a:pPr marL="514350" indent="-514350">
              <a:buFont typeface="+mj-lt"/>
              <a:buAutoNum type="arabicPeriod"/>
            </a:pPr>
            <a:endParaRPr lang="ru-RU" sz="20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88024" y="1484784"/>
            <a:ext cx="4248472" cy="525658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lvl="0" indent="0">
              <a:buNone/>
            </a:pPr>
            <a:r>
              <a:rPr lang="ru-RU" sz="2000" b="1" dirty="0" smtClean="0"/>
              <a:t>15. сравнение</a:t>
            </a:r>
            <a:endParaRPr lang="ru-RU" sz="2000" dirty="0"/>
          </a:p>
          <a:p>
            <a:pPr marL="0" lvl="0" indent="0">
              <a:buNone/>
            </a:pPr>
            <a:r>
              <a:rPr lang="ru-RU" sz="2000" b="1" dirty="0" smtClean="0"/>
              <a:t>16. интерьер</a:t>
            </a:r>
            <a:endParaRPr lang="ru-RU" sz="2000" dirty="0"/>
          </a:p>
          <a:p>
            <a:pPr marL="0" lvl="0" indent="0">
              <a:buNone/>
            </a:pPr>
            <a:r>
              <a:rPr lang="ru-RU" sz="2000" b="1" dirty="0" smtClean="0"/>
              <a:t>17. нигилист</a:t>
            </a:r>
            <a:endParaRPr lang="ru-RU" sz="2000" dirty="0"/>
          </a:p>
          <a:p>
            <a:pPr marL="0" lvl="0" indent="0">
              <a:buNone/>
            </a:pPr>
            <a:r>
              <a:rPr lang="ru-RU" sz="2000" b="1" dirty="0" smtClean="0"/>
              <a:t>18. градация</a:t>
            </a:r>
            <a:endParaRPr lang="ru-RU" sz="2000" dirty="0"/>
          </a:p>
          <a:p>
            <a:pPr marL="0" lvl="0" indent="0">
              <a:buNone/>
            </a:pPr>
            <a:r>
              <a:rPr lang="ru-RU" sz="2000" b="1" dirty="0" smtClean="0"/>
              <a:t>19. Андрей </a:t>
            </a:r>
            <a:r>
              <a:rPr lang="ru-RU" sz="2000" b="1" dirty="0"/>
              <a:t>Болконский  </a:t>
            </a:r>
            <a:endParaRPr lang="ru-RU" sz="2000" dirty="0"/>
          </a:p>
          <a:p>
            <a:pPr marL="0" lvl="0" indent="0">
              <a:buNone/>
            </a:pPr>
            <a:r>
              <a:rPr lang="ru-RU" sz="2000" b="1" dirty="0" smtClean="0"/>
              <a:t>20. антитеза </a:t>
            </a:r>
            <a:endParaRPr lang="ru-RU" sz="2000" dirty="0"/>
          </a:p>
          <a:p>
            <a:pPr marL="0" lvl="0" indent="0">
              <a:buNone/>
            </a:pPr>
            <a:r>
              <a:rPr lang="ru-RU" sz="2000" b="1" dirty="0" smtClean="0"/>
              <a:t>21. строфа</a:t>
            </a:r>
            <a:endParaRPr lang="ru-RU" sz="2000" dirty="0"/>
          </a:p>
          <a:p>
            <a:pPr marL="0" lvl="0" indent="0">
              <a:buNone/>
            </a:pPr>
            <a:r>
              <a:rPr lang="ru-RU" sz="2000" b="1" dirty="0" smtClean="0"/>
              <a:t>22. рифма </a:t>
            </a:r>
            <a:endParaRPr lang="ru-RU" sz="2000" dirty="0"/>
          </a:p>
          <a:p>
            <a:pPr marL="0" lvl="0" indent="0">
              <a:buNone/>
            </a:pPr>
            <a:r>
              <a:rPr lang="ru-RU" sz="2000" b="1" dirty="0" smtClean="0"/>
              <a:t>23. Комедия</a:t>
            </a:r>
            <a:endParaRPr lang="ru-RU" sz="2000" dirty="0"/>
          </a:p>
          <a:p>
            <a:pPr marL="0" lvl="0" indent="0">
              <a:buNone/>
            </a:pPr>
            <a:r>
              <a:rPr lang="ru-RU" sz="2000" b="1" dirty="0" smtClean="0"/>
              <a:t>24. деталь    </a:t>
            </a:r>
            <a:endParaRPr lang="ru-RU" sz="2000" dirty="0"/>
          </a:p>
          <a:p>
            <a:pPr marL="0" lvl="0" indent="0">
              <a:buNone/>
            </a:pPr>
            <a:r>
              <a:rPr lang="ru-RU" sz="2000" b="1" dirty="0" smtClean="0"/>
              <a:t>25. ремарка  </a:t>
            </a:r>
            <a:endParaRPr lang="ru-RU" sz="2000" dirty="0"/>
          </a:p>
          <a:p>
            <a:pPr marL="0" lvl="0" indent="0">
              <a:buNone/>
            </a:pPr>
            <a:r>
              <a:rPr lang="ru-RU" sz="2000" b="1" dirty="0" smtClean="0"/>
              <a:t>26. конфликт</a:t>
            </a:r>
            <a:endParaRPr lang="ru-RU" sz="2000" dirty="0"/>
          </a:p>
          <a:p>
            <a:pPr marL="0" lvl="0" indent="0">
              <a:buNone/>
            </a:pPr>
            <a:r>
              <a:rPr lang="ru-RU" sz="2000" b="1" dirty="0" smtClean="0"/>
              <a:t>27. говорящие                                             </a:t>
            </a:r>
            <a:endParaRPr lang="ru-RU" sz="2000" dirty="0"/>
          </a:p>
          <a:p>
            <a:pPr marL="0" indent="0">
              <a:buNone/>
            </a:pPr>
            <a:r>
              <a:rPr lang="ru-RU" sz="2000" b="1" dirty="0"/>
              <a:t> </a:t>
            </a:r>
            <a:endParaRPr lang="ru-RU" sz="2000" dirty="0"/>
          </a:p>
          <a:p>
            <a:pPr marL="0" indent="0">
              <a:buNone/>
            </a:pPr>
            <a:r>
              <a:rPr lang="ru-RU" sz="2000" b="1" dirty="0"/>
              <a:t> </a:t>
            </a:r>
            <a:endParaRPr lang="ru-RU" sz="2000" dirty="0"/>
          </a:p>
          <a:p>
            <a:pPr marL="0" indent="0">
              <a:buNone/>
            </a:pPr>
            <a:r>
              <a:rPr lang="ru-RU" sz="2000" dirty="0"/>
              <a:t> 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287064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636</Words>
  <Application>Microsoft Office PowerPoint</Application>
  <PresentationFormat>Экран (4:3)</PresentationFormat>
  <Paragraphs>90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Контрольный тест  по литературе для 10 класса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Ключи к ответам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Контрольный тест  по литературе для 10 класса</dc:title>
  <dc:creator>наталья</dc:creator>
  <cp:lastModifiedBy>наталья</cp:lastModifiedBy>
  <cp:revision>4</cp:revision>
  <dcterms:created xsi:type="dcterms:W3CDTF">2015-02-27T18:10:00Z</dcterms:created>
  <dcterms:modified xsi:type="dcterms:W3CDTF">2015-02-28T06:26:29Z</dcterms:modified>
</cp:coreProperties>
</file>