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D55C-050F-48E9-A53E-C19EE157D01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0BB7-D95D-4FC5-9B1E-58A6AE718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08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D55C-050F-48E9-A53E-C19EE157D01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0BB7-D95D-4FC5-9B1E-58A6AE718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78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D55C-050F-48E9-A53E-C19EE157D01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0BB7-D95D-4FC5-9B1E-58A6AE718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97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D55C-050F-48E9-A53E-C19EE157D01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0BB7-D95D-4FC5-9B1E-58A6AE718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9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D55C-050F-48E9-A53E-C19EE157D01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0BB7-D95D-4FC5-9B1E-58A6AE718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19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D55C-050F-48E9-A53E-C19EE157D01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0BB7-D95D-4FC5-9B1E-58A6AE718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21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D55C-050F-48E9-A53E-C19EE157D01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0BB7-D95D-4FC5-9B1E-58A6AE718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38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D55C-050F-48E9-A53E-C19EE157D01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0BB7-D95D-4FC5-9B1E-58A6AE718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64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D55C-050F-48E9-A53E-C19EE157D01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0BB7-D95D-4FC5-9B1E-58A6AE718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45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D55C-050F-48E9-A53E-C19EE157D01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0BB7-D95D-4FC5-9B1E-58A6AE718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78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D55C-050F-48E9-A53E-C19EE157D01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0BB7-D95D-4FC5-9B1E-58A6AE718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27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BD55C-050F-48E9-A53E-C19EE157D01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F0BB7-D95D-4FC5-9B1E-58A6AE718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70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поэтического текста</a:t>
            </a:r>
            <a:br>
              <a:rPr lang="ru-RU" dirty="0" smtClean="0"/>
            </a:br>
            <a:r>
              <a:rPr lang="ru-RU" dirty="0" smtClean="0"/>
              <a:t>11 класс по теме</a:t>
            </a:r>
            <a:br>
              <a:rPr lang="ru-RU" dirty="0" smtClean="0"/>
            </a:br>
            <a:r>
              <a:rPr lang="ru-RU" dirty="0" smtClean="0"/>
              <a:t> «Поэзия серебряный века»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Контрольная работа</a:t>
            </a:r>
          </a:p>
          <a:p>
            <a:endParaRPr lang="ru-RU" sz="20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ru-RU" sz="2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Бобрышева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Н.И., преподаватель</a:t>
            </a:r>
          </a:p>
          <a:p>
            <a:pPr algn="r"/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русского </a:t>
            </a: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я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зыка и литературы ВМКР</a:t>
            </a:r>
            <a:endParaRPr lang="ru-RU" sz="2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68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b="1" dirty="0" err="1" smtClean="0"/>
              <a:t>И.Бунин</a:t>
            </a:r>
            <a:r>
              <a:rPr lang="ru-RU" sz="4000" dirty="0" smtClean="0"/>
              <a:t> «</a:t>
            </a:r>
            <a:r>
              <a:rPr lang="ru-RU" sz="4000" b="1" dirty="0" smtClean="0"/>
              <a:t>Настанет </a:t>
            </a:r>
            <a:r>
              <a:rPr lang="ru-RU" sz="4000" b="1" dirty="0"/>
              <a:t>день  - исчезну я</a:t>
            </a:r>
            <a:r>
              <a:rPr lang="ru-RU" sz="4000" b="1" dirty="0" smtClean="0"/>
              <a:t>…»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12" y="1256687"/>
            <a:ext cx="9036496" cy="557321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1.К какому  течению принадлежит лирика  </a:t>
            </a:r>
            <a:r>
              <a:rPr lang="ru-RU" sz="2000" dirty="0" err="1"/>
              <a:t>И.Бунина</a:t>
            </a:r>
            <a:r>
              <a:rPr lang="ru-RU" sz="2000" dirty="0"/>
              <a:t>?</a:t>
            </a:r>
            <a:endParaRPr lang="ru-RU" sz="2000" dirty="0" smtClean="0">
              <a:effectLst/>
            </a:endParaRPr>
          </a:p>
          <a:p>
            <a:pPr marL="0" indent="0">
              <a:buNone/>
            </a:pPr>
            <a:r>
              <a:rPr lang="ru-RU" sz="2000" dirty="0"/>
              <a:t>2.Определите тему стихотворения.</a:t>
            </a:r>
            <a:endParaRPr lang="ru-RU" sz="2000" dirty="0" smtClean="0">
              <a:effectLst/>
            </a:endParaRPr>
          </a:p>
          <a:p>
            <a:pPr marL="0" indent="0">
              <a:buNone/>
            </a:pPr>
            <a:r>
              <a:rPr lang="ru-RU" sz="2000" dirty="0"/>
              <a:t>3.К какой лирике можно отнести это стихотворение?</a:t>
            </a:r>
            <a:endParaRPr lang="ru-RU" sz="2000" dirty="0" smtClean="0">
              <a:effectLst/>
            </a:endParaRPr>
          </a:p>
          <a:p>
            <a:pPr marL="0" indent="0">
              <a:buNone/>
            </a:pPr>
            <a:r>
              <a:rPr lang="ru-RU" sz="2000" dirty="0"/>
              <a:t>4.Назовите слова, передающие символы вечности.</a:t>
            </a:r>
            <a:endParaRPr lang="ru-RU" sz="2000" dirty="0" smtClean="0">
              <a:effectLst/>
            </a:endParaRPr>
          </a:p>
          <a:p>
            <a:pPr marL="0" indent="0">
              <a:buNone/>
            </a:pPr>
            <a:r>
              <a:rPr lang="ru-RU" sz="2000" dirty="0"/>
              <a:t>2.Как называется художественный приём «дно неба»?</a:t>
            </a:r>
            <a:endParaRPr lang="ru-RU" sz="2000" dirty="0" smtClean="0">
              <a:effectLst/>
            </a:endParaRPr>
          </a:p>
          <a:p>
            <a:pPr marL="0" indent="0">
              <a:buNone/>
            </a:pPr>
            <a:r>
              <a:rPr lang="ru-RU" sz="2000" dirty="0"/>
              <a:t>3.Какие художественные особенности являются ведущими для синтаксиса стихотворения:</a:t>
            </a:r>
            <a:endParaRPr lang="ru-RU" sz="2000" dirty="0" smtClean="0">
              <a:effectLst/>
            </a:endParaRPr>
          </a:p>
          <a:p>
            <a:pPr marL="0" indent="0">
              <a:buNone/>
            </a:pPr>
            <a:r>
              <a:rPr lang="ru-RU" sz="2000" dirty="0"/>
              <a:t>а) антитеза;</a:t>
            </a:r>
            <a:endParaRPr lang="ru-RU" sz="2000" dirty="0" smtClean="0">
              <a:effectLst/>
            </a:endParaRPr>
          </a:p>
          <a:p>
            <a:pPr marL="0" indent="0">
              <a:buNone/>
            </a:pPr>
            <a:r>
              <a:rPr lang="ru-RU" sz="2000" dirty="0"/>
              <a:t>б) единоначатие;</a:t>
            </a:r>
            <a:endParaRPr lang="ru-RU" sz="2000" dirty="0" smtClean="0">
              <a:effectLst/>
            </a:endParaRPr>
          </a:p>
          <a:p>
            <a:pPr marL="0" indent="0">
              <a:buNone/>
            </a:pPr>
            <a:r>
              <a:rPr lang="ru-RU" sz="2000" dirty="0"/>
              <a:t>в) инверсия;</a:t>
            </a:r>
            <a:endParaRPr lang="ru-RU" sz="2000" dirty="0" smtClean="0">
              <a:effectLst/>
            </a:endParaRPr>
          </a:p>
          <a:p>
            <a:pPr marL="0" indent="0">
              <a:buNone/>
            </a:pPr>
            <a:r>
              <a:rPr lang="ru-RU" sz="2000" dirty="0"/>
              <a:t>г) градация.</a:t>
            </a:r>
            <a:endParaRPr lang="ru-RU" sz="2000" dirty="0" smtClean="0">
              <a:effectLst/>
            </a:endParaRPr>
          </a:p>
          <a:p>
            <a:pPr marL="0" indent="0">
              <a:buNone/>
            </a:pPr>
            <a:r>
              <a:rPr lang="ru-RU" sz="2000" dirty="0"/>
              <a:t>5.Используя для выражения темы стихотворения согласные звуки, поэт прибегает к какому-то определённому средству: ассонансу или аллитерации?</a:t>
            </a:r>
            <a:endParaRPr lang="ru-RU" sz="2000" dirty="0" smtClean="0">
              <a:effectLst/>
            </a:endParaRPr>
          </a:p>
          <a:p>
            <a:pPr marL="0" indent="0">
              <a:buNone/>
            </a:pPr>
            <a:r>
              <a:rPr lang="ru-RU" sz="2000" dirty="0"/>
              <a:t>6.Определите стихотворный размер, которым написано стихотворение?</a:t>
            </a:r>
            <a:endParaRPr lang="ru-RU" sz="2000" dirty="0" smtClean="0">
              <a:effectLst/>
            </a:endParaRPr>
          </a:p>
          <a:p>
            <a:pPr marL="0" indent="0">
              <a:buNone/>
            </a:pPr>
            <a:r>
              <a:rPr lang="ru-RU" sz="2000" dirty="0"/>
              <a:t>6.Кто из поэтов 20 века близок И. Бунину в его видении окружающего мира?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635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Ключи к ответам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1. реализм                         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/>
              <a:t>2. о жизни и смерти           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/>
              <a:t>3.философская          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/>
              <a:t>4.море, небо, простор                       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/>
              <a:t> 5.метафора             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/>
              <a:t> 6.а) антитеза,  в)инверсия, г) градация    7.аллитерация       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8.4-стопный </a:t>
            </a:r>
            <a:r>
              <a:rPr lang="ru-RU" dirty="0"/>
              <a:t>ямб 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/>
              <a:t>9.Ф.Тютчев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91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err="1" smtClean="0">
                <a:solidFill>
                  <a:schemeClr val="bg1"/>
                </a:solidFill>
              </a:rPr>
              <a:t>С.Есенин</a:t>
            </a:r>
            <a:r>
              <a:rPr lang="ru-RU" sz="3200" dirty="0" smtClean="0">
                <a:solidFill>
                  <a:schemeClr val="bg1"/>
                </a:solidFill>
              </a:rPr>
              <a:t> «Поёт зима, аукает»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86800" cy="525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1.Укажите название авангардного течения в поэзии 20 </a:t>
            </a:r>
            <a:r>
              <a:rPr lang="ru-RU" sz="2000" dirty="0" err="1"/>
              <a:t>в.,оказавшего</a:t>
            </a:r>
            <a:r>
              <a:rPr lang="ru-RU" sz="2000" dirty="0"/>
              <a:t> влияние на творчество </a:t>
            </a:r>
            <a:r>
              <a:rPr lang="ru-RU" sz="2000" dirty="0" err="1"/>
              <a:t>С.Есенина</a:t>
            </a:r>
            <a:r>
              <a:rPr lang="ru-RU" sz="2000" dirty="0"/>
              <a:t>? </a:t>
            </a:r>
            <a:endParaRPr lang="ru-RU" sz="2000" dirty="0" smtClean="0">
              <a:effectLst/>
            </a:endParaRPr>
          </a:p>
          <a:p>
            <a:pPr marL="0" indent="0">
              <a:buNone/>
            </a:pPr>
            <a:r>
              <a:rPr lang="ru-RU" sz="2000" dirty="0"/>
              <a:t>2.Как называется стилистическая фигура, основанная на изменении прямого порядка: « Кругом с тоской глубокою /Плывут в страну далекую/ Седые облака.»</a:t>
            </a:r>
            <a:endParaRPr lang="ru-RU" sz="2000" dirty="0" smtClean="0">
              <a:effectLst/>
            </a:endParaRPr>
          </a:p>
          <a:p>
            <a:pPr marL="0" indent="0">
              <a:buNone/>
            </a:pPr>
            <a:r>
              <a:rPr lang="ru-RU" sz="2000" dirty="0"/>
              <a:t>3.Как называется средство иносказательной выразительности, использованное поэтом для поэтического воплощения звуков зимнего леса («</a:t>
            </a:r>
            <a:r>
              <a:rPr lang="ru-RU" sz="2000" dirty="0" err="1"/>
              <a:t>Стозвоном</a:t>
            </a:r>
            <a:r>
              <a:rPr lang="ru-RU" sz="2000" dirty="0"/>
              <a:t> сосняка»)?</a:t>
            </a:r>
            <a:endParaRPr lang="ru-RU" sz="2000" dirty="0" smtClean="0">
              <a:effectLst/>
            </a:endParaRPr>
          </a:p>
          <a:p>
            <a:pPr marL="0" indent="0">
              <a:buNone/>
            </a:pPr>
            <a:r>
              <a:rPr lang="ru-RU" sz="2000" dirty="0"/>
              <a:t>4. Из приведённых ниже перечня выберите три названия художественных средств и приёмов, использованных поэтом в последних  19-18 строках стихотворения:</a:t>
            </a:r>
            <a:endParaRPr lang="ru-RU" sz="2000" dirty="0" smtClean="0">
              <a:effectLst/>
            </a:endParaRPr>
          </a:p>
          <a:p>
            <a:pPr marL="0" indent="0">
              <a:buNone/>
            </a:pPr>
            <a:r>
              <a:rPr lang="ru-RU" sz="2000" dirty="0"/>
              <a:t>1)</a:t>
            </a:r>
            <a:r>
              <a:rPr lang="ru-RU" sz="2000" dirty="0" err="1"/>
              <a:t>гипеобола</a:t>
            </a:r>
            <a:r>
              <a:rPr lang="ru-RU" sz="2000" dirty="0"/>
              <a:t>                     2)анафора                    3)сравнение                    4)эпитет               </a:t>
            </a:r>
            <a:r>
              <a:rPr lang="ru-RU" sz="2000" dirty="0" smtClean="0"/>
              <a:t>             5)олицетворение</a:t>
            </a:r>
            <a:endParaRPr lang="ru-RU" sz="2000" dirty="0" smtClean="0">
              <a:effectLst/>
            </a:endParaRPr>
          </a:p>
          <a:p>
            <a:pPr marL="0" indent="0">
              <a:buNone/>
            </a:pPr>
            <a:r>
              <a:rPr lang="ru-RU" sz="2000" dirty="0"/>
              <a:t>5.Определите характер рифмовки в 3-6 строках.</a:t>
            </a:r>
            <a:endParaRPr lang="ru-RU" sz="2000" dirty="0" smtClean="0">
              <a:effectLst/>
            </a:endParaRPr>
          </a:p>
          <a:p>
            <a:pPr marL="0" indent="0">
              <a:buNone/>
            </a:pPr>
            <a:r>
              <a:rPr lang="ru-RU" sz="2000" dirty="0"/>
              <a:t>6.какого ведущее настроение стихотворения?</a:t>
            </a:r>
          </a:p>
        </p:txBody>
      </p:sp>
    </p:spTree>
    <p:extLst>
      <p:ext uri="{BB962C8B-B14F-4D97-AF65-F5344CB8AC3E}">
        <p14:creationId xmlns:p14="http://schemas.microsoft.com/office/powerpoint/2010/main" val="41509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Ключи к ответам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1.имажинизм              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 smtClean="0"/>
              <a:t>2.инверсия      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3.метафора           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/>
              <a:t> 4.</a:t>
            </a:r>
            <a:r>
              <a:rPr lang="ru-RU" b="1" dirty="0"/>
              <a:t>3</a:t>
            </a:r>
            <a:r>
              <a:rPr lang="ru-RU" dirty="0"/>
              <a:t>(сравнение),   </a:t>
            </a:r>
            <a:r>
              <a:rPr lang="ru-RU" b="1" dirty="0"/>
              <a:t> 4</a:t>
            </a:r>
            <a:r>
              <a:rPr lang="ru-RU" dirty="0"/>
              <a:t> (эпитет</a:t>
            </a:r>
            <a:r>
              <a:rPr lang="ru-RU" dirty="0" smtClean="0"/>
              <a:t>),</a:t>
            </a:r>
          </a:p>
          <a:p>
            <a:pPr marL="0" indent="0">
              <a:buNone/>
            </a:pPr>
            <a:r>
              <a:rPr lang="ru-RU" b="1" dirty="0" smtClean="0"/>
              <a:t>    5</a:t>
            </a:r>
            <a:r>
              <a:rPr lang="ru-RU" dirty="0" smtClean="0"/>
              <a:t> </a:t>
            </a:r>
            <a:r>
              <a:rPr lang="ru-RU" dirty="0"/>
              <a:t>(олицетворение), 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 smtClean="0"/>
              <a:t>5.опоясывающая 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 smtClean="0"/>
              <a:t>6.лирическое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/>
              <a:t> 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11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91264" cy="8640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i="1" dirty="0" smtClean="0"/>
              <a:t>«РОССИЯ» </a:t>
            </a:r>
            <a:r>
              <a:rPr lang="ru-RU" sz="3200" b="1" i="1" dirty="0" err="1" smtClean="0"/>
              <a:t>А.Блок</a:t>
            </a:r>
            <a:r>
              <a:rPr lang="ru-RU" sz="3200" b="1" i="1" dirty="0" smtClean="0"/>
              <a:t> (1908 г.)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352928" cy="53285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1.Назовите модернистское поэтическое течение начала XX в., одним из ярких</a:t>
            </a:r>
          </a:p>
          <a:p>
            <a:pPr marL="0" indent="0">
              <a:buNone/>
            </a:pPr>
            <a:r>
              <a:rPr lang="ru-RU" sz="1600" dirty="0"/>
              <a:t>представителей которого являлся А.А. Блок.</a:t>
            </a:r>
          </a:p>
          <a:p>
            <a:pPr marL="0" indent="0">
              <a:buNone/>
            </a:pPr>
            <a:r>
              <a:rPr lang="ru-RU" sz="1600" dirty="0"/>
              <a:t>2. Выпишите пример</a:t>
            </a:r>
            <a:r>
              <a:rPr lang="ru-RU" sz="1600" b="1" dirty="0"/>
              <a:t> анафоры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/>
              <a:t>3.Укажите приём, к которому прибегает автор в строках:</a:t>
            </a:r>
          </a:p>
          <a:p>
            <a:pPr marL="0" indent="0">
              <a:buNone/>
            </a:pPr>
            <a:r>
              <a:rPr lang="ru-RU" sz="1600" dirty="0"/>
              <a:t>Мне избы серые твои,</a:t>
            </a:r>
          </a:p>
          <a:p>
            <a:pPr marL="0" indent="0">
              <a:buNone/>
            </a:pPr>
            <a:r>
              <a:rPr lang="ru-RU" sz="1600" dirty="0"/>
              <a:t>Твои мне песни ветровые –</a:t>
            </a:r>
          </a:p>
          <a:p>
            <a:pPr marL="0" indent="0">
              <a:buNone/>
            </a:pPr>
            <a:r>
              <a:rPr lang="ru-RU" sz="1600" dirty="0"/>
              <a:t>Как слёзы первые любви!</a:t>
            </a:r>
          </a:p>
          <a:p>
            <a:pPr marL="0" indent="0">
              <a:buNone/>
            </a:pPr>
            <a:r>
              <a:rPr lang="ru-RU" sz="1600" dirty="0"/>
              <a:t>4.Из приведённого ниже перечня выберите три названия художественных</a:t>
            </a:r>
          </a:p>
          <a:p>
            <a:pPr marL="0" indent="0">
              <a:buNone/>
            </a:pPr>
            <a:r>
              <a:rPr lang="ru-RU" sz="1600" dirty="0"/>
              <a:t>средств и приёмов, использованных поэтом в четвёртой строфе данного</a:t>
            </a:r>
          </a:p>
          <a:p>
            <a:pPr marL="0" indent="0">
              <a:buNone/>
            </a:pPr>
            <a:r>
              <a:rPr lang="ru-RU" sz="1600" dirty="0"/>
              <a:t>стихотворения и приведите примеры из текста.</a:t>
            </a:r>
          </a:p>
          <a:p>
            <a:pPr marL="0" indent="0">
              <a:buNone/>
            </a:pPr>
            <a:r>
              <a:rPr lang="ru-RU" sz="1600" dirty="0"/>
              <a:t>1) противопоставление</a:t>
            </a:r>
          </a:p>
          <a:p>
            <a:pPr marL="0" indent="0">
              <a:buNone/>
            </a:pPr>
            <a:r>
              <a:rPr lang="ru-RU" sz="1600" dirty="0"/>
              <a:t>2) инверсия</a:t>
            </a:r>
          </a:p>
          <a:p>
            <a:pPr marL="0" indent="0">
              <a:buNone/>
            </a:pPr>
            <a:r>
              <a:rPr lang="ru-RU" sz="1600" dirty="0"/>
              <a:t>3) ирония</a:t>
            </a:r>
          </a:p>
          <a:p>
            <a:pPr marL="0" indent="0">
              <a:buNone/>
            </a:pPr>
            <a:r>
              <a:rPr lang="ru-RU" sz="1600" dirty="0"/>
              <a:t>4) эпитет</a:t>
            </a:r>
          </a:p>
          <a:p>
            <a:pPr marL="0" indent="0">
              <a:buNone/>
            </a:pPr>
            <a:r>
              <a:rPr lang="ru-RU" sz="1600" dirty="0"/>
              <a:t>5) звукопись</a:t>
            </a:r>
          </a:p>
          <a:p>
            <a:pPr marL="0" indent="0">
              <a:buNone/>
            </a:pPr>
            <a:r>
              <a:rPr lang="ru-RU" sz="1600" dirty="0"/>
              <a:t>5. Укажите размер, которым написано стихотворение А.А. Блока «Россия» </a:t>
            </a:r>
          </a:p>
          <a:p>
            <a:pPr marL="0" indent="0">
              <a:buNone/>
            </a:pPr>
            <a:r>
              <a:rPr lang="ru-RU" sz="1600" dirty="0"/>
              <a:t>6.В каких произведениях русских поэтов воссоздан образ России и в чём их</a:t>
            </a:r>
          </a:p>
          <a:p>
            <a:pPr marL="0" indent="0">
              <a:buNone/>
            </a:pPr>
            <a:r>
              <a:rPr lang="ru-RU" sz="1600" dirty="0"/>
              <a:t>сходство и различие со стихотворением А.А. Блока?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en-US" sz="1600" dirty="0"/>
              <a:t> 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8898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Ключи к ответам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40768"/>
            <a:ext cx="7992888" cy="39703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1).символизм  </a:t>
            </a:r>
            <a:endParaRPr lang="ru-RU" sz="2800" dirty="0" smtClean="0">
              <a:effectLst/>
            </a:endParaRPr>
          </a:p>
          <a:p>
            <a:r>
              <a:rPr lang="ru-RU" sz="2800" dirty="0"/>
              <a:t> 2) «Когда блеснёт в дали дорожной/ Когда звенит тоской острожной</a:t>
            </a:r>
            <a:r>
              <a:rPr lang="ru-RU" sz="2800" dirty="0" smtClean="0"/>
              <a:t>…»</a:t>
            </a:r>
            <a:endParaRPr lang="ru-RU" sz="2800" dirty="0" smtClean="0">
              <a:effectLst/>
            </a:endParaRPr>
          </a:p>
          <a:p>
            <a:r>
              <a:rPr lang="ru-RU" sz="2800" dirty="0"/>
              <a:t> </a:t>
            </a:r>
            <a:r>
              <a:rPr lang="ru-RU" sz="2800" dirty="0" smtClean="0"/>
              <a:t>3)сравнение</a:t>
            </a:r>
            <a:endParaRPr lang="ru-RU" sz="2800" dirty="0" smtClean="0">
              <a:effectLst/>
            </a:endParaRPr>
          </a:p>
          <a:p>
            <a:r>
              <a:rPr lang="ru-RU" sz="2800" dirty="0"/>
              <a:t>4</a:t>
            </a:r>
            <a:r>
              <a:rPr lang="ru-RU" sz="2800" dirty="0" smtClean="0"/>
              <a:t>) </a:t>
            </a:r>
            <a:r>
              <a:rPr lang="ru-RU" sz="2800" dirty="0"/>
              <a:t>4 («прекрасные черты»); </a:t>
            </a:r>
            <a:r>
              <a:rPr lang="ru-RU" sz="2800" dirty="0" smtClean="0"/>
              <a:t>2 </a:t>
            </a:r>
            <a:r>
              <a:rPr lang="ru-RU" sz="2800" dirty="0"/>
              <a:t>(«не пропадёшь, не сгинешь ты»), </a:t>
            </a:r>
            <a:r>
              <a:rPr lang="ru-RU" sz="2800" dirty="0" smtClean="0"/>
              <a:t>1</a:t>
            </a:r>
            <a:r>
              <a:rPr lang="ru-RU" sz="2800" dirty="0"/>
              <a:t>(«Пускай заманит и обманет, /Не пропадёшь, не сгинешь ты..»)</a:t>
            </a:r>
            <a:endParaRPr lang="ru-RU" sz="2800" dirty="0" smtClean="0">
              <a:effectLst/>
            </a:endParaRPr>
          </a:p>
          <a:p>
            <a:r>
              <a:rPr lang="ru-RU" sz="2800" dirty="0"/>
              <a:t>5)ямб</a:t>
            </a:r>
            <a:endParaRPr lang="ru-RU" sz="2800" dirty="0" smtClean="0">
              <a:effectLst/>
            </a:endParaRPr>
          </a:p>
          <a:p>
            <a:r>
              <a:rPr lang="ru-RU" sz="2800" dirty="0" smtClean="0"/>
              <a:t>6)Некрасов </a:t>
            </a:r>
            <a:endParaRPr lang="ru-RU" sz="2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1558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>«Творчество» Анна Ахматова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72177"/>
            <a:ext cx="8568952" cy="57606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1.В русле какого литературного направления начинала своё творчество А.А. Ахматова</a:t>
            </a:r>
            <a:br>
              <a:rPr lang="ru-RU" sz="1800" dirty="0" smtClean="0"/>
            </a:br>
            <a:r>
              <a:rPr lang="ru-RU" sz="1800" dirty="0" smtClean="0"/>
              <a:t>2.Определите ведущую тему стихотворения.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/>
              <a:t>3.Как называется художественное преувеличение, использованное А.А. Ахматовой для «усиления» образа наступившей тишины: « Так вкруг него непоправимо тихо,/</a:t>
            </a:r>
            <a:br>
              <a:rPr lang="ru-RU" sz="1800" dirty="0" smtClean="0"/>
            </a:br>
            <a:r>
              <a:rPr lang="ru-RU" sz="1800" dirty="0" smtClean="0"/>
              <a:t>Что слышно, как в лесу растет трава»…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/>
              <a:t>4. Из приведённых ниже перечня выберите три названия художественных средств и приёмов, использованных поэтом в последних  8 строках стихотворения: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/>
              <a:t>1) метафора                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/>
              <a:t>2)анафора     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/>
              <a:t>3)ирония                 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/>
              <a:t>4)эпитет               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/>
              <a:t>5)олицетворение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/>
              <a:t>5.Определите размер, которым написано стихотворение?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/>
              <a:t>6.Традиции кого из предшествующих поэтов нашли воплощение в лирике Ахматовой, посвящённой теме поэта и поэзии?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/>
              <a:t>7.Как в литературоведении называется сочетание строк, скреплённых общей рифмой?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04265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Ключи к ответам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556792"/>
            <a:ext cx="8856984" cy="48320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1акмеизм                             </a:t>
            </a:r>
            <a:endParaRPr lang="ru-RU" sz="2800" dirty="0" smtClean="0">
              <a:effectLst/>
            </a:endParaRPr>
          </a:p>
          <a:p>
            <a:r>
              <a:rPr lang="ru-RU" sz="2800" dirty="0" smtClean="0"/>
              <a:t>2.творчество           </a:t>
            </a:r>
            <a:endParaRPr lang="ru-RU" sz="2800" dirty="0" smtClean="0">
              <a:effectLst/>
            </a:endParaRPr>
          </a:p>
          <a:p>
            <a:r>
              <a:rPr lang="ru-RU" sz="2800" dirty="0" smtClean="0"/>
              <a:t>3.гипербола</a:t>
            </a:r>
            <a:endParaRPr lang="ru-RU" sz="2800" dirty="0" smtClean="0">
              <a:effectLst/>
            </a:endParaRPr>
          </a:p>
          <a:p>
            <a:r>
              <a:rPr lang="ru-RU" sz="2800" dirty="0"/>
              <a:t>4. 1 (метафора). 4 (эпитет), 5 (олицетворение)</a:t>
            </a:r>
            <a:endParaRPr lang="ru-RU" sz="2800" dirty="0" smtClean="0">
              <a:effectLst/>
            </a:endParaRPr>
          </a:p>
          <a:p>
            <a:r>
              <a:rPr lang="ru-RU" sz="2800" dirty="0"/>
              <a:t>5.ямб                           </a:t>
            </a:r>
            <a:endParaRPr lang="ru-RU" sz="2800" dirty="0" smtClean="0">
              <a:effectLst/>
            </a:endParaRPr>
          </a:p>
          <a:p>
            <a:r>
              <a:rPr lang="ru-RU" sz="2800" dirty="0" smtClean="0"/>
              <a:t>6</a:t>
            </a:r>
            <a:r>
              <a:rPr lang="ru-RU" sz="2800" dirty="0"/>
              <a:t>. Пушкин, Лермонтов         </a:t>
            </a:r>
            <a:endParaRPr lang="ru-RU" sz="2800" dirty="0" smtClean="0">
              <a:effectLst/>
            </a:endParaRPr>
          </a:p>
          <a:p>
            <a:r>
              <a:rPr lang="ru-RU" sz="2800" dirty="0" smtClean="0"/>
              <a:t>7.Строфа</a:t>
            </a:r>
          </a:p>
          <a:p>
            <a:endParaRPr lang="ru-RU" sz="2800" dirty="0">
              <a:effectLst/>
            </a:endParaRPr>
          </a:p>
          <a:p>
            <a:endParaRPr lang="ru-RU" sz="2800" dirty="0" smtClean="0"/>
          </a:p>
          <a:p>
            <a:endParaRPr lang="ru-RU" sz="2800" dirty="0">
              <a:effectLst/>
            </a:endParaRPr>
          </a:p>
          <a:p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5407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75240" cy="83671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>«</a:t>
            </a:r>
            <a:r>
              <a:rPr lang="ru-RU" sz="3600" b="1" dirty="0" err="1" smtClean="0"/>
              <a:t>Лиличка</a:t>
            </a:r>
            <a:r>
              <a:rPr lang="ru-RU" sz="3600" b="1" dirty="0" smtClean="0"/>
              <a:t>!» </a:t>
            </a:r>
            <a:r>
              <a:rPr lang="ru-RU" sz="3600" b="1" dirty="0" err="1" smtClean="0"/>
              <a:t>В.Маяковский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733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i="1" dirty="0"/>
              <a:t>1.</a:t>
            </a:r>
            <a:r>
              <a:rPr lang="ru-RU" sz="1800" dirty="0"/>
              <a:t>Назовите  </a:t>
            </a:r>
            <a:r>
              <a:rPr lang="ru-RU" sz="1800" dirty="0" err="1"/>
              <a:t>модернистическое</a:t>
            </a:r>
            <a:r>
              <a:rPr lang="ru-RU" sz="1800" dirty="0"/>
              <a:t> течение в поэзии н. 20 в., одним из представителей которого являлся В. Маяковский? </a:t>
            </a:r>
            <a:endParaRPr lang="ru-RU" sz="1800" dirty="0" smtClean="0">
              <a:effectLst/>
            </a:endParaRPr>
          </a:p>
          <a:p>
            <a:pPr marL="0" indent="0">
              <a:buNone/>
            </a:pPr>
            <a:r>
              <a:rPr lang="ru-RU" sz="1800" dirty="0"/>
              <a:t>2.Какому поэтическому жанру близко стихотворение?</a:t>
            </a:r>
            <a:endParaRPr lang="ru-RU" sz="1800" dirty="0" smtClean="0">
              <a:effectLst/>
            </a:endParaRPr>
          </a:p>
          <a:p>
            <a:pPr marL="0" indent="0">
              <a:buNone/>
            </a:pPr>
            <a:r>
              <a:rPr lang="ru-RU" sz="1800" dirty="0"/>
              <a:t>3.Как называется поэтический приём с использованием согласных звуков («сломанная д</a:t>
            </a:r>
            <a:r>
              <a:rPr lang="ru-RU" sz="1800" b="1" dirty="0"/>
              <a:t>р</a:t>
            </a:r>
            <a:r>
              <a:rPr lang="ru-RU" sz="1800" dirty="0"/>
              <a:t>ожью </a:t>
            </a:r>
            <a:r>
              <a:rPr lang="ru-RU" sz="1800" b="1" dirty="0"/>
              <a:t>р</a:t>
            </a:r>
            <a:r>
              <a:rPr lang="ru-RU" sz="1800" dirty="0"/>
              <a:t>ука в </a:t>
            </a:r>
            <a:r>
              <a:rPr lang="ru-RU" sz="1800" b="1" dirty="0"/>
              <a:t>р</a:t>
            </a:r>
            <a:r>
              <a:rPr lang="ru-RU" sz="1800" dirty="0"/>
              <a:t>укав…»)?</a:t>
            </a:r>
            <a:endParaRPr lang="ru-RU" sz="1800" dirty="0" smtClean="0">
              <a:effectLst/>
            </a:endParaRPr>
          </a:p>
          <a:p>
            <a:pPr marL="0" indent="0">
              <a:buNone/>
            </a:pPr>
            <a:r>
              <a:rPr lang="ru-RU" sz="1800" dirty="0"/>
              <a:t>4. Из приведённых ниже перечня выберите три названия художественных средств и приёмов, использованных поэтом в заключительных строках стихотворения, начиная со слов «</a:t>
            </a:r>
            <a:r>
              <a:rPr lang="ru-RU" sz="1800" b="1" dirty="0"/>
              <a:t>Завтра забудешь</a:t>
            </a:r>
            <a:r>
              <a:rPr lang="ru-RU" sz="1800" dirty="0"/>
              <a:t>…»</a:t>
            </a:r>
            <a:endParaRPr lang="ru-RU" sz="1800" dirty="0" smtClean="0">
              <a:effectLst/>
            </a:endParaRPr>
          </a:p>
          <a:p>
            <a:pPr marL="0" indent="0">
              <a:buNone/>
            </a:pPr>
            <a:r>
              <a:rPr lang="ru-RU" sz="1800" dirty="0"/>
              <a:t>1)сарказм </a:t>
            </a:r>
            <a:endParaRPr lang="ru-RU" sz="1800" dirty="0" smtClean="0">
              <a:effectLst/>
            </a:endParaRPr>
          </a:p>
          <a:p>
            <a:pPr marL="0" indent="0">
              <a:buNone/>
            </a:pPr>
            <a:r>
              <a:rPr lang="ru-RU" sz="1800" dirty="0"/>
              <a:t>2)инверсия     </a:t>
            </a:r>
            <a:endParaRPr lang="ru-RU" sz="1800" dirty="0" smtClean="0">
              <a:effectLst/>
            </a:endParaRPr>
          </a:p>
          <a:p>
            <a:pPr marL="0" indent="0">
              <a:buNone/>
            </a:pPr>
            <a:r>
              <a:rPr lang="ru-RU" sz="1800" dirty="0"/>
              <a:t>3)литота               </a:t>
            </a:r>
            <a:endParaRPr lang="ru-RU" sz="1800" dirty="0" smtClean="0">
              <a:effectLst/>
            </a:endParaRPr>
          </a:p>
          <a:p>
            <a:pPr marL="0" indent="0">
              <a:buNone/>
            </a:pPr>
            <a:r>
              <a:rPr lang="ru-RU" sz="1800" dirty="0"/>
              <a:t>4)эпитет             </a:t>
            </a:r>
            <a:endParaRPr lang="ru-RU" sz="1800" dirty="0" smtClean="0">
              <a:effectLst/>
            </a:endParaRPr>
          </a:p>
          <a:p>
            <a:pPr marL="0" indent="0">
              <a:buNone/>
            </a:pPr>
            <a:r>
              <a:rPr lang="ru-RU" sz="1800" dirty="0"/>
              <a:t>5)метафора</a:t>
            </a:r>
            <a:endParaRPr lang="ru-RU" sz="1800" dirty="0" smtClean="0">
              <a:effectLst/>
            </a:endParaRPr>
          </a:p>
          <a:p>
            <a:pPr marL="0" indent="0">
              <a:buNone/>
            </a:pPr>
            <a:r>
              <a:rPr lang="ru-RU" sz="1800" dirty="0"/>
              <a:t>5.Как называются слова, созданные автором произведения и не вошедшие в состав общеупотребительной лексики («</a:t>
            </a:r>
            <a:r>
              <a:rPr lang="ru-RU" sz="1800" dirty="0" err="1"/>
              <a:t>крученыховском</a:t>
            </a:r>
            <a:r>
              <a:rPr lang="ru-RU" sz="1800" dirty="0"/>
              <a:t>», «</a:t>
            </a:r>
            <a:r>
              <a:rPr lang="ru-RU" sz="1800" dirty="0" err="1"/>
              <a:t>опожареном</a:t>
            </a:r>
            <a:r>
              <a:rPr lang="ru-RU" sz="1800" dirty="0"/>
              <a:t>», «</a:t>
            </a:r>
            <a:r>
              <a:rPr lang="ru-RU" sz="1800" dirty="0" err="1"/>
              <a:t>выреветь</a:t>
            </a:r>
            <a:r>
              <a:rPr lang="ru-RU" sz="1800" dirty="0"/>
              <a:t>»).</a:t>
            </a:r>
            <a:endParaRPr lang="ru-RU" sz="1800" dirty="0" smtClean="0">
              <a:effectLst/>
            </a:endParaRPr>
          </a:p>
          <a:p>
            <a:pPr marL="0" indent="0">
              <a:buNone/>
            </a:pPr>
            <a:r>
              <a:rPr lang="ru-RU" sz="1800" dirty="0"/>
              <a:t>6.В чём проявилось новаторство лирики В. Маяковского и традиции кого из предшествующих поэтов нашли отражение в его творчестве?</a:t>
            </a:r>
            <a:endParaRPr lang="ru-RU" sz="1800" dirty="0" smtClean="0">
              <a:effectLst/>
            </a:endParaRPr>
          </a:p>
          <a:p>
            <a:pPr marL="0" indent="0">
              <a:buNone/>
            </a:pPr>
            <a:r>
              <a:rPr lang="ru-RU" sz="1800" i="1" dirty="0"/>
              <a:t> 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2894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Ключи к ответам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997839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1.</a:t>
            </a:r>
            <a:r>
              <a:rPr lang="ru-RU" sz="2400" dirty="0"/>
              <a:t>футуризм,                          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2.послание                  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3.алитерация              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4. 2(инверсия), 4 (эпитет), 5(метафора)    5.неологизмы             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6. В содержании и форме (ритм, мелодика, неологизмы), 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Пушкин, Лермонтов, неординарность, противоречивость, отсутствие гармонии в лирике.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317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655" y="330056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b="1" dirty="0"/>
              <a:t>Борис Пастернак.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3600" dirty="0" smtClean="0"/>
              <a:t>«Февраль</a:t>
            </a:r>
            <a:r>
              <a:rPr lang="ru-RU" sz="3600" dirty="0"/>
              <a:t>. Достать чернил и плакать</a:t>
            </a:r>
            <a:r>
              <a:rPr lang="ru-RU" sz="3600" dirty="0" smtClean="0"/>
              <a:t>!»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8964488" cy="56452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1.К какому авангардному течению принадлежит лирика Б. Пастернака в начале его творчества?</a:t>
            </a:r>
          </a:p>
          <a:p>
            <a:pPr marL="0" indent="0">
              <a:buNone/>
            </a:pPr>
            <a:r>
              <a:rPr lang="ru-RU" sz="2000" dirty="0"/>
              <a:t>2.Как называется художественный приём, используемый в первой строфе?</a:t>
            </a:r>
          </a:p>
          <a:p>
            <a:pPr marL="0" indent="0">
              <a:buNone/>
            </a:pPr>
            <a:r>
              <a:rPr lang="ru-RU" sz="2000" i="1" dirty="0"/>
              <a:t>(«Пока грохочущая слякоть Весною черною горит..»)</a:t>
            </a:r>
            <a:br>
              <a:rPr lang="ru-RU" sz="2000" i="1" dirty="0"/>
            </a:br>
            <a:r>
              <a:rPr lang="ru-RU" sz="2000" dirty="0"/>
              <a:t>3.Какие художественные особенности являются ведущими для синтаксиса стихотворения:</a:t>
            </a:r>
          </a:p>
          <a:p>
            <a:pPr marL="0" indent="0">
              <a:buNone/>
            </a:pPr>
            <a:r>
              <a:rPr lang="ru-RU" sz="2000" dirty="0"/>
              <a:t>а) гипербола;</a:t>
            </a:r>
          </a:p>
          <a:p>
            <a:pPr marL="0" indent="0">
              <a:buNone/>
            </a:pPr>
            <a:r>
              <a:rPr lang="ru-RU" sz="2000" dirty="0" smtClean="0"/>
              <a:t>б)единоначатие</a:t>
            </a:r>
            <a:r>
              <a:rPr lang="ru-RU" sz="2000" dirty="0"/>
              <a:t>;</a:t>
            </a:r>
          </a:p>
          <a:p>
            <a:pPr marL="0" indent="0">
              <a:buNone/>
            </a:pPr>
            <a:r>
              <a:rPr lang="ru-RU" sz="2000" dirty="0"/>
              <a:t>в) риторические вопросы;</a:t>
            </a:r>
          </a:p>
          <a:p>
            <a:pPr marL="0" indent="0">
              <a:buNone/>
            </a:pPr>
            <a:r>
              <a:rPr lang="ru-RU" sz="2000" dirty="0"/>
              <a:t>г) градация.</a:t>
            </a:r>
          </a:p>
          <a:p>
            <a:pPr marL="0" indent="0">
              <a:buNone/>
            </a:pPr>
            <a:r>
              <a:rPr lang="ru-RU" sz="2000" dirty="0"/>
              <a:t>4.Ведущая тема произведения.</a:t>
            </a:r>
          </a:p>
          <a:p>
            <a:pPr marL="0" indent="0">
              <a:buNone/>
            </a:pPr>
            <a:r>
              <a:rPr lang="ru-RU" sz="2000" dirty="0"/>
              <a:t>5.Используя для выражения темы стихотворения согласные звуки, поэт прибегает к какому-то определённому средству: ассонансу или аллитерации?</a:t>
            </a:r>
          </a:p>
          <a:p>
            <a:pPr marL="0" indent="0">
              <a:buNone/>
            </a:pPr>
            <a:r>
              <a:rPr lang="ru-RU" sz="2000" dirty="0"/>
              <a:t>6.Кто из поэтов 20 века близок Пастернаку в его видении окружающего мира</a:t>
            </a:r>
          </a:p>
        </p:txBody>
      </p:sp>
    </p:spTree>
    <p:extLst>
      <p:ext uri="{BB962C8B-B14F-4D97-AF65-F5344CB8AC3E}">
        <p14:creationId xmlns:p14="http://schemas.microsoft.com/office/powerpoint/2010/main" val="333434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Ключи к ответам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футуризм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метафора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а(гипербола),  г(градация)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творчество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ассонанс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В.Маяковский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38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726</Words>
  <Application>Microsoft Office PowerPoint</Application>
  <PresentationFormat>Экран (4:3)</PresentationFormat>
  <Paragraphs>123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Анализ поэтического текста 11 класс по теме  «Поэзия серебряный века»</vt:lpstr>
      <vt:lpstr>«РОССИЯ» А.Блок (1908 г.) </vt:lpstr>
      <vt:lpstr>Ключи к ответам</vt:lpstr>
      <vt:lpstr>«Творчество» Анна Ахматова </vt:lpstr>
      <vt:lpstr>Ключи к ответам</vt:lpstr>
      <vt:lpstr>«Лиличка!» В.Маяковский </vt:lpstr>
      <vt:lpstr>Ключи к ответам</vt:lpstr>
      <vt:lpstr>Борис Пастернак. «Февраль. Достать чернил и плакать!»</vt:lpstr>
      <vt:lpstr>Ключи к ответам</vt:lpstr>
      <vt:lpstr>И.Бунин «Настанет день  - исчезну я…» </vt:lpstr>
      <vt:lpstr>Ключи к ответам</vt:lpstr>
      <vt:lpstr>С.Есенин «Поёт зима, аукает»</vt:lpstr>
      <vt:lpstr>Ключи к ответам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поэтического текста 11 класс</dc:title>
  <dc:creator>наталья</dc:creator>
  <cp:lastModifiedBy>наталья</cp:lastModifiedBy>
  <cp:revision>8</cp:revision>
  <dcterms:created xsi:type="dcterms:W3CDTF">2015-02-28T10:47:28Z</dcterms:created>
  <dcterms:modified xsi:type="dcterms:W3CDTF">2015-02-28T11:55:04Z</dcterms:modified>
</cp:coreProperties>
</file>