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7.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drawings/drawing3.xml" ContentType="application/vnd.openxmlformats-officedocument.drawingml.chartshape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charts/chart8.xml" ContentType="application/vnd.openxmlformats-officedocument.drawingml.char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charts/chart6.xml" ContentType="application/vnd.openxmlformats-officedocument.drawingml.chart+xml"/>
  <Override PartName="/ppt/charts/chart10.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39"/>
  </p:notesMasterIdLst>
  <p:sldIdLst>
    <p:sldId id="257" r:id="rId2"/>
    <p:sldId id="260" r:id="rId3"/>
    <p:sldId id="259" r:id="rId4"/>
    <p:sldId id="261" r:id="rId5"/>
    <p:sldId id="262" r:id="rId6"/>
    <p:sldId id="263" r:id="rId7"/>
    <p:sldId id="296" r:id="rId8"/>
    <p:sldId id="346" r:id="rId9"/>
    <p:sldId id="322" r:id="rId10"/>
    <p:sldId id="324" r:id="rId11"/>
    <p:sldId id="318" r:id="rId12"/>
    <p:sldId id="342" r:id="rId13"/>
    <p:sldId id="269" r:id="rId14"/>
    <p:sldId id="357" r:id="rId15"/>
    <p:sldId id="276" r:id="rId16"/>
    <p:sldId id="297" r:id="rId17"/>
    <p:sldId id="320" r:id="rId18"/>
    <p:sldId id="319" r:id="rId19"/>
    <p:sldId id="309" r:id="rId20"/>
    <p:sldId id="310" r:id="rId21"/>
    <p:sldId id="278" r:id="rId22"/>
    <p:sldId id="336" r:id="rId23"/>
    <p:sldId id="279" r:id="rId24"/>
    <p:sldId id="286" r:id="rId25"/>
    <p:sldId id="302" r:id="rId26"/>
    <p:sldId id="326" r:id="rId27"/>
    <p:sldId id="328" r:id="rId28"/>
    <p:sldId id="311" r:id="rId29"/>
    <p:sldId id="288" r:id="rId30"/>
    <p:sldId id="307" r:id="rId31"/>
    <p:sldId id="359" r:id="rId32"/>
    <p:sldId id="330" r:id="rId33"/>
    <p:sldId id="333" r:id="rId34"/>
    <p:sldId id="358" r:id="rId35"/>
    <p:sldId id="338" r:id="rId36"/>
    <p:sldId id="303" r:id="rId37"/>
    <p:sldId id="304" r:id="rId3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99"/>
    <a:srgbClr val="F6C57E"/>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0" d="100"/>
          <a:sy n="100" d="100"/>
        </p:scale>
        <p:origin x="-29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G:\&#1064;&#1082;&#1086;&#1083;&#1072;\&#1055;&#1077;&#1088;&#1077;&#1076;&#1077;&#1083;&#1072;&#1090;&#1100;%20&#1076;&#1080;&#1072;&#1075;&#1088;&#1072;&#1084;&#1084;&#1099;\&#1054;&#1040;&#1048;&#1069;%20+.xls"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G:\&#1064;&#1082;&#1086;&#1083;&#1072;\&#1055;&#1077;&#1088;&#1077;&#1076;&#1077;&#1083;&#1072;&#1090;&#1100;%20&#1076;&#1080;&#1072;&#1075;&#1088;&#1072;&#1084;&#1084;&#1099;\&#1054;&#1040;&#1048;&#1069;%20+.xls"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G:\&#1064;&#1082;&#1086;&#1083;&#1072;\&#1055;&#1077;&#1088;&#1077;&#1076;&#1077;&#1083;&#1072;&#1090;&#1100;%20&#1076;&#1080;&#1072;&#1075;&#1088;&#1072;&#1084;&#1084;&#1099;\&#1054;&#1040;&#1048;&#1069;%20+.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view3D>
      <c:rotX val="30"/>
      <c:perspective val="30"/>
    </c:view3D>
    <c:plotArea>
      <c:layout>
        <c:manualLayout>
          <c:layoutTarget val="inner"/>
          <c:xMode val="edge"/>
          <c:yMode val="edge"/>
          <c:x val="8.4520146787208553E-2"/>
          <c:y val="0.15321720429410776"/>
          <c:w val="0.63550277836892011"/>
          <c:h val="0.79528985507246353"/>
        </c:manualLayout>
      </c:layout>
      <c:pie3DChart>
        <c:varyColors val="1"/>
        <c:ser>
          <c:idx val="0"/>
          <c:order val="0"/>
          <c:spPr>
            <a:solidFill>
              <a:srgbClr val="0070C0"/>
            </a:solidFill>
          </c:spPr>
          <c:dPt>
            <c:idx val="0"/>
            <c:spPr>
              <a:solidFill>
                <a:srgbClr val="FF0000"/>
              </a:solidFill>
            </c:spPr>
          </c:dPt>
          <c:dPt>
            <c:idx val="1"/>
            <c:sp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c:spPr>
          </c:dPt>
          <c:dPt>
            <c:idx val="2"/>
            <c:spPr>
              <a:gradFill>
                <a:gsLst>
                  <a:gs pos="0">
                    <a:srgbClr val="CCCCFF"/>
                  </a:gs>
                  <a:gs pos="17999">
                    <a:srgbClr val="99CCFF"/>
                  </a:gs>
                  <a:gs pos="36000">
                    <a:srgbClr val="9966FF"/>
                  </a:gs>
                  <a:gs pos="61000">
                    <a:srgbClr val="CC99FF"/>
                  </a:gs>
                  <a:gs pos="82001">
                    <a:srgbClr val="99CCFF"/>
                  </a:gs>
                  <a:gs pos="100000">
                    <a:srgbClr val="CCCCFF"/>
                  </a:gs>
                </a:gsLst>
                <a:lin ang="5400000" scaled="0"/>
              </a:gradFill>
            </c:spPr>
          </c:dPt>
          <c:dPt>
            <c:idx val="3"/>
            <c:spPr>
              <a:solidFill>
                <a:srgbClr val="92D050"/>
              </a:solidFill>
            </c:spPr>
          </c:dPt>
          <c:dPt>
            <c:idx val="4"/>
            <c:spPr>
              <a:gradFill>
                <a:gsLst>
                  <a:gs pos="0">
                    <a:srgbClr val="FFF200"/>
                  </a:gs>
                  <a:gs pos="45000">
                    <a:srgbClr val="FF7A00"/>
                  </a:gs>
                  <a:gs pos="70000">
                    <a:srgbClr val="FF0300"/>
                  </a:gs>
                  <a:gs pos="100000">
                    <a:srgbClr val="4D0808"/>
                  </a:gs>
                </a:gsLst>
                <a:lin ang="5400000" scaled="0"/>
              </a:gradFill>
            </c:spPr>
          </c:dPt>
          <c:dPt>
            <c:idx val="5"/>
            <c:spPr>
              <a:solidFill>
                <a:srgbClr val="7030A0"/>
              </a:solidFill>
            </c:spPr>
          </c:dPt>
          <c:dPt>
            <c:idx val="7"/>
            <c:spPr>
              <a:gradFill>
                <a:gsLst>
                  <a:gs pos="0">
                    <a:srgbClr val="FF3399"/>
                  </a:gs>
                  <a:gs pos="25000">
                    <a:srgbClr val="FF6633"/>
                  </a:gs>
                  <a:gs pos="50000">
                    <a:srgbClr val="FFFF00"/>
                  </a:gs>
                  <a:gs pos="75000">
                    <a:srgbClr val="01A78F"/>
                  </a:gs>
                  <a:gs pos="100000">
                    <a:srgbClr val="3366FF"/>
                  </a:gs>
                </a:gsLst>
                <a:lin ang="5400000" scaled="0"/>
              </a:gradFill>
            </c:spPr>
          </c:dPt>
          <c:dLbls>
            <c:dLbl>
              <c:idx val="0"/>
              <c:layout/>
              <c:tx>
                <c:rich>
                  <a:bodyPr/>
                  <a:lstStyle/>
                  <a:p>
                    <a:r>
                      <a:rPr lang="ru-RU" sz="1800" b="1" dirty="0" smtClean="0">
                        <a:solidFill>
                          <a:srgbClr val="FFFF00"/>
                        </a:solidFill>
                      </a:rPr>
                      <a:t>37</a:t>
                    </a:r>
                    <a:endParaRPr lang="en-US" sz="1800" b="1" dirty="0">
                      <a:solidFill>
                        <a:srgbClr val="FFFF00"/>
                      </a:solidFill>
                    </a:endParaRPr>
                  </a:p>
                </c:rich>
              </c:tx>
              <c:showVal val="1"/>
            </c:dLbl>
            <c:dLbl>
              <c:idx val="1"/>
              <c:layout/>
              <c:tx>
                <c:rich>
                  <a:bodyPr/>
                  <a:lstStyle/>
                  <a:p>
                    <a:r>
                      <a:rPr lang="ru-RU" sz="1800" dirty="0" smtClean="0">
                        <a:solidFill>
                          <a:srgbClr val="FFFF00"/>
                        </a:solidFill>
                      </a:rPr>
                      <a:t>17</a:t>
                    </a:r>
                    <a:endParaRPr lang="en-US" sz="1800" dirty="0">
                      <a:solidFill>
                        <a:srgbClr val="FFFF00"/>
                      </a:solidFill>
                    </a:endParaRPr>
                  </a:p>
                </c:rich>
              </c:tx>
              <c:showVal val="1"/>
            </c:dLbl>
            <c:dLbl>
              <c:idx val="2"/>
              <c:layout/>
              <c:tx>
                <c:rich>
                  <a:bodyPr/>
                  <a:lstStyle/>
                  <a:p>
                    <a:r>
                      <a:rPr lang="ru-RU" sz="1800" dirty="0" smtClean="0">
                        <a:solidFill>
                          <a:srgbClr val="FFFF00"/>
                        </a:solidFill>
                      </a:rPr>
                      <a:t>13</a:t>
                    </a:r>
                    <a:endParaRPr lang="en-US" sz="1800" dirty="0">
                      <a:solidFill>
                        <a:srgbClr val="FFFF00"/>
                      </a:solidFill>
                    </a:endParaRPr>
                  </a:p>
                </c:rich>
              </c:tx>
              <c:showVal val="1"/>
            </c:dLbl>
            <c:dLbl>
              <c:idx val="3"/>
              <c:layout>
                <c:manualLayout>
                  <c:x val="3.4793307086614302E-2"/>
                  <c:y val="-0.1000422526361992"/>
                </c:manualLayout>
              </c:layout>
              <c:showVal val="1"/>
            </c:dLbl>
            <c:dLbl>
              <c:idx val="4"/>
              <c:layout>
                <c:manualLayout>
                  <c:x val="4.1516112569262145E-2"/>
                  <c:y val="-3.4491617253405897E-3"/>
                </c:manualLayout>
              </c:layout>
              <c:tx>
                <c:rich>
                  <a:bodyPr/>
                  <a:lstStyle/>
                  <a:p>
                    <a:r>
                      <a:rPr lang="ru-RU" dirty="0" smtClean="0"/>
                      <a:t>1</a:t>
                    </a:r>
                    <a:endParaRPr lang="en-US" dirty="0"/>
                  </a:p>
                </c:rich>
              </c:tx>
              <c:showVal val="1"/>
            </c:dLbl>
            <c:dLbl>
              <c:idx val="5"/>
              <c:layout/>
              <c:tx>
                <c:rich>
                  <a:bodyPr/>
                  <a:lstStyle/>
                  <a:p>
                    <a:r>
                      <a:rPr lang="ru-RU" sz="1800" smtClean="0">
                        <a:solidFill>
                          <a:srgbClr val="FFFF00"/>
                        </a:solidFill>
                      </a:rPr>
                      <a:t>6</a:t>
                    </a:r>
                    <a:endParaRPr lang="en-US" sz="1800">
                      <a:solidFill>
                        <a:srgbClr val="FFFF00"/>
                      </a:solidFill>
                    </a:endParaRPr>
                  </a:p>
                </c:rich>
              </c:tx>
              <c:showVal val="1"/>
            </c:dLbl>
            <c:dLbl>
              <c:idx val="6"/>
              <c:layout/>
              <c:tx>
                <c:rich>
                  <a:bodyPr/>
                  <a:lstStyle/>
                  <a:p>
                    <a:r>
                      <a:rPr lang="ru-RU" sz="1800" dirty="0" smtClean="0">
                        <a:solidFill>
                          <a:srgbClr val="FFFF00"/>
                        </a:solidFill>
                      </a:rPr>
                      <a:t>8</a:t>
                    </a:r>
                    <a:endParaRPr lang="en-US" sz="1800" dirty="0">
                      <a:solidFill>
                        <a:srgbClr val="FFFF00"/>
                      </a:solidFill>
                    </a:endParaRPr>
                  </a:p>
                </c:rich>
              </c:tx>
              <c:showVal val="1"/>
            </c:dLbl>
            <c:dLbl>
              <c:idx val="7"/>
              <c:layout/>
              <c:tx>
                <c:rich>
                  <a:bodyPr/>
                  <a:lstStyle/>
                  <a:p>
                    <a:r>
                      <a:rPr lang="ru-RU" sz="1800" b="1" dirty="0" smtClean="0">
                        <a:solidFill>
                          <a:srgbClr val="FFFF00"/>
                        </a:solidFill>
                      </a:rPr>
                      <a:t>6</a:t>
                    </a:r>
                    <a:endParaRPr lang="en-US" sz="1800" b="1" dirty="0">
                      <a:solidFill>
                        <a:srgbClr val="FFFF00"/>
                      </a:solidFill>
                    </a:endParaRPr>
                  </a:p>
                </c:rich>
              </c:tx>
              <c:showVal val="1"/>
            </c:dLbl>
            <c:txPr>
              <a:bodyPr/>
              <a:lstStyle/>
              <a:p>
                <a:pPr>
                  <a:defRPr sz="1800" b="1">
                    <a:solidFill>
                      <a:srgbClr val="FFFF00"/>
                    </a:solidFill>
                  </a:defRPr>
                </a:pPr>
                <a:endParaRPr lang="ru-RU"/>
              </a:p>
            </c:txPr>
            <c:showVal val="1"/>
            <c:showLeaderLines val="1"/>
          </c:dLbls>
          <c:cat>
            <c:strRef>
              <c:f>Лист1!$A$2:$A$9</c:f>
              <c:strCache>
                <c:ptCount val="8"/>
                <c:pt idx="0">
                  <c:v>Г.Аша</c:v>
                </c:pt>
                <c:pt idx="1">
                  <c:v>Г.Минъяр</c:v>
                </c:pt>
                <c:pt idx="2">
                  <c:v>Г.Сим</c:v>
                </c:pt>
                <c:pt idx="3">
                  <c:v>П.Ук</c:v>
                </c:pt>
                <c:pt idx="4">
                  <c:v>Усть-Курышка</c:v>
                </c:pt>
                <c:pt idx="5">
                  <c:v>п.Кропачево</c:v>
                </c:pt>
                <c:pt idx="6">
                  <c:v>Миньяр, д/дом</c:v>
                </c:pt>
                <c:pt idx="7">
                  <c:v>г.Сим,д/дом</c:v>
                </c:pt>
              </c:strCache>
            </c:strRef>
          </c:cat>
          <c:val>
            <c:numRef>
              <c:f>Лист1!$B$2:$B$9</c:f>
              <c:numCache>
                <c:formatCode>General</c:formatCode>
                <c:ptCount val="8"/>
                <c:pt idx="0">
                  <c:v>32</c:v>
                </c:pt>
                <c:pt idx="1">
                  <c:v>16</c:v>
                </c:pt>
                <c:pt idx="2">
                  <c:v>11</c:v>
                </c:pt>
                <c:pt idx="3">
                  <c:v>2</c:v>
                </c:pt>
                <c:pt idx="4">
                  <c:v>3</c:v>
                </c:pt>
                <c:pt idx="5">
                  <c:v>7</c:v>
                </c:pt>
                <c:pt idx="6">
                  <c:v>7</c:v>
                </c:pt>
                <c:pt idx="7">
                  <c:v>5</c:v>
                </c:pt>
              </c:numCache>
            </c:numRef>
          </c:val>
        </c:ser>
      </c:pie3DChart>
    </c:plotArea>
    <c:legend>
      <c:legendPos val="r"/>
      <c:layout/>
      <c:txPr>
        <a:bodyPr/>
        <a:lstStyle/>
        <a:p>
          <a:pPr>
            <a:defRPr sz="1400" b="1">
              <a:solidFill>
                <a:srgbClr val="002060"/>
              </a:solidFill>
            </a:defRPr>
          </a:pPr>
          <a:endParaRPr lang="ru-RU"/>
        </a:p>
      </c:txPr>
    </c:legend>
    <c:plotVisOnly val="1"/>
  </c:chart>
  <c:externalData r:id="rId1"/>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latin typeface="Times New Roman" pitchFamily="18" charset="0"/>
                <a:cs typeface="Times New Roman" pitchFamily="18" charset="0"/>
              </a:defRPr>
            </a:pPr>
            <a:r>
              <a:rPr lang="ru-RU" sz="1600" dirty="0">
                <a:solidFill>
                  <a:srgbClr val="002060"/>
                </a:solidFill>
                <a:latin typeface="Times New Roman" pitchFamily="18" charset="0"/>
                <a:cs typeface="Times New Roman" pitchFamily="18" charset="0"/>
              </a:rPr>
              <a:t>Причина конфликтов между родителями и детьми.</a:t>
            </a:r>
          </a:p>
        </c:rich>
      </c:tx>
      <c:layout/>
    </c:title>
    <c:view3D>
      <c:rotX val="30"/>
      <c:perspective val="30"/>
    </c:view3D>
    <c:plotArea>
      <c:layout/>
      <c:pie3DChart>
        <c:varyColors val="1"/>
        <c:ser>
          <c:idx val="0"/>
          <c:order val="0"/>
          <c:explosion val="25"/>
          <c:dPt>
            <c:idx val="0"/>
            <c:spPr>
              <a:gradFill>
                <a:gsLst>
                  <a:gs pos="0">
                    <a:srgbClr val="03D4A8"/>
                  </a:gs>
                  <a:gs pos="25000">
                    <a:srgbClr val="21D6E0"/>
                  </a:gs>
                  <a:gs pos="75000">
                    <a:srgbClr val="0087E6"/>
                  </a:gs>
                  <a:gs pos="100000">
                    <a:srgbClr val="005CBF"/>
                  </a:gs>
                </a:gsLst>
                <a:lin ang="5400000" scaled="0"/>
              </a:gradFill>
            </c:spPr>
          </c:dPt>
          <c:dPt>
            <c:idx val="1"/>
            <c:spPr>
              <a:gradFill flip="none" rotWithShape="1">
                <a:gsLst>
                  <a:gs pos="0">
                    <a:srgbClr val="FFF200"/>
                  </a:gs>
                  <a:gs pos="45000">
                    <a:srgbClr val="FF7A00"/>
                  </a:gs>
                  <a:gs pos="70000">
                    <a:srgbClr val="FF0300"/>
                  </a:gs>
                  <a:gs pos="100000">
                    <a:srgbClr val="4D0808"/>
                  </a:gs>
                </a:gsLst>
                <a:lin ang="18900000" scaled="1"/>
                <a:tileRect/>
              </a:gradFill>
            </c:spPr>
          </c:dPt>
          <c:dLbls>
            <c:txPr>
              <a:bodyPr/>
              <a:lstStyle/>
              <a:p>
                <a:pPr>
                  <a:defRPr sz="1400" b="1">
                    <a:solidFill>
                      <a:srgbClr val="FFFF00"/>
                    </a:solidFill>
                  </a:defRPr>
                </a:pPr>
                <a:endParaRPr lang="ru-RU"/>
              </a:p>
            </c:txPr>
            <c:showVal val="1"/>
            <c:showLeaderLines val="1"/>
          </c:dLbls>
          <c:cat>
            <c:strRef>
              <c:f>Лист1!$A$79:$A$81</c:f>
              <c:strCache>
                <c:ptCount val="3"/>
                <c:pt idx="0">
                  <c:v>Недовольны отношением к учебе</c:v>
                </c:pt>
                <c:pt idx="1">
                  <c:v>Проведение свободного времени</c:v>
                </c:pt>
                <c:pt idx="2">
                  <c:v>Непонимание интересов детей</c:v>
                </c:pt>
              </c:strCache>
            </c:strRef>
          </c:cat>
          <c:val>
            <c:numRef>
              <c:f>Лист1!$B$79:$B$81</c:f>
              <c:numCache>
                <c:formatCode>0%</c:formatCode>
                <c:ptCount val="3"/>
                <c:pt idx="0">
                  <c:v>0.47000000000000008</c:v>
                </c:pt>
                <c:pt idx="1">
                  <c:v>0.28000000000000008</c:v>
                </c:pt>
                <c:pt idx="2">
                  <c:v>0.25</c:v>
                </c:pt>
              </c:numCache>
            </c:numRef>
          </c:val>
        </c:ser>
      </c:pie3DChart>
    </c:plotArea>
    <c:legend>
      <c:legendPos val="r"/>
      <c:layout>
        <c:manualLayout>
          <c:xMode val="edge"/>
          <c:yMode val="edge"/>
          <c:x val="0.63113517546058173"/>
          <c:y val="0.29210174833739261"/>
          <c:w val="0.3511002057385314"/>
          <c:h val="0.40347079403078934"/>
        </c:manualLayout>
      </c:layout>
      <c:txPr>
        <a:bodyPr/>
        <a:lstStyle/>
        <a:p>
          <a:pPr>
            <a:defRPr sz="1100" b="1">
              <a:solidFill>
                <a:srgbClr val="002060"/>
              </a:solidFill>
              <a:latin typeface="Times New Roman" pitchFamily="18" charset="0"/>
              <a:cs typeface="Times New Roman" pitchFamily="18" charset="0"/>
            </a:defRPr>
          </a:pPr>
          <a:endParaRPr lang="ru-RU"/>
        </a:p>
      </c:txPr>
    </c:legend>
    <c:plotVisOnly val="1"/>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sz="2400">
                <a:solidFill>
                  <a:srgbClr val="002060"/>
                </a:solidFill>
                <a:latin typeface="Times New Roman" pitchFamily="18" charset="0"/>
                <a:cs typeface="Times New Roman" pitchFamily="18" charset="0"/>
              </a:defRPr>
            </a:pPr>
            <a:r>
              <a:rPr lang="ru-RU" sz="2400" dirty="0">
                <a:solidFill>
                  <a:srgbClr val="002060"/>
                </a:solidFill>
                <a:latin typeface="Times New Roman" pitchFamily="18" charset="0"/>
                <a:cs typeface="Times New Roman" pitchFamily="18" charset="0"/>
              </a:rPr>
              <a:t> </a:t>
            </a:r>
            <a:r>
              <a:rPr lang="ru-RU" sz="2400" dirty="0">
                <a:solidFill>
                  <a:srgbClr val="C00000"/>
                </a:solidFill>
                <a:latin typeface="Times New Roman" pitchFamily="18" charset="0"/>
                <a:cs typeface="Times New Roman" pitchFamily="18" charset="0"/>
              </a:rPr>
              <a:t>Отношение к школе</a:t>
            </a:r>
          </a:p>
        </c:rich>
      </c:tx>
      <c:layout/>
    </c:title>
    <c:plotArea>
      <c:layout>
        <c:manualLayout>
          <c:layoutTarget val="inner"/>
          <c:xMode val="edge"/>
          <c:yMode val="edge"/>
          <c:x val="6.774435186320113E-2"/>
          <c:y val="0.14036598331810898"/>
          <c:w val="0.77848029942400565"/>
          <c:h val="0.66545099767760885"/>
        </c:manualLayout>
      </c:layout>
      <c:barChart>
        <c:barDir val="col"/>
        <c:grouping val="clustered"/>
        <c:ser>
          <c:idx val="0"/>
          <c:order val="0"/>
          <c:tx>
            <c:v>2010-2011 г.</c:v>
          </c:tx>
          <c:spPr>
            <a:gradFill>
              <a:gsLst>
                <a:gs pos="0">
                  <a:srgbClr val="FFF200"/>
                </a:gs>
                <a:gs pos="45000">
                  <a:srgbClr val="FF7A00"/>
                </a:gs>
                <a:gs pos="70000">
                  <a:srgbClr val="FF0300"/>
                </a:gs>
                <a:gs pos="100000">
                  <a:srgbClr val="4D0808"/>
                </a:gs>
              </a:gsLst>
              <a:lin ang="0" scaled="0"/>
            </a:gradFill>
          </c:spPr>
          <c:dLbls>
            <c:dLbl>
              <c:idx val="0"/>
              <c:layout>
                <c:manualLayout>
                  <c:x val="7.4696022477974133E-3"/>
                  <c:y val="0.14970655452427672"/>
                </c:manualLayout>
              </c:layout>
              <c:showVal val="1"/>
            </c:dLbl>
            <c:dLbl>
              <c:idx val="1"/>
              <c:layout>
                <c:manualLayout>
                  <c:x val="8.9635226973569064E-3"/>
                  <c:y val="0.53021071394014552"/>
                </c:manualLayout>
              </c:layout>
              <c:showVal val="1"/>
            </c:dLbl>
            <c:dLbl>
              <c:idx val="2"/>
              <c:layout>
                <c:manualLayout>
                  <c:x val="1.0457443146916373E-2"/>
                  <c:y val="0.17465764694498917"/>
                </c:manualLayout>
              </c:layout>
              <c:showVal val="1"/>
            </c:dLbl>
            <c:txPr>
              <a:bodyPr/>
              <a:lstStyle/>
              <a:p>
                <a:pPr>
                  <a:defRPr sz="1400" b="1">
                    <a:solidFill>
                      <a:srgbClr val="FFFF00"/>
                    </a:solidFill>
                  </a:defRPr>
                </a:pPr>
                <a:endParaRPr lang="ru-RU"/>
              </a:p>
            </c:txPr>
            <c:showVal val="1"/>
          </c:dLbls>
          <c:cat>
            <c:strRef>
              <c:f>Лист1!$A$40:$A$42</c:f>
              <c:strCache>
                <c:ptCount val="3"/>
                <c:pt idx="0">
                  <c:v>Поддерживают тесную связь</c:v>
                </c:pt>
                <c:pt idx="1">
                  <c:v>Поддерживают контакты эпизодически</c:v>
                </c:pt>
                <c:pt idx="2">
                  <c:v>Избегают контактов</c:v>
                </c:pt>
              </c:strCache>
            </c:strRef>
          </c:cat>
          <c:val>
            <c:numRef>
              <c:f>Лист1!$B$40:$B$42</c:f>
              <c:numCache>
                <c:formatCode>0%</c:formatCode>
                <c:ptCount val="3"/>
                <c:pt idx="0">
                  <c:v>0.19</c:v>
                </c:pt>
                <c:pt idx="1">
                  <c:v>0.55000000000000004</c:v>
                </c:pt>
                <c:pt idx="2">
                  <c:v>0.26</c:v>
                </c:pt>
              </c:numCache>
            </c:numRef>
          </c:val>
        </c:ser>
        <c:ser>
          <c:idx val="1"/>
          <c:order val="1"/>
          <c:tx>
            <c:v>2011-2012 г.</c:v>
          </c:tx>
          <c:spPr>
            <a:gradFill flip="none" rotWithShape="1">
              <a:gsLst>
                <a:gs pos="0">
                  <a:srgbClr val="000000"/>
                </a:gs>
                <a:gs pos="20000">
                  <a:srgbClr val="000040"/>
                </a:gs>
                <a:gs pos="50000">
                  <a:srgbClr val="400040"/>
                </a:gs>
                <a:gs pos="75000">
                  <a:srgbClr val="8F0040"/>
                </a:gs>
                <a:gs pos="89999">
                  <a:srgbClr val="F27300"/>
                </a:gs>
                <a:gs pos="100000">
                  <a:srgbClr val="FFBF00"/>
                </a:gs>
              </a:gsLst>
              <a:lin ang="2700000" scaled="0"/>
              <a:tileRect/>
            </a:gradFill>
          </c:spPr>
          <c:dLbls>
            <c:dLbl>
              <c:idx val="0"/>
              <c:layout>
                <c:manualLayout>
                  <c:x val="0"/>
                  <c:y val="0.17153876039240046"/>
                </c:manualLayout>
              </c:layout>
              <c:showVal val="1"/>
            </c:dLbl>
            <c:dLbl>
              <c:idx val="1"/>
              <c:layout>
                <c:manualLayout>
                  <c:x val="1.4939204495594816E-3"/>
                  <c:y val="0.40233636528399358"/>
                </c:manualLayout>
              </c:layout>
              <c:showVal val="1"/>
            </c:dLbl>
            <c:dLbl>
              <c:idx val="2"/>
              <c:layout>
                <c:manualLayout>
                  <c:x val="1.0457443146916373E-2"/>
                  <c:y val="0.2463920376545384"/>
                </c:manualLayout>
              </c:layout>
              <c:showVal val="1"/>
            </c:dLbl>
            <c:txPr>
              <a:bodyPr/>
              <a:lstStyle/>
              <a:p>
                <a:pPr>
                  <a:defRPr sz="1400" b="1">
                    <a:solidFill>
                      <a:srgbClr val="FFFF00"/>
                    </a:solidFill>
                  </a:defRPr>
                </a:pPr>
                <a:endParaRPr lang="ru-RU"/>
              </a:p>
            </c:txPr>
            <c:showVal val="1"/>
          </c:dLbls>
          <c:cat>
            <c:strRef>
              <c:f>Лист1!$A$40:$A$42</c:f>
              <c:strCache>
                <c:ptCount val="3"/>
                <c:pt idx="0">
                  <c:v>Поддерживают тесную связь</c:v>
                </c:pt>
                <c:pt idx="1">
                  <c:v>Поддерживают контакты эпизодически</c:v>
                </c:pt>
                <c:pt idx="2">
                  <c:v>Избегают контактов</c:v>
                </c:pt>
              </c:strCache>
            </c:strRef>
          </c:cat>
          <c:val>
            <c:numRef>
              <c:f>Лист1!$C$40:$C$42</c:f>
              <c:numCache>
                <c:formatCode>0%</c:formatCode>
                <c:ptCount val="3"/>
                <c:pt idx="0">
                  <c:v>0.21000000000000021</c:v>
                </c:pt>
                <c:pt idx="1">
                  <c:v>0.48000000000000032</c:v>
                </c:pt>
                <c:pt idx="2">
                  <c:v>0.31000000000000072</c:v>
                </c:pt>
              </c:numCache>
            </c:numRef>
          </c:val>
        </c:ser>
        <c:ser>
          <c:idx val="2"/>
          <c:order val="2"/>
          <c:tx>
            <c:v>2012-2013 г.</c:v>
          </c:tx>
          <c:spPr>
            <a:gradFill flip="none" rotWithShape="1">
              <a:gsLst>
                <a:gs pos="0">
                  <a:srgbClr val="03D4A8"/>
                </a:gs>
                <a:gs pos="25000">
                  <a:srgbClr val="21D6E0"/>
                </a:gs>
                <a:gs pos="75000">
                  <a:srgbClr val="0087E6"/>
                </a:gs>
                <a:gs pos="100000">
                  <a:srgbClr val="005CBF"/>
                </a:gs>
              </a:gsLst>
              <a:lin ang="0" scaled="0"/>
              <a:tileRect/>
            </a:gradFill>
          </c:spPr>
          <c:dLbls>
            <c:dLbl>
              <c:idx val="0"/>
              <c:layout>
                <c:manualLayout>
                  <c:x val="-4.4817613486784818E-3"/>
                  <c:y val="0.15906321418204419"/>
                </c:manualLayout>
              </c:layout>
              <c:showVal val="1"/>
            </c:dLbl>
            <c:dLbl>
              <c:idx val="1"/>
              <c:layout>
                <c:manualLayout>
                  <c:x val="2.9878408991189632E-3"/>
                  <c:y val="0.31812642836408839"/>
                </c:manualLayout>
              </c:layout>
              <c:showVal val="1"/>
            </c:dLbl>
            <c:dLbl>
              <c:idx val="2"/>
              <c:layout>
                <c:manualLayout>
                  <c:x val="4.4817613486785642E-3"/>
                  <c:y val="0.32436420146926687"/>
                </c:manualLayout>
              </c:layout>
              <c:showVal val="1"/>
            </c:dLbl>
            <c:txPr>
              <a:bodyPr/>
              <a:lstStyle/>
              <a:p>
                <a:pPr>
                  <a:defRPr sz="1400" b="1">
                    <a:solidFill>
                      <a:srgbClr val="FFFF00"/>
                    </a:solidFill>
                  </a:defRPr>
                </a:pPr>
                <a:endParaRPr lang="ru-RU"/>
              </a:p>
            </c:txPr>
            <c:showVal val="1"/>
          </c:dLbls>
          <c:cat>
            <c:strRef>
              <c:f>Лист1!$A$40:$A$42</c:f>
              <c:strCache>
                <c:ptCount val="3"/>
                <c:pt idx="0">
                  <c:v>Поддерживают тесную связь</c:v>
                </c:pt>
                <c:pt idx="1">
                  <c:v>Поддерживают контакты эпизодически</c:v>
                </c:pt>
                <c:pt idx="2">
                  <c:v>Избегают контактов</c:v>
                </c:pt>
              </c:strCache>
            </c:strRef>
          </c:cat>
          <c:val>
            <c:numRef>
              <c:f>Лист1!$D$40:$D$42</c:f>
              <c:numCache>
                <c:formatCode>0%</c:formatCode>
                <c:ptCount val="3"/>
                <c:pt idx="0">
                  <c:v>0.23</c:v>
                </c:pt>
                <c:pt idx="1">
                  <c:v>0.39000000000000085</c:v>
                </c:pt>
                <c:pt idx="2">
                  <c:v>0.38000000000000084</c:v>
                </c:pt>
              </c:numCache>
            </c:numRef>
          </c:val>
        </c:ser>
        <c:gapWidth val="48"/>
        <c:axId val="73202688"/>
        <c:axId val="73216768"/>
      </c:barChart>
      <c:catAx>
        <c:axId val="73202688"/>
        <c:scaling>
          <c:orientation val="minMax"/>
        </c:scaling>
        <c:axPos val="b"/>
        <c:tickLblPos val="nextTo"/>
        <c:txPr>
          <a:bodyPr/>
          <a:lstStyle/>
          <a:p>
            <a:pPr>
              <a:defRPr sz="1200" b="1">
                <a:solidFill>
                  <a:srgbClr val="002060"/>
                </a:solidFill>
                <a:latin typeface="Times New Roman" pitchFamily="18" charset="0"/>
                <a:cs typeface="Times New Roman" pitchFamily="18" charset="0"/>
              </a:defRPr>
            </a:pPr>
            <a:endParaRPr lang="ru-RU"/>
          </a:p>
        </c:txPr>
        <c:crossAx val="73216768"/>
        <c:crosses val="autoZero"/>
        <c:auto val="1"/>
        <c:lblAlgn val="ctr"/>
        <c:lblOffset val="100"/>
      </c:catAx>
      <c:valAx>
        <c:axId val="73216768"/>
        <c:scaling>
          <c:orientation val="minMax"/>
        </c:scaling>
        <c:axPos val="l"/>
        <c:majorGridlines/>
        <c:numFmt formatCode="0%" sourceLinked="1"/>
        <c:tickLblPos val="nextTo"/>
        <c:txPr>
          <a:bodyPr/>
          <a:lstStyle/>
          <a:p>
            <a:pPr>
              <a:defRPr sz="1200" b="1">
                <a:solidFill>
                  <a:srgbClr val="002060"/>
                </a:solidFill>
              </a:defRPr>
            </a:pPr>
            <a:endParaRPr lang="ru-RU"/>
          </a:p>
        </c:txPr>
        <c:crossAx val="73202688"/>
        <c:crosses val="autoZero"/>
        <c:crossBetween val="between"/>
      </c:valAx>
    </c:plotArea>
    <c:legend>
      <c:legendPos val="r"/>
      <c:layout/>
      <c:txPr>
        <a:bodyPr/>
        <a:lstStyle/>
        <a:p>
          <a:pPr>
            <a:defRPr sz="1200" b="1">
              <a:solidFill>
                <a:srgbClr val="002060"/>
              </a:solidFill>
              <a:latin typeface="Times New Roman" pitchFamily="18" charset="0"/>
              <a:cs typeface="Times New Roman" pitchFamily="18" charset="0"/>
            </a:defRPr>
          </a:pPr>
          <a:endParaRPr lang="ru-RU"/>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style val="16"/>
  <c:chart>
    <c:view3D>
      <c:depthPercent val="100"/>
      <c:rAngAx val="1"/>
    </c:view3D>
    <c:plotArea>
      <c:layout>
        <c:manualLayout>
          <c:layoutTarget val="inner"/>
          <c:xMode val="edge"/>
          <c:yMode val="edge"/>
          <c:x val="5.3775613574618963E-2"/>
          <c:y val="7.850973429205188E-2"/>
          <c:w val="0.90035390617591649"/>
          <c:h val="0.51429624925873418"/>
        </c:manualLayout>
      </c:layout>
      <c:bar3DChart>
        <c:barDir val="col"/>
        <c:grouping val="stacked"/>
        <c:ser>
          <c:idx val="0"/>
          <c:order val="0"/>
          <c:spPr>
            <a:gradFill>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5400000" scaled="0"/>
            </a:gradFill>
          </c:spPr>
          <c:dLbls>
            <c:dLbl>
              <c:idx val="1"/>
              <c:layout>
                <c:manualLayout>
                  <c:x val="1.2903182107587481E-2"/>
                  <c:y val="2.4242254567851632E-2"/>
                </c:manualLayout>
              </c:layout>
              <c:tx>
                <c:rich>
                  <a:bodyPr/>
                  <a:lstStyle/>
                  <a:p>
                    <a:r>
                      <a:rPr lang="ru-RU" dirty="0" smtClean="0">
                        <a:solidFill>
                          <a:schemeClr val="tx1"/>
                        </a:solidFill>
                      </a:rPr>
                      <a:t>21</a:t>
                    </a:r>
                    <a:endParaRPr lang="en-US" dirty="0">
                      <a:solidFill>
                        <a:schemeClr val="tx1"/>
                      </a:solidFill>
                    </a:endParaRPr>
                  </a:p>
                </c:rich>
              </c:tx>
              <c:showVal val="1"/>
            </c:dLbl>
            <c:dLbl>
              <c:idx val="2"/>
              <c:layout/>
              <c:tx>
                <c:rich>
                  <a:bodyPr/>
                  <a:lstStyle/>
                  <a:p>
                    <a:r>
                      <a:rPr lang="ru-RU" dirty="0" smtClean="0">
                        <a:solidFill>
                          <a:schemeClr val="tx1"/>
                        </a:solidFill>
                      </a:rPr>
                      <a:t>14</a:t>
                    </a:r>
                    <a:endParaRPr lang="en-US" dirty="0">
                      <a:solidFill>
                        <a:schemeClr val="tx1"/>
                      </a:solidFill>
                    </a:endParaRPr>
                  </a:p>
                </c:rich>
              </c:tx>
              <c:showVal val="1"/>
            </c:dLbl>
            <c:dLbl>
              <c:idx val="3"/>
              <c:layout/>
              <c:tx>
                <c:rich>
                  <a:bodyPr/>
                  <a:lstStyle/>
                  <a:p>
                    <a:r>
                      <a:rPr lang="ru-RU" dirty="0" smtClean="0">
                        <a:solidFill>
                          <a:schemeClr val="tx1"/>
                        </a:solidFill>
                      </a:rPr>
                      <a:t>25</a:t>
                    </a:r>
                    <a:endParaRPr lang="en-US" dirty="0">
                      <a:solidFill>
                        <a:schemeClr val="tx1"/>
                      </a:solidFill>
                    </a:endParaRPr>
                  </a:p>
                </c:rich>
              </c:tx>
              <c:showVal val="1"/>
            </c:dLbl>
            <c:dLbl>
              <c:idx val="4"/>
              <c:layout/>
              <c:tx>
                <c:rich>
                  <a:bodyPr/>
                  <a:lstStyle/>
                  <a:p>
                    <a:r>
                      <a:rPr lang="en-US" dirty="0" smtClean="0">
                        <a:solidFill>
                          <a:schemeClr val="tx1"/>
                        </a:solidFill>
                      </a:rPr>
                      <a:t>1</a:t>
                    </a:r>
                    <a:r>
                      <a:rPr lang="ru-RU" dirty="0" smtClean="0">
                        <a:solidFill>
                          <a:schemeClr val="tx1"/>
                        </a:solidFill>
                      </a:rPr>
                      <a:t>4</a:t>
                    </a:r>
                    <a:endParaRPr lang="en-US" dirty="0">
                      <a:solidFill>
                        <a:schemeClr val="tx1"/>
                      </a:solidFill>
                    </a:endParaRPr>
                  </a:p>
                </c:rich>
              </c:tx>
              <c:showVal val="1"/>
            </c:dLbl>
            <c:dLbl>
              <c:idx val="5"/>
              <c:layout/>
              <c:tx>
                <c:rich>
                  <a:bodyPr/>
                  <a:lstStyle/>
                  <a:p>
                    <a:r>
                      <a:rPr lang="ru-RU" dirty="0" smtClean="0">
                        <a:solidFill>
                          <a:schemeClr val="tx1"/>
                        </a:solidFill>
                      </a:rPr>
                      <a:t>16</a:t>
                    </a:r>
                    <a:endParaRPr lang="en-US" dirty="0">
                      <a:solidFill>
                        <a:schemeClr val="tx1"/>
                      </a:solidFill>
                    </a:endParaRPr>
                  </a:p>
                </c:rich>
              </c:tx>
              <c:showVal val="1"/>
            </c:dLbl>
            <c:txPr>
              <a:bodyPr/>
              <a:lstStyle/>
              <a:p>
                <a:pPr>
                  <a:defRPr sz="1800" b="1">
                    <a:solidFill>
                      <a:schemeClr val="tx1"/>
                    </a:solidFill>
                  </a:defRPr>
                </a:pPr>
                <a:endParaRPr lang="ru-RU"/>
              </a:p>
            </c:txPr>
            <c:showVal val="1"/>
          </c:dLbls>
          <c:cat>
            <c:strRef>
              <c:f>Лист4!$A$1:$A$6</c:f>
              <c:strCache>
                <c:ptCount val="6"/>
                <c:pt idx="0">
                  <c:v>Семейные условия</c:v>
                </c:pt>
                <c:pt idx="1">
                  <c:v>Дети живут в семье, где есть отец и мать</c:v>
                </c:pt>
                <c:pt idx="2">
                  <c:v>Мать и отчим</c:v>
                </c:pt>
                <c:pt idx="3">
                  <c:v>Дети живут в неполной семье (матери-одиночки, отцы-одиночки)</c:v>
                </c:pt>
                <c:pt idx="4">
                  <c:v>Дети-сироты</c:v>
                </c:pt>
                <c:pt idx="5">
                  <c:v>Опекаемые</c:v>
                </c:pt>
              </c:strCache>
            </c:strRef>
          </c:cat>
          <c:val>
            <c:numRef>
              <c:f>Лист4!$B$1:$B$6</c:f>
              <c:numCache>
                <c:formatCode>General</c:formatCode>
                <c:ptCount val="6"/>
                <c:pt idx="1">
                  <c:v>27</c:v>
                </c:pt>
                <c:pt idx="2">
                  <c:v>15</c:v>
                </c:pt>
                <c:pt idx="3">
                  <c:v>27</c:v>
                </c:pt>
                <c:pt idx="4">
                  <c:v>12</c:v>
                </c:pt>
                <c:pt idx="5">
                  <c:v>8</c:v>
                </c:pt>
              </c:numCache>
            </c:numRef>
          </c:val>
        </c:ser>
        <c:gapWidth val="43"/>
        <c:shape val="cylinder"/>
        <c:axId val="67396352"/>
        <c:axId val="67397888"/>
        <c:axId val="0"/>
      </c:bar3DChart>
      <c:catAx>
        <c:axId val="67396352"/>
        <c:scaling>
          <c:orientation val="minMax"/>
        </c:scaling>
        <c:axPos val="b"/>
        <c:tickLblPos val="nextTo"/>
        <c:txPr>
          <a:bodyPr/>
          <a:lstStyle/>
          <a:p>
            <a:pPr>
              <a:defRPr sz="1050" b="1" i="1">
                <a:solidFill>
                  <a:srgbClr val="C00000"/>
                </a:solidFill>
              </a:defRPr>
            </a:pPr>
            <a:endParaRPr lang="ru-RU"/>
          </a:p>
        </c:txPr>
        <c:crossAx val="67397888"/>
        <c:crosses val="autoZero"/>
        <c:auto val="1"/>
        <c:lblAlgn val="ctr"/>
        <c:lblOffset val="100"/>
      </c:catAx>
      <c:valAx>
        <c:axId val="67397888"/>
        <c:scaling>
          <c:orientation val="minMax"/>
        </c:scaling>
        <c:axPos val="l"/>
        <c:majorGridlines/>
        <c:numFmt formatCode="General" sourceLinked="1"/>
        <c:tickLblPos val="nextTo"/>
        <c:txPr>
          <a:bodyPr/>
          <a:lstStyle/>
          <a:p>
            <a:pPr>
              <a:defRPr sz="1400">
                <a:solidFill>
                  <a:schemeClr val="tx2"/>
                </a:solidFill>
              </a:defRPr>
            </a:pPr>
            <a:endParaRPr lang="ru-RU"/>
          </a:p>
        </c:txPr>
        <c:crossAx val="67396352"/>
        <c:crosses val="autoZero"/>
        <c:crossBetween val="between"/>
      </c:valAx>
    </c:plotArea>
    <c:plotVisOnly val="1"/>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view3D>
      <c:rotX val="30"/>
      <c:perspective val="30"/>
    </c:view3D>
    <c:plotArea>
      <c:layout>
        <c:manualLayout>
          <c:layoutTarget val="inner"/>
          <c:xMode val="edge"/>
          <c:yMode val="edge"/>
          <c:x val="6.858970321017567E-2"/>
          <c:y val="0.14485064366954117"/>
          <c:w val="0.54727055253359891"/>
          <c:h val="0.81333418000168956"/>
        </c:manualLayout>
      </c:layout>
      <c:pie3DChart>
        <c:varyColors val="1"/>
        <c:ser>
          <c:idx val="0"/>
          <c:order val="0"/>
          <c:explosion val="25"/>
          <c:dPt>
            <c:idx val="1"/>
            <c:spPr>
              <a:gradFill>
                <a:gsLst>
                  <a:gs pos="0">
                    <a:srgbClr val="FF3399"/>
                  </a:gs>
                  <a:gs pos="25000">
                    <a:srgbClr val="FF6633"/>
                  </a:gs>
                  <a:gs pos="50000">
                    <a:srgbClr val="FFFF00"/>
                  </a:gs>
                  <a:gs pos="75000">
                    <a:srgbClr val="01A78F"/>
                  </a:gs>
                  <a:gs pos="100000">
                    <a:srgbClr val="3366FF"/>
                  </a:gs>
                </a:gsLst>
                <a:lin ang="18900000" scaled="0"/>
              </a:gradFill>
            </c:spPr>
          </c:dPt>
          <c:dPt>
            <c:idx val="3"/>
            <c:spPr>
              <a:solidFill>
                <a:srgbClr val="FF0000"/>
              </a:solidFill>
            </c:spPr>
          </c:dPt>
          <c:dLbls>
            <c:dLbl>
              <c:idx val="0"/>
              <c:layout/>
              <c:tx>
                <c:rich>
                  <a:bodyPr/>
                  <a:lstStyle/>
                  <a:p>
                    <a:r>
                      <a:rPr lang="ru-RU" dirty="0" smtClean="0">
                        <a:solidFill>
                          <a:srgbClr val="FFFF00"/>
                        </a:solidFill>
                      </a:rPr>
                      <a:t>6,9%</a:t>
                    </a:r>
                    <a:endParaRPr lang="en-US" dirty="0">
                      <a:solidFill>
                        <a:srgbClr val="FFFF00"/>
                      </a:solidFill>
                    </a:endParaRPr>
                  </a:p>
                </c:rich>
              </c:tx>
              <c:showVal val="1"/>
            </c:dLbl>
            <c:dLbl>
              <c:idx val="1"/>
              <c:layout>
                <c:manualLayout>
                  <c:x val="-7.2933192378730374E-2"/>
                  <c:y val="-0.13676663988911741"/>
                </c:manualLayout>
              </c:layout>
              <c:showVal val="1"/>
            </c:dLbl>
            <c:dLbl>
              <c:idx val="2"/>
              <c:layout>
                <c:manualLayout>
                  <c:x val="9.186989703210173E-2"/>
                  <c:y val="-0.18000649918760347"/>
                </c:manualLayout>
              </c:layout>
              <c:tx>
                <c:rich>
                  <a:bodyPr/>
                  <a:lstStyle/>
                  <a:p>
                    <a:r>
                      <a:rPr lang="ru-RU" dirty="0" smtClean="0">
                        <a:solidFill>
                          <a:srgbClr val="FFFF00"/>
                        </a:solidFill>
                      </a:rPr>
                      <a:t>18,1%</a:t>
                    </a:r>
                    <a:endParaRPr lang="en-US" dirty="0">
                      <a:solidFill>
                        <a:srgbClr val="FFFF00"/>
                      </a:solidFill>
                    </a:endParaRPr>
                  </a:p>
                </c:rich>
              </c:tx>
              <c:showVal val="1"/>
            </c:dLbl>
            <c:dLbl>
              <c:idx val="3"/>
              <c:layout>
                <c:manualLayout>
                  <c:x val="0.11611863517060367"/>
                  <c:y val="5.9053618297712912E-2"/>
                </c:manualLayout>
              </c:layout>
              <c:tx>
                <c:rich>
                  <a:bodyPr/>
                  <a:lstStyle/>
                  <a:p>
                    <a:r>
                      <a:rPr lang="ru-RU" dirty="0" smtClean="0">
                        <a:solidFill>
                          <a:srgbClr val="FFFF00"/>
                        </a:solidFill>
                      </a:rPr>
                      <a:t>52%</a:t>
                    </a:r>
                    <a:endParaRPr lang="en-US" dirty="0">
                      <a:solidFill>
                        <a:srgbClr val="FFFF00"/>
                      </a:solidFill>
                    </a:endParaRPr>
                  </a:p>
                </c:rich>
              </c:tx>
              <c:showVal val="1"/>
            </c:dLbl>
            <c:txPr>
              <a:bodyPr/>
              <a:lstStyle/>
              <a:p>
                <a:pPr>
                  <a:defRPr sz="2000" b="1">
                    <a:solidFill>
                      <a:srgbClr val="FFFF00"/>
                    </a:solidFill>
                  </a:defRPr>
                </a:pPr>
                <a:endParaRPr lang="ru-RU"/>
              </a:p>
            </c:txPr>
            <c:showVal val="1"/>
            <c:showLeaderLines val="1"/>
          </c:dLbls>
          <c:cat>
            <c:strRef>
              <c:f>Лист5!$A$1:$A$4</c:f>
              <c:strCache>
                <c:ptCount val="4"/>
                <c:pt idx="0">
                  <c:v>Оба родителя</c:v>
                </c:pt>
                <c:pt idx="1">
                  <c:v>Только отец</c:v>
                </c:pt>
                <c:pt idx="2">
                  <c:v>Только мать</c:v>
                </c:pt>
                <c:pt idx="3">
                  <c:v>Семей, в которых не работают ни отец, ни мать</c:v>
                </c:pt>
              </c:strCache>
            </c:strRef>
          </c:cat>
          <c:val>
            <c:numRef>
              <c:f>Лист5!$B$1:$B$4</c:f>
              <c:numCache>
                <c:formatCode>0%</c:formatCode>
                <c:ptCount val="4"/>
                <c:pt idx="0">
                  <c:v>0.23</c:v>
                </c:pt>
                <c:pt idx="1">
                  <c:v>0.23</c:v>
                </c:pt>
                <c:pt idx="2">
                  <c:v>0.2</c:v>
                </c:pt>
                <c:pt idx="3">
                  <c:v>0.34</c:v>
                </c:pt>
              </c:numCache>
            </c:numRef>
          </c:val>
        </c:ser>
      </c:pie3DChart>
    </c:plotArea>
    <c:legend>
      <c:legendPos val="r"/>
      <c:layout/>
      <c:txPr>
        <a:bodyPr/>
        <a:lstStyle/>
        <a:p>
          <a:pPr>
            <a:defRPr sz="1400" b="1">
              <a:solidFill>
                <a:srgbClr val="002060"/>
              </a:solidFill>
            </a:defRPr>
          </a:pPr>
          <a:endParaRPr lang="ru-RU"/>
        </a:p>
      </c:txPr>
    </c:legend>
    <c:plotVisOnly val="1"/>
  </c:chart>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sz="2000">
                <a:solidFill>
                  <a:srgbClr val="002060"/>
                </a:solidFill>
                <a:latin typeface="Times New Roman" pitchFamily="18" charset="0"/>
                <a:cs typeface="Times New Roman" pitchFamily="18" charset="0"/>
              </a:defRPr>
            </a:pPr>
            <a:r>
              <a:rPr lang="ru-RU" sz="2000" dirty="0">
                <a:solidFill>
                  <a:srgbClr val="002060"/>
                </a:solidFill>
                <a:latin typeface="Times New Roman" pitchFamily="18" charset="0"/>
                <a:cs typeface="Times New Roman" pitchFamily="18" charset="0"/>
              </a:rPr>
              <a:t> </a:t>
            </a:r>
            <a:r>
              <a:rPr lang="ru-RU" sz="2400" dirty="0">
                <a:solidFill>
                  <a:srgbClr val="C00000"/>
                </a:solidFill>
                <a:latin typeface="Times New Roman" pitchFamily="18" charset="0"/>
                <a:cs typeface="Times New Roman" pitchFamily="18" charset="0"/>
              </a:rPr>
              <a:t>Социально-психологический портрет семьи</a:t>
            </a:r>
          </a:p>
        </c:rich>
      </c:tx>
      <c:layout>
        <c:manualLayout>
          <c:xMode val="edge"/>
          <c:yMode val="edge"/>
          <c:x val="0.20326748630105476"/>
          <c:y val="1.9188239827155121E-3"/>
        </c:manualLayout>
      </c:layout>
    </c:title>
    <c:view3D>
      <c:rAngAx val="1"/>
    </c:view3D>
    <c:plotArea>
      <c:layout/>
      <c:bar3DChart>
        <c:barDir val="col"/>
        <c:grouping val="clustered"/>
        <c:ser>
          <c:idx val="0"/>
          <c:order val="0"/>
          <c:tx>
            <c:v>2010-2011 г.</c:v>
          </c:tx>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c:spPr>
          <c:dLbls>
            <c:txPr>
              <a:bodyPr/>
              <a:lstStyle/>
              <a:p>
                <a:pPr>
                  <a:defRPr sz="1200" b="1"/>
                </a:pPr>
                <a:endParaRPr lang="ru-RU"/>
              </a:p>
            </c:txPr>
            <c:showVal val="1"/>
          </c:dLbls>
          <c:cat>
            <c:strRef>
              <c:f>Лист1!$A$1:$A$4</c:f>
              <c:strCache>
                <c:ptCount val="4"/>
                <c:pt idx="0">
                  <c:v>Благополучный ребенок в благополучной семье</c:v>
                </c:pt>
                <c:pt idx="1">
                  <c:v>Благополучная семья и неблагополучный ребенок</c:v>
                </c:pt>
                <c:pt idx="2">
                  <c:v>Неблагополучная семья и менее неблагополучный ребенок</c:v>
                </c:pt>
                <c:pt idx="3">
                  <c:v>Неблагополучная семья и неблагополучный ребенок</c:v>
                </c:pt>
              </c:strCache>
            </c:strRef>
          </c:cat>
          <c:val>
            <c:numRef>
              <c:f>Лист1!$B$1:$B$4</c:f>
              <c:numCache>
                <c:formatCode>0%</c:formatCode>
                <c:ptCount val="4"/>
                <c:pt idx="0">
                  <c:v>0.27</c:v>
                </c:pt>
                <c:pt idx="1">
                  <c:v>9.0000000000000024E-2</c:v>
                </c:pt>
                <c:pt idx="2">
                  <c:v>0.15000000000000024</c:v>
                </c:pt>
                <c:pt idx="3">
                  <c:v>0.49000000000000032</c:v>
                </c:pt>
              </c:numCache>
            </c:numRef>
          </c:val>
        </c:ser>
        <c:ser>
          <c:idx val="1"/>
          <c:order val="1"/>
          <c:tx>
            <c:v>2011-2012 г.</c:v>
          </c:tx>
          <c:spPr>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c:spPr>
          <c:dLbls>
            <c:txPr>
              <a:bodyPr/>
              <a:lstStyle/>
              <a:p>
                <a:pPr>
                  <a:defRPr sz="1200" b="1"/>
                </a:pPr>
                <a:endParaRPr lang="ru-RU"/>
              </a:p>
            </c:txPr>
            <c:showVal val="1"/>
          </c:dLbls>
          <c:cat>
            <c:strRef>
              <c:f>Лист1!$A$1:$A$4</c:f>
              <c:strCache>
                <c:ptCount val="4"/>
                <c:pt idx="0">
                  <c:v>Благополучный ребенок в благополучной семье</c:v>
                </c:pt>
                <c:pt idx="1">
                  <c:v>Благополучная семья и неблагополучный ребенок</c:v>
                </c:pt>
                <c:pt idx="2">
                  <c:v>Неблагополучная семья и менее неблагополучный ребенок</c:v>
                </c:pt>
                <c:pt idx="3">
                  <c:v>Неблагополучная семья и неблагополучный ребенок</c:v>
                </c:pt>
              </c:strCache>
            </c:strRef>
          </c:cat>
          <c:val>
            <c:numRef>
              <c:f>Лист1!$C$1:$C$4</c:f>
              <c:numCache>
                <c:formatCode>0%</c:formatCode>
                <c:ptCount val="4"/>
                <c:pt idx="0">
                  <c:v>0.24000000000000021</c:v>
                </c:pt>
                <c:pt idx="1">
                  <c:v>0.12000000000000002</c:v>
                </c:pt>
                <c:pt idx="2">
                  <c:v>0.13</c:v>
                </c:pt>
                <c:pt idx="3">
                  <c:v>0.51</c:v>
                </c:pt>
              </c:numCache>
            </c:numRef>
          </c:val>
        </c:ser>
        <c:ser>
          <c:idx val="2"/>
          <c:order val="2"/>
          <c:tx>
            <c:v>2012-2013 г.</c:v>
          </c:tx>
          <c:spPr>
            <a:gradFill>
              <a:gsLst>
                <a:gs pos="0">
                  <a:srgbClr val="FF3399"/>
                </a:gs>
                <a:gs pos="25000">
                  <a:srgbClr val="FF6633"/>
                </a:gs>
                <a:gs pos="50000">
                  <a:srgbClr val="FFFF00"/>
                </a:gs>
                <a:gs pos="75000">
                  <a:srgbClr val="01A78F"/>
                </a:gs>
                <a:gs pos="100000">
                  <a:srgbClr val="3366FF"/>
                </a:gs>
              </a:gsLst>
              <a:lin ang="5400000" scaled="0"/>
            </a:gradFill>
          </c:spPr>
          <c:dLbls>
            <c:txPr>
              <a:bodyPr/>
              <a:lstStyle/>
              <a:p>
                <a:pPr>
                  <a:defRPr sz="1200" b="1"/>
                </a:pPr>
                <a:endParaRPr lang="ru-RU"/>
              </a:p>
            </c:txPr>
            <c:showVal val="1"/>
          </c:dLbls>
          <c:cat>
            <c:strRef>
              <c:f>Лист1!$A$1:$A$4</c:f>
              <c:strCache>
                <c:ptCount val="4"/>
                <c:pt idx="0">
                  <c:v>Благополучный ребенок в благополучной семье</c:v>
                </c:pt>
                <c:pt idx="1">
                  <c:v>Благополучная семья и неблагополучный ребенок</c:v>
                </c:pt>
                <c:pt idx="2">
                  <c:v>Неблагополучная семья и менее неблагополучный ребенок</c:v>
                </c:pt>
                <c:pt idx="3">
                  <c:v>Неблагополучная семья и неблагополучный ребенок</c:v>
                </c:pt>
              </c:strCache>
            </c:strRef>
          </c:cat>
          <c:val>
            <c:numRef>
              <c:f>Лист1!$D$1:$D$4</c:f>
              <c:numCache>
                <c:formatCode>0%</c:formatCode>
                <c:ptCount val="4"/>
                <c:pt idx="0">
                  <c:v>0.23</c:v>
                </c:pt>
                <c:pt idx="1">
                  <c:v>0.13</c:v>
                </c:pt>
                <c:pt idx="2">
                  <c:v>8.0000000000000043E-2</c:v>
                </c:pt>
                <c:pt idx="3">
                  <c:v>0.52</c:v>
                </c:pt>
              </c:numCache>
            </c:numRef>
          </c:val>
        </c:ser>
        <c:gapWidth val="74"/>
        <c:shape val="cylinder"/>
        <c:axId val="72871936"/>
        <c:axId val="72873472"/>
        <c:axId val="0"/>
      </c:bar3DChart>
      <c:catAx>
        <c:axId val="72871936"/>
        <c:scaling>
          <c:orientation val="minMax"/>
        </c:scaling>
        <c:axPos val="b"/>
        <c:tickLblPos val="nextTo"/>
        <c:txPr>
          <a:bodyPr/>
          <a:lstStyle/>
          <a:p>
            <a:pPr>
              <a:defRPr sz="1200" b="1">
                <a:solidFill>
                  <a:srgbClr val="002060"/>
                </a:solidFill>
                <a:latin typeface="Times New Roman" pitchFamily="18" charset="0"/>
                <a:cs typeface="Times New Roman" pitchFamily="18" charset="0"/>
              </a:defRPr>
            </a:pPr>
            <a:endParaRPr lang="ru-RU"/>
          </a:p>
        </c:txPr>
        <c:crossAx val="72873472"/>
        <c:crosses val="autoZero"/>
        <c:auto val="1"/>
        <c:lblAlgn val="ctr"/>
        <c:lblOffset val="100"/>
      </c:catAx>
      <c:valAx>
        <c:axId val="72873472"/>
        <c:scaling>
          <c:orientation val="minMax"/>
        </c:scaling>
        <c:axPos val="l"/>
        <c:majorGridlines/>
        <c:numFmt formatCode="0%" sourceLinked="1"/>
        <c:tickLblPos val="nextTo"/>
        <c:crossAx val="72871936"/>
        <c:crosses val="autoZero"/>
        <c:crossBetween val="between"/>
      </c:valAx>
    </c:plotArea>
    <c:legend>
      <c:legendPos val="r"/>
      <c:layout/>
      <c:txPr>
        <a:bodyPr/>
        <a:lstStyle/>
        <a:p>
          <a:pPr>
            <a:defRPr sz="1200" b="1">
              <a:solidFill>
                <a:srgbClr val="002060"/>
              </a:solidFill>
              <a:latin typeface="Times New Roman" pitchFamily="18" charset="0"/>
              <a:cs typeface="Times New Roman" pitchFamily="18" charset="0"/>
            </a:defRPr>
          </a:pPr>
          <a:endParaRPr lang="ru-RU"/>
        </a:p>
      </c:txPr>
    </c:legend>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sz="2400">
                <a:solidFill>
                  <a:srgbClr val="C00000"/>
                </a:solidFill>
                <a:latin typeface="Times New Roman" pitchFamily="18" charset="0"/>
                <a:cs typeface="Times New Roman" pitchFamily="18" charset="0"/>
              </a:defRPr>
            </a:pPr>
            <a:r>
              <a:rPr lang="ru-RU" sz="2400">
                <a:solidFill>
                  <a:srgbClr val="C00000"/>
                </a:solidFill>
                <a:latin typeface="Times New Roman" pitchFamily="18" charset="0"/>
                <a:cs typeface="Times New Roman" pitchFamily="18" charset="0"/>
              </a:rPr>
              <a:t> Стиль воспитания в семье</a:t>
            </a:r>
          </a:p>
        </c:rich>
      </c:tx>
      <c:layout/>
    </c:title>
    <c:view3D>
      <c:rAngAx val="1"/>
    </c:view3D>
    <c:plotArea>
      <c:layout/>
      <c:bar3DChart>
        <c:barDir val="col"/>
        <c:grouping val="clustered"/>
        <c:ser>
          <c:idx val="0"/>
          <c:order val="0"/>
          <c:tx>
            <c:v>2012-2013 учебный год</c:v>
          </c:tx>
          <c:spPr>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c:spPr>
          <c:dLbls>
            <c:dLbl>
              <c:idx val="0"/>
              <c:layout>
                <c:manualLayout>
                  <c:x val="6.183531599915768E-3"/>
                  <c:y val="0.38765160776555335"/>
                </c:manualLayout>
              </c:layout>
              <c:showVal val="1"/>
            </c:dLbl>
            <c:dLbl>
              <c:idx val="1"/>
              <c:layout>
                <c:manualLayout>
                  <c:x val="6.183531599915768E-3"/>
                  <c:y val="0.13086328160238417"/>
                </c:manualLayout>
              </c:layout>
              <c:showVal val="1"/>
            </c:dLbl>
            <c:dLbl>
              <c:idx val="2"/>
              <c:layout>
                <c:manualLayout>
                  <c:x val="1.5458828999789438E-2"/>
                  <c:y val="0.27407215580876682"/>
                </c:manualLayout>
              </c:layout>
              <c:showVal val="1"/>
            </c:dLbl>
            <c:dLbl>
              <c:idx val="3"/>
              <c:layout>
                <c:manualLayout>
                  <c:x val="2.4734126399663072E-2"/>
                  <c:y val="0.35061482995355792"/>
                </c:manualLayout>
              </c:layout>
              <c:showVal val="1"/>
            </c:dLbl>
            <c:txPr>
              <a:bodyPr/>
              <a:lstStyle/>
              <a:p>
                <a:pPr>
                  <a:defRPr sz="1400" b="1">
                    <a:solidFill>
                      <a:srgbClr val="FFFF00"/>
                    </a:solidFill>
                  </a:defRPr>
                </a:pPr>
                <a:endParaRPr lang="ru-RU"/>
              </a:p>
            </c:txPr>
            <c:showVal val="1"/>
          </c:dLbls>
          <c:cat>
            <c:strRef>
              <c:f>Лист1!$A$1:$A$4</c:f>
              <c:strCache>
                <c:ptCount val="4"/>
                <c:pt idx="0">
                  <c:v>Авторитарный </c:v>
                </c:pt>
                <c:pt idx="1">
                  <c:v>Авторитетный </c:v>
                </c:pt>
                <c:pt idx="2">
                  <c:v>Демократический </c:v>
                </c:pt>
                <c:pt idx="3">
                  <c:v>Либеральный</c:v>
                </c:pt>
              </c:strCache>
            </c:strRef>
          </c:cat>
          <c:val>
            <c:numRef>
              <c:f>Лист1!$B$1:$B$4</c:f>
              <c:numCache>
                <c:formatCode>0%</c:formatCode>
                <c:ptCount val="4"/>
                <c:pt idx="0">
                  <c:v>0.36000000000000032</c:v>
                </c:pt>
                <c:pt idx="1">
                  <c:v>0.1</c:v>
                </c:pt>
                <c:pt idx="2">
                  <c:v>0.23</c:v>
                </c:pt>
                <c:pt idx="3">
                  <c:v>0.3100000000000005</c:v>
                </c:pt>
              </c:numCache>
            </c:numRef>
          </c:val>
        </c:ser>
        <c:gapWidth val="43"/>
        <c:shape val="cylinder"/>
        <c:axId val="72915200"/>
        <c:axId val="72921088"/>
        <c:axId val="0"/>
      </c:bar3DChart>
      <c:catAx>
        <c:axId val="72915200"/>
        <c:scaling>
          <c:orientation val="minMax"/>
        </c:scaling>
        <c:axPos val="b"/>
        <c:tickLblPos val="nextTo"/>
        <c:txPr>
          <a:bodyPr/>
          <a:lstStyle/>
          <a:p>
            <a:pPr>
              <a:defRPr sz="1200" b="1">
                <a:solidFill>
                  <a:srgbClr val="002060"/>
                </a:solidFill>
                <a:latin typeface="Times New Roman" pitchFamily="18" charset="0"/>
                <a:cs typeface="Times New Roman" pitchFamily="18" charset="0"/>
              </a:defRPr>
            </a:pPr>
            <a:endParaRPr lang="ru-RU"/>
          </a:p>
        </c:txPr>
        <c:crossAx val="72921088"/>
        <c:crosses val="autoZero"/>
        <c:auto val="1"/>
        <c:lblAlgn val="ctr"/>
        <c:lblOffset val="100"/>
      </c:catAx>
      <c:valAx>
        <c:axId val="72921088"/>
        <c:scaling>
          <c:orientation val="minMax"/>
        </c:scaling>
        <c:axPos val="l"/>
        <c:majorGridlines/>
        <c:numFmt formatCode="0%" sourceLinked="1"/>
        <c:tickLblPos val="nextTo"/>
        <c:txPr>
          <a:bodyPr/>
          <a:lstStyle/>
          <a:p>
            <a:pPr>
              <a:defRPr b="1">
                <a:solidFill>
                  <a:srgbClr val="002060"/>
                </a:solidFill>
              </a:defRPr>
            </a:pPr>
            <a:endParaRPr lang="ru-RU"/>
          </a:p>
        </c:txPr>
        <c:crossAx val="72915200"/>
        <c:crosses val="autoZero"/>
        <c:crossBetween val="between"/>
      </c:valAx>
    </c:plotArea>
    <c:legend>
      <c:legendPos val="r"/>
      <c:layout>
        <c:manualLayout>
          <c:xMode val="edge"/>
          <c:yMode val="edge"/>
          <c:x val="0.76579085509048472"/>
          <c:y val="0.51158224614350911"/>
          <c:w val="0.22543721508495648"/>
          <c:h val="0.20061171925305823"/>
        </c:manualLayout>
      </c:layout>
      <c:txPr>
        <a:bodyPr/>
        <a:lstStyle/>
        <a:p>
          <a:pPr>
            <a:defRPr sz="1100" b="1">
              <a:solidFill>
                <a:srgbClr val="002060"/>
              </a:solidFill>
              <a:latin typeface="Times New Roman" pitchFamily="18" charset="0"/>
              <a:cs typeface="Times New Roman" pitchFamily="18" charset="0"/>
            </a:defRPr>
          </a:pPr>
          <a:endParaRPr lang="ru-RU"/>
        </a:p>
      </c:txPr>
    </c:legend>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sz="2400">
                <a:latin typeface="Times New Roman" pitchFamily="18" charset="0"/>
                <a:cs typeface="Times New Roman" pitchFamily="18" charset="0"/>
              </a:defRPr>
            </a:pPr>
            <a:r>
              <a:rPr lang="ru-RU" sz="2400" dirty="0">
                <a:latin typeface="Times New Roman" pitchFamily="18" charset="0"/>
                <a:cs typeface="Times New Roman" pitchFamily="18" charset="0"/>
              </a:rPr>
              <a:t> </a:t>
            </a:r>
            <a:r>
              <a:rPr lang="ru-RU" sz="2400" dirty="0">
                <a:solidFill>
                  <a:srgbClr val="C00000"/>
                </a:solidFill>
                <a:latin typeface="Times New Roman" pitchFamily="18" charset="0"/>
                <a:cs typeface="Times New Roman" pitchFamily="18" charset="0"/>
              </a:rPr>
              <a:t>Индивидуальные особенности личности </a:t>
            </a:r>
            <a:endParaRPr lang="ru-RU" sz="2400" dirty="0" smtClean="0">
              <a:solidFill>
                <a:srgbClr val="C00000"/>
              </a:solidFill>
              <a:latin typeface="Times New Roman" pitchFamily="18" charset="0"/>
              <a:cs typeface="Times New Roman" pitchFamily="18" charset="0"/>
            </a:endParaRPr>
          </a:p>
          <a:p>
            <a:pPr>
              <a:defRPr sz="2400">
                <a:latin typeface="Times New Roman" pitchFamily="18" charset="0"/>
                <a:cs typeface="Times New Roman" pitchFamily="18" charset="0"/>
              </a:defRPr>
            </a:pPr>
            <a:r>
              <a:rPr lang="ru-RU" sz="2400" dirty="0" smtClean="0">
                <a:solidFill>
                  <a:srgbClr val="C00000"/>
                </a:solidFill>
                <a:latin typeface="Times New Roman" pitchFamily="18" charset="0"/>
                <a:cs typeface="Times New Roman" pitchFamily="18" charset="0"/>
              </a:rPr>
              <a:t>по </a:t>
            </a:r>
            <a:r>
              <a:rPr lang="ru-RU" sz="2400" dirty="0">
                <a:solidFill>
                  <a:srgbClr val="C00000"/>
                </a:solidFill>
                <a:latin typeface="Times New Roman" pitchFamily="18" charset="0"/>
                <a:cs typeface="Times New Roman" pitchFamily="18" charset="0"/>
              </a:rPr>
              <a:t>мнению родителей</a:t>
            </a:r>
          </a:p>
        </c:rich>
      </c:tx>
      <c:layout/>
    </c:title>
    <c:plotArea>
      <c:layout/>
      <c:barChart>
        <c:barDir val="col"/>
        <c:grouping val="clustered"/>
        <c:ser>
          <c:idx val="0"/>
          <c:order val="0"/>
          <c:tx>
            <c:v>2010-2011 г.</c:v>
          </c:tx>
          <c:sp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8900000" scaled="0"/>
            </a:gradFill>
          </c:spPr>
          <c:dLbls>
            <c:txPr>
              <a:bodyPr/>
              <a:lstStyle/>
              <a:p>
                <a:pPr>
                  <a:defRPr b="1">
                    <a:solidFill>
                      <a:srgbClr val="002060"/>
                    </a:solidFill>
                  </a:defRPr>
                </a:pPr>
                <a:endParaRPr lang="ru-RU"/>
              </a:p>
            </c:txPr>
            <c:showVal val="1"/>
          </c:dLbls>
          <c:cat>
            <c:strRef>
              <c:f>Лист3!$A$1:$A$14</c:f>
              <c:strCache>
                <c:ptCount val="14"/>
                <c:pt idx="0">
                  <c:v>общительность</c:v>
                </c:pt>
                <c:pt idx="1">
                  <c:v>организаторские способности</c:v>
                </c:pt>
                <c:pt idx="2">
                  <c:v>доброта</c:v>
                </c:pt>
                <c:pt idx="3">
                  <c:v>эмпатия</c:v>
                </c:pt>
                <c:pt idx="4">
                  <c:v>агрессивность</c:v>
                </c:pt>
                <c:pt idx="5">
                  <c:v>беспомощность</c:v>
                </c:pt>
                <c:pt idx="6">
                  <c:v>справедливость</c:v>
                </c:pt>
                <c:pt idx="7">
                  <c:v>правдивость</c:v>
                </c:pt>
                <c:pt idx="8">
                  <c:v>вежливость</c:v>
                </c:pt>
                <c:pt idx="9">
                  <c:v>послушание</c:v>
                </c:pt>
                <c:pt idx="10">
                  <c:v>самостоятельность</c:v>
                </c:pt>
                <c:pt idx="11">
                  <c:v>настойчивость</c:v>
                </c:pt>
                <c:pt idx="12">
                  <c:v>трудолюбие</c:v>
                </c:pt>
                <c:pt idx="13">
                  <c:v>уверенность</c:v>
                </c:pt>
              </c:strCache>
            </c:strRef>
          </c:cat>
          <c:val>
            <c:numRef>
              <c:f>Лист3!$B$1:$B$14</c:f>
              <c:numCache>
                <c:formatCode>General</c:formatCode>
                <c:ptCount val="14"/>
                <c:pt idx="0">
                  <c:v>4.0999999999999996</c:v>
                </c:pt>
                <c:pt idx="1">
                  <c:v>3.7</c:v>
                </c:pt>
                <c:pt idx="2">
                  <c:v>3.3</c:v>
                </c:pt>
                <c:pt idx="3">
                  <c:v>3</c:v>
                </c:pt>
                <c:pt idx="4">
                  <c:v>4</c:v>
                </c:pt>
                <c:pt idx="5">
                  <c:v>3.3</c:v>
                </c:pt>
                <c:pt idx="6">
                  <c:v>3.6</c:v>
                </c:pt>
                <c:pt idx="7">
                  <c:v>3.4</c:v>
                </c:pt>
                <c:pt idx="8">
                  <c:v>4</c:v>
                </c:pt>
                <c:pt idx="9">
                  <c:v>4.0999999999999996</c:v>
                </c:pt>
                <c:pt idx="10">
                  <c:v>3.2</c:v>
                </c:pt>
                <c:pt idx="11">
                  <c:v>3.3</c:v>
                </c:pt>
                <c:pt idx="12">
                  <c:v>3.7</c:v>
                </c:pt>
                <c:pt idx="13">
                  <c:v>3.3</c:v>
                </c:pt>
              </c:numCache>
            </c:numRef>
          </c:val>
        </c:ser>
        <c:ser>
          <c:idx val="1"/>
          <c:order val="1"/>
          <c:tx>
            <c:v>2011-2012 г.</c:v>
          </c:tx>
          <c:spPr>
            <a:solidFill>
              <a:srgbClr val="FFFF00"/>
            </a:solidFill>
          </c:spPr>
          <c:dLbls>
            <c:txPr>
              <a:bodyPr/>
              <a:lstStyle/>
              <a:p>
                <a:pPr>
                  <a:defRPr b="1">
                    <a:solidFill>
                      <a:srgbClr val="002060"/>
                    </a:solidFill>
                  </a:defRPr>
                </a:pPr>
                <a:endParaRPr lang="ru-RU"/>
              </a:p>
            </c:txPr>
            <c:showVal val="1"/>
          </c:dLbls>
          <c:cat>
            <c:strRef>
              <c:f>Лист3!$A$1:$A$14</c:f>
              <c:strCache>
                <c:ptCount val="14"/>
                <c:pt idx="0">
                  <c:v>общительность</c:v>
                </c:pt>
                <c:pt idx="1">
                  <c:v>организаторские способности</c:v>
                </c:pt>
                <c:pt idx="2">
                  <c:v>доброта</c:v>
                </c:pt>
                <c:pt idx="3">
                  <c:v>эмпатия</c:v>
                </c:pt>
                <c:pt idx="4">
                  <c:v>агрессивность</c:v>
                </c:pt>
                <c:pt idx="5">
                  <c:v>беспомощность</c:v>
                </c:pt>
                <c:pt idx="6">
                  <c:v>справедливость</c:v>
                </c:pt>
                <c:pt idx="7">
                  <c:v>правдивость</c:v>
                </c:pt>
                <c:pt idx="8">
                  <c:v>вежливость</c:v>
                </c:pt>
                <c:pt idx="9">
                  <c:v>послушание</c:v>
                </c:pt>
                <c:pt idx="10">
                  <c:v>самостоятельность</c:v>
                </c:pt>
                <c:pt idx="11">
                  <c:v>настойчивость</c:v>
                </c:pt>
                <c:pt idx="12">
                  <c:v>трудолюбие</c:v>
                </c:pt>
                <c:pt idx="13">
                  <c:v>уверенность</c:v>
                </c:pt>
              </c:strCache>
            </c:strRef>
          </c:cat>
          <c:val>
            <c:numRef>
              <c:f>Лист3!$C$1:$C$14</c:f>
              <c:numCache>
                <c:formatCode>General</c:formatCode>
                <c:ptCount val="14"/>
                <c:pt idx="0">
                  <c:v>4.2</c:v>
                </c:pt>
                <c:pt idx="1">
                  <c:v>3.9</c:v>
                </c:pt>
                <c:pt idx="2">
                  <c:v>3</c:v>
                </c:pt>
                <c:pt idx="3">
                  <c:v>3.2</c:v>
                </c:pt>
                <c:pt idx="4">
                  <c:v>4.0999999999999996</c:v>
                </c:pt>
                <c:pt idx="5">
                  <c:v>3</c:v>
                </c:pt>
                <c:pt idx="6">
                  <c:v>3.7</c:v>
                </c:pt>
                <c:pt idx="7">
                  <c:v>3.7</c:v>
                </c:pt>
                <c:pt idx="8">
                  <c:v>4.0999999999999996</c:v>
                </c:pt>
                <c:pt idx="9">
                  <c:v>4.3</c:v>
                </c:pt>
                <c:pt idx="10">
                  <c:v>3.5</c:v>
                </c:pt>
                <c:pt idx="11">
                  <c:v>3.6</c:v>
                </c:pt>
                <c:pt idx="12">
                  <c:v>3.8</c:v>
                </c:pt>
                <c:pt idx="13">
                  <c:v>3.6</c:v>
                </c:pt>
              </c:numCache>
            </c:numRef>
          </c:val>
        </c:ser>
        <c:ser>
          <c:idx val="2"/>
          <c:order val="2"/>
          <c:tx>
            <c:v>2012-2013 г.</c:v>
          </c:tx>
          <c:dPt>
            <c:idx val="4"/>
            <c:spPr>
              <a:solidFill>
                <a:srgbClr val="FF0000"/>
              </a:solidFill>
            </c:spPr>
          </c:dPt>
          <c:dLbls>
            <c:dLbl>
              <c:idx val="4"/>
              <c:spPr/>
              <c:txPr>
                <a:bodyPr/>
                <a:lstStyle/>
                <a:p>
                  <a:pPr>
                    <a:defRPr sz="1400" b="1">
                      <a:solidFill>
                        <a:srgbClr val="C00000"/>
                      </a:solidFill>
                    </a:defRPr>
                  </a:pPr>
                  <a:endParaRPr lang="ru-RU"/>
                </a:p>
              </c:txPr>
            </c:dLbl>
            <c:txPr>
              <a:bodyPr/>
              <a:lstStyle/>
              <a:p>
                <a:pPr>
                  <a:defRPr b="1">
                    <a:solidFill>
                      <a:srgbClr val="002060"/>
                    </a:solidFill>
                  </a:defRPr>
                </a:pPr>
                <a:endParaRPr lang="ru-RU"/>
              </a:p>
            </c:txPr>
            <c:showVal val="1"/>
          </c:dLbls>
          <c:cat>
            <c:strRef>
              <c:f>Лист3!$A$1:$A$14</c:f>
              <c:strCache>
                <c:ptCount val="14"/>
                <c:pt idx="0">
                  <c:v>общительность</c:v>
                </c:pt>
                <c:pt idx="1">
                  <c:v>организаторские способности</c:v>
                </c:pt>
                <c:pt idx="2">
                  <c:v>доброта</c:v>
                </c:pt>
                <c:pt idx="3">
                  <c:v>эмпатия</c:v>
                </c:pt>
                <c:pt idx="4">
                  <c:v>агрессивность</c:v>
                </c:pt>
                <c:pt idx="5">
                  <c:v>беспомощность</c:v>
                </c:pt>
                <c:pt idx="6">
                  <c:v>справедливость</c:v>
                </c:pt>
                <c:pt idx="7">
                  <c:v>правдивость</c:v>
                </c:pt>
                <c:pt idx="8">
                  <c:v>вежливость</c:v>
                </c:pt>
                <c:pt idx="9">
                  <c:v>послушание</c:v>
                </c:pt>
                <c:pt idx="10">
                  <c:v>самостоятельность</c:v>
                </c:pt>
                <c:pt idx="11">
                  <c:v>настойчивость</c:v>
                </c:pt>
                <c:pt idx="12">
                  <c:v>трудолюбие</c:v>
                </c:pt>
                <c:pt idx="13">
                  <c:v>уверенность</c:v>
                </c:pt>
              </c:strCache>
            </c:strRef>
          </c:cat>
          <c:val>
            <c:numRef>
              <c:f>Лист3!$D$1:$D$14</c:f>
              <c:numCache>
                <c:formatCode>General</c:formatCode>
                <c:ptCount val="14"/>
                <c:pt idx="0">
                  <c:v>4.3</c:v>
                </c:pt>
                <c:pt idx="1">
                  <c:v>4</c:v>
                </c:pt>
                <c:pt idx="2">
                  <c:v>3.5</c:v>
                </c:pt>
                <c:pt idx="3">
                  <c:v>3.4</c:v>
                </c:pt>
                <c:pt idx="4">
                  <c:v>4.5</c:v>
                </c:pt>
                <c:pt idx="5">
                  <c:v>2.9</c:v>
                </c:pt>
                <c:pt idx="6">
                  <c:v>3.9</c:v>
                </c:pt>
                <c:pt idx="7">
                  <c:v>4</c:v>
                </c:pt>
                <c:pt idx="8">
                  <c:v>4.2</c:v>
                </c:pt>
                <c:pt idx="9">
                  <c:v>4</c:v>
                </c:pt>
                <c:pt idx="10">
                  <c:v>4.4000000000000004</c:v>
                </c:pt>
                <c:pt idx="11">
                  <c:v>3.9</c:v>
                </c:pt>
                <c:pt idx="12">
                  <c:v>3.9</c:v>
                </c:pt>
                <c:pt idx="13">
                  <c:v>3.9</c:v>
                </c:pt>
              </c:numCache>
            </c:numRef>
          </c:val>
        </c:ser>
        <c:gapWidth val="63"/>
        <c:axId val="72768896"/>
        <c:axId val="72782976"/>
      </c:barChart>
      <c:catAx>
        <c:axId val="72768896"/>
        <c:scaling>
          <c:orientation val="minMax"/>
        </c:scaling>
        <c:axPos val="b"/>
        <c:tickLblPos val="nextTo"/>
        <c:txPr>
          <a:bodyPr/>
          <a:lstStyle/>
          <a:p>
            <a:pPr>
              <a:defRPr b="1">
                <a:solidFill>
                  <a:srgbClr val="002060"/>
                </a:solidFill>
                <a:latin typeface="Times New Roman" pitchFamily="18" charset="0"/>
                <a:cs typeface="Times New Roman" pitchFamily="18" charset="0"/>
              </a:defRPr>
            </a:pPr>
            <a:endParaRPr lang="ru-RU"/>
          </a:p>
        </c:txPr>
        <c:crossAx val="72782976"/>
        <c:crosses val="autoZero"/>
        <c:auto val="1"/>
        <c:lblAlgn val="ctr"/>
        <c:lblOffset val="100"/>
      </c:catAx>
      <c:valAx>
        <c:axId val="72782976"/>
        <c:scaling>
          <c:orientation val="minMax"/>
        </c:scaling>
        <c:axPos val="l"/>
        <c:majorGridlines/>
        <c:numFmt formatCode="General" sourceLinked="1"/>
        <c:tickLblPos val="nextTo"/>
        <c:txPr>
          <a:bodyPr/>
          <a:lstStyle/>
          <a:p>
            <a:pPr>
              <a:defRPr sz="1100" b="1">
                <a:solidFill>
                  <a:srgbClr val="002060"/>
                </a:solidFill>
              </a:defRPr>
            </a:pPr>
            <a:endParaRPr lang="ru-RU"/>
          </a:p>
        </c:txPr>
        <c:crossAx val="72768896"/>
        <c:crosses val="autoZero"/>
        <c:crossBetween val="between"/>
      </c:valAx>
    </c:plotArea>
    <c:legend>
      <c:legendPos val="r"/>
      <c:layout/>
      <c:txPr>
        <a:bodyPr/>
        <a:lstStyle/>
        <a:p>
          <a:pPr>
            <a:defRPr sz="1100" b="1">
              <a:solidFill>
                <a:srgbClr val="002060"/>
              </a:solidFill>
              <a:latin typeface="Times New Roman" pitchFamily="18" charset="0"/>
              <a:cs typeface="Times New Roman" pitchFamily="18" charset="0"/>
            </a:defRPr>
          </a:pPr>
          <a:endParaRPr lang="ru-RU"/>
        </a:p>
      </c:txPr>
    </c:legend>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latin typeface="Times New Roman" pitchFamily="18" charset="0"/>
                <a:cs typeface="Times New Roman" pitchFamily="18" charset="0"/>
              </a:defRPr>
            </a:pPr>
            <a:r>
              <a:rPr lang="ru-RU" dirty="0">
                <a:latin typeface="Times New Roman" pitchFamily="18" charset="0"/>
                <a:cs typeface="Times New Roman" pitchFamily="18" charset="0"/>
              </a:rPr>
              <a:t> </a:t>
            </a:r>
            <a:r>
              <a:rPr lang="ru-RU" sz="1600" dirty="0">
                <a:solidFill>
                  <a:srgbClr val="002060"/>
                </a:solidFill>
                <a:latin typeface="Times New Roman" pitchFamily="18" charset="0"/>
                <a:cs typeface="Times New Roman" pitchFamily="18" charset="0"/>
              </a:rPr>
              <a:t>Чего бы вам хотелось добиться в жизни?</a:t>
            </a:r>
          </a:p>
        </c:rich>
      </c:tx>
      <c:layout/>
    </c:title>
    <c:view3D>
      <c:rotX val="30"/>
      <c:perspective val="30"/>
    </c:view3D>
    <c:plotArea>
      <c:layout/>
      <c:pie3DChart>
        <c:varyColors val="1"/>
        <c:ser>
          <c:idx val="0"/>
          <c:order val="0"/>
          <c:spPr>
            <a:solidFill>
              <a:srgbClr val="FFFF00"/>
            </a:solidFill>
          </c:spPr>
          <c:dPt>
            <c:idx val="0"/>
            <c:spPr>
              <a:gradFill>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5400000" scaled="0"/>
              </a:gradFill>
            </c:spPr>
          </c:dPt>
          <c:dPt>
            <c:idx val="1"/>
            <c:spPr>
              <a:solidFill>
                <a:srgbClr val="FF0000"/>
              </a:solidFill>
            </c:spPr>
          </c:dPt>
          <c:dPt>
            <c:idx val="2"/>
            <c:spPr>
              <a:solidFill>
                <a:srgbClr val="0070C0"/>
              </a:solidFill>
            </c:spPr>
          </c:dPt>
          <c:dLbls>
            <c:txPr>
              <a:bodyPr/>
              <a:lstStyle/>
              <a:p>
                <a:pPr>
                  <a:defRPr sz="1400" b="1">
                    <a:solidFill>
                      <a:srgbClr val="FFFF00"/>
                    </a:solidFill>
                  </a:defRPr>
                </a:pPr>
                <a:endParaRPr lang="ru-RU"/>
              </a:p>
            </c:txPr>
            <c:showVal val="1"/>
            <c:showLeaderLines val="1"/>
          </c:dLbls>
          <c:cat>
            <c:strRef>
              <c:f>Лист1!$A$26:$A$28</c:f>
              <c:strCache>
                <c:ptCount val="3"/>
                <c:pt idx="0">
                  <c:v>Иметь хорошую зарплату</c:v>
                </c:pt>
                <c:pt idx="1">
                  <c:v>Иметь хорошую работу</c:v>
                </c:pt>
                <c:pt idx="2">
                  <c:v>Иметь хорошую семью</c:v>
                </c:pt>
              </c:strCache>
            </c:strRef>
          </c:cat>
          <c:val>
            <c:numRef>
              <c:f>Лист1!$B$26:$B$28</c:f>
              <c:numCache>
                <c:formatCode>0%</c:formatCode>
                <c:ptCount val="3"/>
                <c:pt idx="0">
                  <c:v>0.45</c:v>
                </c:pt>
                <c:pt idx="1">
                  <c:v>0.30000000000000032</c:v>
                </c:pt>
                <c:pt idx="2">
                  <c:v>0.25</c:v>
                </c:pt>
              </c:numCache>
            </c:numRef>
          </c:val>
        </c:ser>
      </c:pie3DChart>
    </c:plotArea>
    <c:legend>
      <c:legendPos val="r"/>
      <c:legendEntry>
        <c:idx val="0"/>
        <c:txPr>
          <a:bodyPr/>
          <a:lstStyle/>
          <a:p>
            <a:pPr>
              <a:defRPr sz="1100" b="1">
                <a:solidFill>
                  <a:srgbClr val="002060"/>
                </a:solidFill>
                <a:latin typeface="Times New Roman" pitchFamily="18" charset="0"/>
                <a:cs typeface="Times New Roman" pitchFamily="18" charset="0"/>
              </a:defRPr>
            </a:pPr>
            <a:endParaRPr lang="ru-RU"/>
          </a:p>
        </c:txPr>
      </c:legendEntry>
      <c:legendEntry>
        <c:idx val="1"/>
        <c:txPr>
          <a:bodyPr/>
          <a:lstStyle/>
          <a:p>
            <a:pPr>
              <a:defRPr sz="1100" b="1">
                <a:solidFill>
                  <a:srgbClr val="002060"/>
                </a:solidFill>
                <a:latin typeface="Times New Roman" pitchFamily="18" charset="0"/>
                <a:cs typeface="Times New Roman" pitchFamily="18" charset="0"/>
              </a:defRPr>
            </a:pPr>
            <a:endParaRPr lang="ru-RU"/>
          </a:p>
        </c:txPr>
      </c:legendEntry>
      <c:legendEntry>
        <c:idx val="2"/>
        <c:txPr>
          <a:bodyPr/>
          <a:lstStyle/>
          <a:p>
            <a:pPr>
              <a:defRPr sz="1100" b="1">
                <a:solidFill>
                  <a:srgbClr val="002060"/>
                </a:solidFill>
                <a:latin typeface="Times New Roman" pitchFamily="18" charset="0"/>
                <a:cs typeface="Times New Roman" pitchFamily="18" charset="0"/>
              </a:defRPr>
            </a:pPr>
            <a:endParaRPr lang="ru-RU"/>
          </a:p>
        </c:txPr>
      </c:legendEntry>
      <c:layout/>
      <c:txPr>
        <a:bodyPr/>
        <a:lstStyle/>
        <a:p>
          <a:pPr>
            <a:defRPr sz="1100" b="1">
              <a:latin typeface="Times New Roman" pitchFamily="18" charset="0"/>
              <a:cs typeface="Times New Roman" pitchFamily="18" charset="0"/>
            </a:defRPr>
          </a:pPr>
          <a:endParaRPr lang="ru-RU"/>
        </a:p>
      </c:txPr>
    </c:legend>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solidFill>
                  <a:srgbClr val="002060"/>
                </a:solidFill>
                <a:latin typeface="Times New Roman" pitchFamily="18" charset="0"/>
                <a:cs typeface="Times New Roman" pitchFamily="18" charset="0"/>
              </a:defRPr>
            </a:pPr>
            <a:r>
              <a:rPr lang="ru-RU" dirty="0">
                <a:solidFill>
                  <a:srgbClr val="002060"/>
                </a:solidFill>
                <a:latin typeface="Times New Roman" pitchFamily="18" charset="0"/>
                <a:cs typeface="Times New Roman" pitchFamily="18" charset="0"/>
              </a:rPr>
              <a:t>К</a:t>
            </a:r>
            <a:r>
              <a:rPr lang="ru-RU" sz="1600" dirty="0">
                <a:solidFill>
                  <a:srgbClr val="002060"/>
                </a:solidFill>
                <a:latin typeface="Times New Roman" pitchFamily="18" charset="0"/>
                <a:cs typeface="Times New Roman" pitchFamily="18" charset="0"/>
              </a:rPr>
              <a:t>то занимается вашим воспитанием?</a:t>
            </a:r>
          </a:p>
        </c:rich>
      </c:tx>
      <c:layout>
        <c:manualLayout>
          <c:xMode val="edge"/>
          <c:yMode val="edge"/>
          <c:x val="0.16370144356955391"/>
          <c:y val="3.2407407407407489E-2"/>
        </c:manualLayout>
      </c:layout>
    </c:title>
    <c:view3D>
      <c:rotX val="30"/>
      <c:perspective val="30"/>
    </c:view3D>
    <c:plotArea>
      <c:layout/>
      <c:pie3DChart>
        <c:varyColors val="1"/>
        <c:ser>
          <c:idx val="0"/>
          <c:order val="0"/>
          <c:dPt>
            <c:idx val="0"/>
            <c:spPr>
              <a:gradFill>
                <a:gsLst>
                  <a:gs pos="0">
                    <a:srgbClr val="03D4A8"/>
                  </a:gs>
                  <a:gs pos="25000">
                    <a:srgbClr val="21D6E0"/>
                  </a:gs>
                  <a:gs pos="75000">
                    <a:srgbClr val="0087E6"/>
                  </a:gs>
                  <a:gs pos="100000">
                    <a:srgbClr val="005CBF"/>
                  </a:gs>
                </a:gsLst>
                <a:lin ang="5400000" scaled="0"/>
              </a:gradFill>
            </c:spPr>
          </c:dPt>
          <c:dPt>
            <c:idx val="2"/>
            <c:spPr>
              <a:gradFill>
                <a:gsLst>
                  <a:gs pos="0">
                    <a:srgbClr val="FFF200"/>
                  </a:gs>
                  <a:gs pos="45000">
                    <a:srgbClr val="FF7A00"/>
                  </a:gs>
                  <a:gs pos="70000">
                    <a:srgbClr val="FF0300"/>
                  </a:gs>
                  <a:gs pos="100000">
                    <a:srgbClr val="4D0808"/>
                  </a:gs>
                </a:gsLst>
                <a:lin ang="5400000" scaled="0"/>
              </a:gradFill>
            </c:spPr>
          </c:dPt>
          <c:dLbls>
            <c:txPr>
              <a:bodyPr/>
              <a:lstStyle/>
              <a:p>
                <a:pPr>
                  <a:defRPr sz="1400" b="1">
                    <a:solidFill>
                      <a:srgbClr val="FFFF00"/>
                    </a:solidFill>
                  </a:defRPr>
                </a:pPr>
                <a:endParaRPr lang="ru-RU"/>
              </a:p>
            </c:txPr>
            <c:showVal val="1"/>
            <c:showLeaderLines val="1"/>
          </c:dLbls>
          <c:cat>
            <c:strRef>
              <c:f>Лист1!$A$42:$A$44</c:f>
              <c:strCache>
                <c:ptCount val="3"/>
                <c:pt idx="0">
                  <c:v>Мать </c:v>
                </c:pt>
                <c:pt idx="1">
                  <c:v>Мать и отец</c:v>
                </c:pt>
                <c:pt idx="2">
                  <c:v>Никто, сам</c:v>
                </c:pt>
              </c:strCache>
            </c:strRef>
          </c:cat>
          <c:val>
            <c:numRef>
              <c:f>Лист1!$B$42:$B$44</c:f>
              <c:numCache>
                <c:formatCode>0%</c:formatCode>
                <c:ptCount val="3"/>
                <c:pt idx="0">
                  <c:v>0.48000000000000032</c:v>
                </c:pt>
                <c:pt idx="1">
                  <c:v>0.18000000000000022</c:v>
                </c:pt>
                <c:pt idx="2">
                  <c:v>0.34</c:v>
                </c:pt>
              </c:numCache>
            </c:numRef>
          </c:val>
        </c:ser>
      </c:pie3DChart>
    </c:plotArea>
    <c:legend>
      <c:legendPos val="r"/>
      <c:layout/>
      <c:txPr>
        <a:bodyPr/>
        <a:lstStyle/>
        <a:p>
          <a:pPr>
            <a:defRPr sz="1100" b="1">
              <a:solidFill>
                <a:srgbClr val="002060"/>
              </a:solidFill>
              <a:latin typeface="Times New Roman" pitchFamily="18" charset="0"/>
              <a:cs typeface="Times New Roman" pitchFamily="18" charset="0"/>
            </a:defRPr>
          </a:pPr>
          <a:endParaRPr lang="ru-RU"/>
        </a:p>
      </c:txPr>
    </c:legend>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sz="1600">
                <a:latin typeface="Times New Roman" pitchFamily="18" charset="0"/>
                <a:cs typeface="Times New Roman" pitchFamily="18" charset="0"/>
              </a:defRPr>
            </a:pPr>
            <a:r>
              <a:rPr lang="ru-RU" sz="1600" dirty="0">
                <a:solidFill>
                  <a:srgbClr val="002060"/>
                </a:solidFill>
                <a:latin typeface="Times New Roman" pitchFamily="18" charset="0"/>
                <a:cs typeface="Times New Roman" pitchFamily="18" charset="0"/>
              </a:rPr>
              <a:t>Как строятся ваши </a:t>
            </a:r>
            <a:r>
              <a:rPr lang="ru-RU" sz="1600" dirty="0" smtClean="0">
                <a:solidFill>
                  <a:srgbClr val="002060"/>
                </a:solidFill>
                <a:latin typeface="Times New Roman" pitchFamily="18" charset="0"/>
                <a:cs typeface="Times New Roman" pitchFamily="18" charset="0"/>
              </a:rPr>
              <a:t>отношения</a:t>
            </a:r>
          </a:p>
          <a:p>
            <a:pPr>
              <a:defRPr sz="1600">
                <a:latin typeface="Times New Roman" pitchFamily="18" charset="0"/>
                <a:cs typeface="Times New Roman" pitchFamily="18" charset="0"/>
              </a:defRPr>
            </a:pPr>
            <a:r>
              <a:rPr lang="ru-RU" sz="1600" dirty="0" smtClean="0">
                <a:solidFill>
                  <a:srgbClr val="002060"/>
                </a:solidFill>
                <a:latin typeface="Times New Roman" pitchFamily="18" charset="0"/>
                <a:cs typeface="Times New Roman" pitchFamily="18" charset="0"/>
              </a:rPr>
              <a:t> </a:t>
            </a:r>
            <a:r>
              <a:rPr lang="ru-RU" sz="1600" dirty="0">
                <a:solidFill>
                  <a:srgbClr val="002060"/>
                </a:solidFill>
                <a:latin typeface="Times New Roman" pitchFamily="18" charset="0"/>
                <a:cs typeface="Times New Roman" pitchFamily="18" charset="0"/>
              </a:rPr>
              <a:t>с родителями?</a:t>
            </a:r>
          </a:p>
        </c:rich>
      </c:tx>
      <c:layout>
        <c:manualLayout>
          <c:xMode val="edge"/>
          <c:yMode val="edge"/>
          <c:x val="0.12058647237528139"/>
          <c:y val="2.8779007966488086E-2"/>
        </c:manualLayout>
      </c:layout>
    </c:title>
    <c:plotArea>
      <c:layout/>
      <c:pieChart>
        <c:varyColors val="1"/>
        <c:ser>
          <c:idx val="0"/>
          <c:order val="0"/>
          <c:spPr>
            <a:gradFill>
              <a:gsLst>
                <a:gs pos="0">
                  <a:srgbClr val="000082"/>
                </a:gs>
                <a:gs pos="30000">
                  <a:srgbClr val="66008F"/>
                </a:gs>
                <a:gs pos="64999">
                  <a:srgbClr val="BA0066"/>
                </a:gs>
                <a:gs pos="89999">
                  <a:srgbClr val="FF0000"/>
                </a:gs>
                <a:gs pos="100000">
                  <a:srgbClr val="FF8200"/>
                </a:gs>
              </a:gsLst>
              <a:lin ang="5400000" scaled="0"/>
            </a:gradFill>
          </c:spPr>
          <c:dPt>
            <c:idx val="0"/>
            <c:spPr>
              <a:gradFill>
                <a:gsLst>
                  <a:gs pos="0">
                    <a:srgbClr val="03D4A8"/>
                  </a:gs>
                  <a:gs pos="25000">
                    <a:srgbClr val="21D6E0"/>
                  </a:gs>
                  <a:gs pos="75000">
                    <a:srgbClr val="0087E6"/>
                  </a:gs>
                  <a:gs pos="100000">
                    <a:srgbClr val="005CBF"/>
                  </a:gs>
                </a:gsLst>
                <a:lin ang="5400000" scaled="0"/>
              </a:gradFill>
            </c:spPr>
          </c:dPt>
          <c:dPt>
            <c:idx val="2"/>
            <c:spPr>
              <a:solidFill>
                <a:srgbClr val="FF0000"/>
              </a:solidFill>
            </c:spPr>
          </c:dPt>
          <c:dLbls>
            <c:txPr>
              <a:bodyPr/>
              <a:lstStyle/>
              <a:p>
                <a:pPr>
                  <a:defRPr sz="1400" b="1">
                    <a:solidFill>
                      <a:srgbClr val="FFFF00"/>
                    </a:solidFill>
                  </a:defRPr>
                </a:pPr>
                <a:endParaRPr lang="ru-RU"/>
              </a:p>
            </c:txPr>
            <c:showVal val="1"/>
            <c:showLeaderLines val="1"/>
          </c:dLbls>
          <c:cat>
            <c:strRef>
              <c:f>Лист1!$A$61:$A$63</c:f>
              <c:strCache>
                <c:ptCount val="3"/>
                <c:pt idx="0">
                  <c:v>Взаимопонимание, доверие</c:v>
                </c:pt>
                <c:pt idx="1">
                  <c:v>Подчиняюсь родителям</c:v>
                </c:pt>
                <c:pt idx="2">
                  <c:v>Хочу делаю, хочу нет (большая свобода)</c:v>
                </c:pt>
              </c:strCache>
            </c:strRef>
          </c:cat>
          <c:val>
            <c:numRef>
              <c:f>Лист1!$B$61:$B$63</c:f>
              <c:numCache>
                <c:formatCode>0%</c:formatCode>
                <c:ptCount val="3"/>
                <c:pt idx="0">
                  <c:v>0.23</c:v>
                </c:pt>
                <c:pt idx="1">
                  <c:v>0.43000000000000038</c:v>
                </c:pt>
                <c:pt idx="2">
                  <c:v>0.34</c:v>
                </c:pt>
              </c:numCache>
            </c:numRef>
          </c:val>
        </c:ser>
        <c:firstSliceAng val="0"/>
      </c:pieChart>
    </c:plotArea>
    <c:legend>
      <c:legendPos val="r"/>
      <c:layout>
        <c:manualLayout>
          <c:xMode val="edge"/>
          <c:yMode val="edge"/>
          <c:x val="0.59902605725642344"/>
          <c:y val="0.28814195276122673"/>
          <c:w val="0.38321589405949052"/>
          <c:h val="0.57127954452856455"/>
        </c:manualLayout>
      </c:layout>
      <c:txPr>
        <a:bodyPr/>
        <a:lstStyle/>
        <a:p>
          <a:pPr>
            <a:defRPr sz="1100" b="1">
              <a:solidFill>
                <a:srgbClr val="002060"/>
              </a:solidFill>
              <a:latin typeface="Times New Roman" pitchFamily="18" charset="0"/>
              <a:cs typeface="Times New Roman" pitchFamily="18" charset="0"/>
            </a:defRPr>
          </a:pPr>
          <a:endParaRPr lang="ru-RU"/>
        </a:p>
      </c:txPr>
    </c:legend>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drawing1.xml><?xml version="1.0" encoding="utf-8"?>
<c:userShapes xmlns:c="http://schemas.openxmlformats.org/drawingml/2006/chart">
  <cdr:relSizeAnchor xmlns:cdr="http://schemas.openxmlformats.org/drawingml/2006/chartDrawing">
    <cdr:from>
      <cdr:x>0.10937</cdr:x>
      <cdr:y>0.01286</cdr:y>
    </cdr:from>
    <cdr:to>
      <cdr:x>0.88775</cdr:x>
      <cdr:y>0.11884</cdr:y>
    </cdr:to>
    <cdr:sp macro="" textlink="">
      <cdr:nvSpPr>
        <cdr:cNvPr id="3" name="TextBox 2"/>
        <cdr:cNvSpPr txBox="1"/>
      </cdr:nvSpPr>
      <cdr:spPr>
        <a:xfrm xmlns:a="http://schemas.openxmlformats.org/drawingml/2006/main">
          <a:off x="900090" y="71438"/>
          <a:ext cx="6405756" cy="58868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ru-RU" sz="2800" b="1" i="1" dirty="0">
              <a:solidFill>
                <a:srgbClr val="002060"/>
              </a:solidFill>
              <a:latin typeface="Times New Roman" pitchFamily="18" charset="0"/>
              <a:cs typeface="Times New Roman" pitchFamily="18" charset="0"/>
            </a:rPr>
            <a:t>По месту жительства</a:t>
          </a:r>
        </a:p>
        <a:p xmlns:a="http://schemas.openxmlformats.org/drawingml/2006/main">
          <a:endParaRPr lang="ru-RU" sz="2800" i="1" dirty="0">
            <a:solidFill>
              <a:srgbClr val="C000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0.23279</cdr:x>
      <cdr:y>0.04565</cdr:y>
    </cdr:from>
    <cdr:to>
      <cdr:x>0.82728</cdr:x>
      <cdr:y>0.11957</cdr:y>
    </cdr:to>
    <cdr:sp macro="" textlink="">
      <cdr:nvSpPr>
        <cdr:cNvPr id="3" name="TextBox 2"/>
        <cdr:cNvSpPr txBox="1"/>
      </cdr:nvSpPr>
      <cdr:spPr>
        <a:xfrm xmlns:a="http://schemas.openxmlformats.org/drawingml/2006/main">
          <a:off x="1771651" y="200025"/>
          <a:ext cx="4524375" cy="3238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0.30099</cdr:x>
      <cdr:y>0</cdr:y>
    </cdr:from>
    <cdr:to>
      <cdr:x>0.79786</cdr:x>
      <cdr:y>0.1</cdr:y>
    </cdr:to>
    <cdr:sp macro="" textlink="">
      <cdr:nvSpPr>
        <cdr:cNvPr id="4" name="TextBox 3"/>
        <cdr:cNvSpPr txBox="1"/>
      </cdr:nvSpPr>
      <cdr:spPr>
        <a:xfrm xmlns:a="http://schemas.openxmlformats.org/drawingml/2006/main">
          <a:off x="2614602" y="0"/>
          <a:ext cx="4316211" cy="58404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2000" b="1" dirty="0">
              <a:latin typeface="Times New Roman" pitchFamily="18" charset="0"/>
              <a:cs typeface="Times New Roman" pitchFamily="18" charset="0"/>
            </a:rPr>
            <a:t> </a:t>
          </a:r>
          <a:r>
            <a:rPr lang="ru-RU" sz="2400" b="1" i="1" dirty="0">
              <a:solidFill>
                <a:srgbClr val="C00000"/>
              </a:solidFill>
              <a:latin typeface="Times New Roman" pitchFamily="18" charset="0"/>
              <a:cs typeface="Times New Roman" pitchFamily="18" charset="0"/>
            </a:rPr>
            <a:t>Социальное положение</a:t>
          </a:r>
        </a:p>
      </cdr:txBody>
    </cdr:sp>
  </cdr:relSizeAnchor>
</c:userShapes>
</file>

<file path=ppt/drawings/drawing3.xml><?xml version="1.0" encoding="utf-8"?>
<c:userShapes xmlns:c="http://schemas.openxmlformats.org/drawingml/2006/chart">
  <cdr:relSizeAnchor xmlns:cdr="http://schemas.openxmlformats.org/drawingml/2006/chartDrawing">
    <cdr:from>
      <cdr:x>0.09201</cdr:x>
      <cdr:y>0</cdr:y>
    </cdr:from>
    <cdr:to>
      <cdr:x>0.96414</cdr:x>
      <cdr:y>0.12365</cdr:y>
    </cdr:to>
    <cdr:sp macro="" textlink="">
      <cdr:nvSpPr>
        <cdr:cNvPr id="2" name="TextBox 1"/>
        <cdr:cNvSpPr txBox="1"/>
      </cdr:nvSpPr>
      <cdr:spPr>
        <a:xfrm xmlns:a="http://schemas.openxmlformats.org/drawingml/2006/main">
          <a:off x="757214" y="0"/>
          <a:ext cx="7177281" cy="7045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2800" b="1" i="1" dirty="0">
              <a:solidFill>
                <a:srgbClr val="002060"/>
              </a:solidFill>
              <a:latin typeface="Times New Roman" pitchFamily="18" charset="0"/>
              <a:cs typeface="Times New Roman" pitchFamily="18" charset="0"/>
            </a:rPr>
            <a:t>Количество</a:t>
          </a:r>
          <a:r>
            <a:rPr lang="ru-RU" sz="2800" b="1" i="1" baseline="0" dirty="0">
              <a:solidFill>
                <a:srgbClr val="002060"/>
              </a:solidFill>
              <a:latin typeface="Times New Roman" pitchFamily="18" charset="0"/>
              <a:cs typeface="Times New Roman" pitchFamily="18" charset="0"/>
            </a:rPr>
            <a:t> </a:t>
          </a:r>
          <a:r>
            <a:rPr lang="ru-RU" sz="2800" b="1" i="1" baseline="0" dirty="0" smtClean="0">
              <a:solidFill>
                <a:srgbClr val="002060"/>
              </a:solidFill>
              <a:latin typeface="Times New Roman" pitchFamily="18" charset="0"/>
              <a:cs typeface="Times New Roman" pitchFamily="18" charset="0"/>
            </a:rPr>
            <a:t>семей, </a:t>
          </a:r>
          <a:r>
            <a:rPr lang="ru-RU" sz="2800" b="1" i="1" baseline="0" dirty="0">
              <a:solidFill>
                <a:srgbClr val="002060"/>
              </a:solidFill>
              <a:latin typeface="Times New Roman" pitchFamily="18" charset="0"/>
              <a:cs typeface="Times New Roman" pitchFamily="18" charset="0"/>
            </a:rPr>
            <a:t>в которых работают:</a:t>
          </a:r>
        </a:p>
        <a:p xmlns:a="http://schemas.openxmlformats.org/drawingml/2006/main">
          <a:endParaRPr lang="ru-RU" sz="1100" i="1" dirty="0">
            <a:solidFill>
              <a:srgbClr val="00206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B5FE04-005E-42AA-8DB2-D9522D9518BF}" type="datetimeFigureOut">
              <a:rPr lang="ru-RU" smtClean="0"/>
              <a:pPr/>
              <a:t>05.01.2014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60D291-B7CD-4B22-A639-C486C3EE508F}"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05.01.2014</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05.01.2014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05.01.2014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05.01.2014</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05.01.2014</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05.01.2014</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05.01.2014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05.01.2014</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05.01.2014</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05.01.2014</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05.01.2014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05.01.2014</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audio" Target="file:///E:\&#1053;&#1086;&#1074;&#1072;&#1103;%20&#1087;&#1072;&#1087;&#1082;&#1072;%20(3)\100_R.Clayderman%20-%20A%20comme%20amour.mp3"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_____Microsoft_Office_Excel_97-20031.xls"/><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Школа\С РАБОЧЕГО СТОЛАААА\АНИМАЦИИ\9160114.gif"/>
          <p:cNvPicPr>
            <a:picLocks noChangeAspect="1" noChangeArrowheads="1" noCrop="1"/>
          </p:cNvPicPr>
          <p:nvPr/>
        </p:nvPicPr>
        <p:blipFill>
          <a:blip r:embed="rId2" cstate="email"/>
          <a:srcRect/>
          <a:stretch>
            <a:fillRect/>
          </a:stretch>
        </p:blipFill>
        <p:spPr bwMode="auto">
          <a:xfrm>
            <a:off x="428596" y="214290"/>
            <a:ext cx="8001024" cy="592935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Прямоугольник 2"/>
          <p:cNvSpPr/>
          <p:nvPr/>
        </p:nvSpPr>
        <p:spPr>
          <a:xfrm>
            <a:off x="1071538" y="1000108"/>
            <a:ext cx="4929222" cy="707886"/>
          </a:xfrm>
          <a:prstGeom prst="rect">
            <a:avLst/>
          </a:prstGeom>
          <a:noFill/>
        </p:spPr>
        <p:txBody>
          <a:bodyPr wrap="square" lIns="91440" tIns="45720" rIns="91440" bIns="45720">
            <a:spAutoFit/>
          </a:bodyPr>
          <a:lstStyle/>
          <a:p>
            <a:pPr algn="ctr"/>
            <a:r>
              <a:rPr lang="ru-RU" sz="40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endParaRPr lang="ru-RU" sz="40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5" name="Прямоугольник 4"/>
          <p:cNvSpPr/>
          <p:nvPr/>
        </p:nvSpPr>
        <p:spPr>
          <a:xfrm>
            <a:off x="285720" y="214290"/>
            <a:ext cx="8572560" cy="6429420"/>
          </a:xfrm>
          <a:prstGeom prst="rect">
            <a:avLst/>
          </a:prstGeom>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ru-RU"/>
          </a:p>
        </p:txBody>
      </p:sp>
      <p:sp>
        <p:nvSpPr>
          <p:cNvPr id="4" name="Багетная рамка 3"/>
          <p:cNvSpPr/>
          <p:nvPr/>
        </p:nvSpPr>
        <p:spPr>
          <a:xfrm>
            <a:off x="1071538" y="285728"/>
            <a:ext cx="7358114" cy="500066"/>
          </a:xfrm>
          <a:prstGeom prst="bevel">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Основные виды деятельности психологической службы</a:t>
            </a:r>
            <a:endParaRPr lang="ru-RU" sz="2000" b="1" dirty="0">
              <a:solidFill>
                <a:srgbClr val="C00000"/>
              </a:solidFill>
              <a:latin typeface="Times New Roman" pitchFamily="18" charset="0"/>
              <a:cs typeface="Times New Roman" pitchFamily="18" charset="0"/>
            </a:endParaRPr>
          </a:p>
        </p:txBody>
      </p:sp>
      <p:sp>
        <p:nvSpPr>
          <p:cNvPr id="6" name="Багетная рамка 5"/>
          <p:cNvSpPr/>
          <p:nvPr/>
        </p:nvSpPr>
        <p:spPr>
          <a:xfrm>
            <a:off x="785786" y="857232"/>
            <a:ext cx="7786742" cy="785818"/>
          </a:xfrm>
          <a:prstGeom prst="bevel">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ru-RU" sz="1700" dirty="0" smtClean="0">
                <a:solidFill>
                  <a:srgbClr val="002060"/>
                </a:solidFill>
                <a:latin typeface="Times New Roman" pitchFamily="18" charset="0"/>
                <a:cs typeface="Times New Roman" pitchFamily="18" charset="0"/>
              </a:rPr>
              <a:t>Психологическое просвещение – приобщение взрослых (педагогов,  учителей, родителей) и детей к психологическим знаниям</a:t>
            </a:r>
            <a:endParaRPr lang="ru-RU" sz="1700" dirty="0">
              <a:solidFill>
                <a:srgbClr val="002060"/>
              </a:solidFill>
              <a:latin typeface="Times New Roman" pitchFamily="18" charset="0"/>
              <a:cs typeface="Times New Roman" pitchFamily="18" charset="0"/>
            </a:endParaRPr>
          </a:p>
        </p:txBody>
      </p:sp>
      <p:sp>
        <p:nvSpPr>
          <p:cNvPr id="7" name="Багетная рамка 6"/>
          <p:cNvSpPr/>
          <p:nvPr/>
        </p:nvSpPr>
        <p:spPr>
          <a:xfrm>
            <a:off x="785786" y="1643050"/>
            <a:ext cx="7786742" cy="1000132"/>
          </a:xfrm>
          <a:prstGeom prst="bevel">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ru-RU" sz="1700" dirty="0" smtClean="0">
                <a:solidFill>
                  <a:srgbClr val="002060"/>
                </a:solidFill>
                <a:latin typeface="Times New Roman" pitchFamily="18" charset="0"/>
                <a:cs typeface="Times New Roman" pitchFamily="18" charset="0"/>
              </a:rPr>
              <a:t>Психологическая профилактика –специальный вид деятельности, направленный на сохранение, укрепление и развитие психологического здоровья детей на всех этапах школьного возраста</a:t>
            </a:r>
            <a:r>
              <a:rPr lang="ru-RU" sz="1700" b="1" dirty="0" smtClean="0">
                <a:solidFill>
                  <a:srgbClr val="002060"/>
                </a:solidFill>
                <a:latin typeface="Times New Roman" pitchFamily="18" charset="0"/>
                <a:cs typeface="Times New Roman" pitchFamily="18" charset="0"/>
              </a:rPr>
              <a:t>.</a:t>
            </a:r>
            <a:endParaRPr lang="ru-RU" sz="1700" b="1" dirty="0">
              <a:solidFill>
                <a:srgbClr val="002060"/>
              </a:solidFill>
              <a:latin typeface="Times New Roman" pitchFamily="18" charset="0"/>
              <a:cs typeface="Times New Roman" pitchFamily="18" charset="0"/>
            </a:endParaRPr>
          </a:p>
        </p:txBody>
      </p:sp>
      <p:sp>
        <p:nvSpPr>
          <p:cNvPr id="8" name="Багетная рамка 7"/>
          <p:cNvSpPr/>
          <p:nvPr/>
        </p:nvSpPr>
        <p:spPr>
          <a:xfrm>
            <a:off x="785786" y="2714620"/>
            <a:ext cx="7786742" cy="428628"/>
          </a:xfrm>
          <a:prstGeom prst="bevel">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ru-RU" sz="1700" dirty="0" smtClean="0">
                <a:solidFill>
                  <a:srgbClr val="002060"/>
                </a:solidFill>
                <a:latin typeface="Times New Roman" pitchFamily="18" charset="0"/>
                <a:cs typeface="Times New Roman" pitchFamily="18" charset="0"/>
              </a:rPr>
              <a:t>Психолого - педагогический консилиум</a:t>
            </a:r>
            <a:endParaRPr lang="ru-RU" sz="1700" dirty="0">
              <a:solidFill>
                <a:srgbClr val="002060"/>
              </a:solidFill>
              <a:latin typeface="Times New Roman" pitchFamily="18" charset="0"/>
              <a:cs typeface="Times New Roman" pitchFamily="18" charset="0"/>
            </a:endParaRPr>
          </a:p>
        </p:txBody>
      </p:sp>
      <p:sp>
        <p:nvSpPr>
          <p:cNvPr id="9" name="Багетная рамка 8"/>
          <p:cNvSpPr/>
          <p:nvPr/>
        </p:nvSpPr>
        <p:spPr>
          <a:xfrm>
            <a:off x="785786" y="3214686"/>
            <a:ext cx="7786742" cy="500066"/>
          </a:xfrm>
          <a:prstGeom prst="bevel">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ru-RU" sz="1700" dirty="0" smtClean="0">
                <a:solidFill>
                  <a:srgbClr val="002060"/>
                </a:solidFill>
                <a:latin typeface="Times New Roman" pitchFamily="18" charset="0"/>
                <a:cs typeface="Times New Roman" pitchFamily="18" charset="0"/>
              </a:rPr>
              <a:t>Психологическое консультирование (индивидуальное, групповое, семейное)</a:t>
            </a:r>
            <a:endParaRPr lang="ru-RU" sz="1700" dirty="0">
              <a:solidFill>
                <a:srgbClr val="002060"/>
              </a:solidFill>
              <a:latin typeface="Times New Roman" pitchFamily="18" charset="0"/>
              <a:cs typeface="Times New Roman" pitchFamily="18" charset="0"/>
            </a:endParaRPr>
          </a:p>
        </p:txBody>
      </p:sp>
      <p:sp>
        <p:nvSpPr>
          <p:cNvPr id="10" name="Багетная рамка 9"/>
          <p:cNvSpPr/>
          <p:nvPr/>
        </p:nvSpPr>
        <p:spPr>
          <a:xfrm>
            <a:off x="785786" y="3643314"/>
            <a:ext cx="7786742" cy="1714512"/>
          </a:xfrm>
          <a:prstGeom prst="bevel">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ru-RU" sz="1700" dirty="0" smtClean="0">
                <a:solidFill>
                  <a:srgbClr val="002060"/>
                </a:solidFill>
                <a:latin typeface="Times New Roman" pitchFamily="18" charset="0"/>
                <a:cs typeface="Times New Roman" pitchFamily="18" charset="0"/>
              </a:rPr>
              <a:t>Выявление особенностей психологического развития  ребенка,  сформированности определенных психологических новообразований, соответствия уровня знаний, умений и навыков, личностных, межличностных особенностей  возрастным ориентирам, требованиям общества.</a:t>
            </a:r>
            <a:endParaRPr lang="ru-RU" sz="1700" dirty="0">
              <a:solidFill>
                <a:srgbClr val="002060"/>
              </a:solidFill>
              <a:latin typeface="Times New Roman" pitchFamily="18" charset="0"/>
              <a:cs typeface="Times New Roman" pitchFamily="18" charset="0"/>
            </a:endParaRPr>
          </a:p>
        </p:txBody>
      </p:sp>
      <p:sp>
        <p:nvSpPr>
          <p:cNvPr id="11" name="Багетная рамка 10"/>
          <p:cNvSpPr/>
          <p:nvPr/>
        </p:nvSpPr>
        <p:spPr>
          <a:xfrm>
            <a:off x="714348" y="5286388"/>
            <a:ext cx="7858180" cy="1285884"/>
          </a:xfrm>
          <a:prstGeom prst="bevel">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ru-RU" sz="1700" dirty="0" smtClean="0">
                <a:solidFill>
                  <a:srgbClr val="002060"/>
                </a:solidFill>
                <a:latin typeface="Times New Roman" pitchFamily="18" charset="0"/>
                <a:cs typeface="Times New Roman" pitchFamily="18" charset="0"/>
              </a:rPr>
              <a:t>Психологическая коррекция, разработка рекомендаций, программы коррекционной и развивающей работы  с учащимися, осуществление этой программы и контроль за ее выполнением.</a:t>
            </a:r>
            <a:endParaRPr lang="ru-RU" sz="1700" dirty="0">
              <a:solidFill>
                <a:srgbClr val="00206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ircle(in)">
                                      <p:cBhvr>
                                        <p:cTn id="32" dur="2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ircle(in)">
                                      <p:cBhvr>
                                        <p:cTn id="3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434" name="Picture 4" descr="MCj04401030000[1]"/>
          <p:cNvPicPr>
            <a:picLocks noChangeAspect="1" noChangeArrowheads="1"/>
          </p:cNvPicPr>
          <p:nvPr/>
        </p:nvPicPr>
        <p:blipFill>
          <a:blip r:embed="rId2" cstate="email"/>
          <a:srcRect/>
          <a:stretch>
            <a:fillRect/>
          </a:stretch>
        </p:blipFill>
        <p:spPr bwMode="auto">
          <a:xfrm>
            <a:off x="0" y="0"/>
            <a:ext cx="9144000" cy="6858000"/>
          </a:xfrm>
          <a:prstGeom prst="rect">
            <a:avLst/>
          </a:prstGeom>
          <a:solidFill>
            <a:schemeClr val="bg1"/>
          </a:solidFill>
          <a:ln w="9525">
            <a:noFill/>
            <a:miter lim="800000"/>
            <a:headEnd/>
            <a:tailEnd/>
          </a:ln>
        </p:spPr>
      </p:pic>
      <p:sp>
        <p:nvSpPr>
          <p:cNvPr id="19461" name="WordArt 5"/>
          <p:cNvSpPr>
            <a:spLocks noChangeArrowheads="1" noChangeShapeType="1" noTextEdit="1"/>
          </p:cNvSpPr>
          <p:nvPr/>
        </p:nvSpPr>
        <p:spPr bwMode="auto">
          <a:xfrm rot="-523343">
            <a:off x="3197424" y="2251486"/>
            <a:ext cx="2508381" cy="1795933"/>
          </a:xfrm>
          <a:prstGeom prst="rect">
            <a:avLst/>
          </a:prstGeom>
        </p:spPr>
        <p:txBody>
          <a:bodyPr wrap="none" fromWordArt="1">
            <a:prstTxWarp prst="textCurveUp">
              <a:avLst>
                <a:gd name="adj" fmla="val 40356"/>
              </a:avLst>
            </a:prstTxWarp>
          </a:bodyPr>
          <a:lstStyle/>
          <a:p>
            <a:r>
              <a:rPr lang="ru-RU" sz="2000" b="1" kern="10" dirty="0">
                <a:ln w="19050">
                  <a:solidFill>
                    <a:srgbClr val="FF99CC"/>
                  </a:solidFill>
                  <a:round/>
                  <a:headEnd/>
                  <a:tailEnd/>
                </a:ln>
                <a:solidFill>
                  <a:srgbClr val="C00000"/>
                </a:solidFill>
                <a:latin typeface="Arial"/>
                <a:cs typeface="Arial"/>
              </a:rPr>
              <a:t>Коррекционные</a:t>
            </a:r>
            <a:r>
              <a:rPr lang="ru-RU" sz="2000" b="1" kern="10" dirty="0">
                <a:ln w="19050">
                  <a:solidFill>
                    <a:srgbClr val="FF99CC"/>
                  </a:solidFill>
                  <a:round/>
                  <a:headEnd/>
                  <a:tailEnd/>
                </a:ln>
                <a:solidFill>
                  <a:srgbClr val="C00000"/>
                </a:solidFill>
                <a:effectLst>
                  <a:outerShdw dist="45791" dir="2021404" algn="ctr" rotWithShape="0">
                    <a:srgbClr val="808080">
                      <a:alpha val="79999"/>
                    </a:srgbClr>
                  </a:outerShdw>
                </a:effectLst>
                <a:latin typeface="Arial"/>
                <a:cs typeface="Arial"/>
              </a:rPr>
              <a:t> </a:t>
            </a:r>
          </a:p>
          <a:p>
            <a:r>
              <a:rPr lang="ru-RU" sz="2000" b="1" kern="10" dirty="0">
                <a:ln w="19050">
                  <a:solidFill>
                    <a:srgbClr val="FF99CC"/>
                  </a:solidFill>
                  <a:round/>
                  <a:headEnd/>
                  <a:tailEnd/>
                </a:ln>
                <a:solidFill>
                  <a:srgbClr val="C00000"/>
                </a:solidFill>
                <a:latin typeface="Arial"/>
                <a:cs typeface="Arial"/>
              </a:rPr>
              <a:t>виды </a:t>
            </a:r>
          </a:p>
          <a:p>
            <a:r>
              <a:rPr lang="ru-RU" sz="2000" b="1" kern="10" dirty="0">
                <a:ln w="19050">
                  <a:solidFill>
                    <a:srgbClr val="FF99CC"/>
                  </a:solidFill>
                  <a:round/>
                  <a:headEnd/>
                  <a:tailEnd/>
                </a:ln>
                <a:solidFill>
                  <a:srgbClr val="C00000"/>
                </a:solidFill>
                <a:effectLst>
                  <a:outerShdw dist="45791" dir="2021404" algn="ctr" rotWithShape="0">
                    <a:srgbClr val="808080">
                      <a:alpha val="79999"/>
                    </a:srgbClr>
                  </a:outerShdw>
                </a:effectLst>
                <a:latin typeface="Arial"/>
                <a:cs typeface="Arial"/>
              </a:rPr>
              <a:t>деятельности:</a:t>
            </a:r>
          </a:p>
        </p:txBody>
      </p:sp>
      <p:sp>
        <p:nvSpPr>
          <p:cNvPr id="19462" name="WordArt 6"/>
          <p:cNvSpPr>
            <a:spLocks noChangeArrowheads="1" noChangeShapeType="1" noTextEdit="1"/>
          </p:cNvSpPr>
          <p:nvPr/>
        </p:nvSpPr>
        <p:spPr bwMode="auto">
          <a:xfrm rot="-2696451">
            <a:off x="5487988" y="1101725"/>
            <a:ext cx="1828800" cy="838200"/>
          </a:xfrm>
          <a:prstGeom prst="rect">
            <a:avLst/>
          </a:prstGeom>
        </p:spPr>
        <p:txBody>
          <a:bodyPr wrap="none" fromWordArt="1">
            <a:prstTxWarp prst="textPlain">
              <a:avLst>
                <a:gd name="adj" fmla="val 50000"/>
              </a:avLst>
            </a:prstTxWarp>
          </a:bodyPr>
          <a:lstStyle/>
          <a:p>
            <a:r>
              <a:rPr lang="ru-RU" sz="3600" b="1" kern="10">
                <a:ln w="9525">
                  <a:solidFill>
                    <a:srgbClr val="FFFA00"/>
                  </a:solidFill>
                  <a:round/>
                  <a:headEnd/>
                  <a:tailEnd/>
                </a:ln>
                <a:solidFill>
                  <a:srgbClr val="FFFA00"/>
                </a:solidFill>
                <a:effectLst>
                  <a:outerShdw dist="45791" dir="2021404" algn="ctr" rotWithShape="0">
                    <a:srgbClr val="808080">
                      <a:alpha val="79999"/>
                    </a:srgbClr>
                  </a:outerShdw>
                </a:effectLst>
                <a:latin typeface="Times New Roman"/>
                <a:cs typeface="Times New Roman"/>
              </a:rPr>
              <a:t>Психодрама</a:t>
            </a:r>
          </a:p>
        </p:txBody>
      </p:sp>
      <p:sp>
        <p:nvSpPr>
          <p:cNvPr id="19463" name="WordArt 7"/>
          <p:cNvSpPr>
            <a:spLocks noChangeArrowheads="1" noChangeShapeType="1" noTextEdit="1"/>
          </p:cNvSpPr>
          <p:nvPr/>
        </p:nvSpPr>
        <p:spPr bwMode="auto">
          <a:xfrm rot="-719338">
            <a:off x="6321425" y="2270125"/>
            <a:ext cx="2362200" cy="838200"/>
          </a:xfrm>
          <a:prstGeom prst="rect">
            <a:avLst/>
          </a:prstGeom>
        </p:spPr>
        <p:txBody>
          <a:bodyPr wrap="none" fromWordArt="1">
            <a:prstTxWarp prst="textPlain">
              <a:avLst>
                <a:gd name="adj" fmla="val 50000"/>
              </a:avLst>
            </a:prstTxWarp>
          </a:bodyPr>
          <a:lstStyle/>
          <a:p>
            <a:r>
              <a:rPr lang="ru-RU" sz="3600" b="1" kern="10">
                <a:ln w="9525">
                  <a:solidFill>
                    <a:srgbClr val="FFFA00"/>
                  </a:solidFill>
                  <a:round/>
                  <a:headEnd/>
                  <a:tailEnd/>
                </a:ln>
                <a:solidFill>
                  <a:srgbClr val="FFFA00"/>
                </a:solidFill>
                <a:effectLst>
                  <a:outerShdw dist="35921" dir="2700000" algn="ctr" rotWithShape="0">
                    <a:srgbClr val="C0C0C0">
                      <a:alpha val="79999"/>
                    </a:srgbClr>
                  </a:outerShdw>
                </a:effectLst>
                <a:latin typeface="Times New Roman"/>
                <a:cs typeface="Times New Roman"/>
              </a:rPr>
              <a:t>Психотерапия</a:t>
            </a:r>
          </a:p>
        </p:txBody>
      </p:sp>
      <p:sp>
        <p:nvSpPr>
          <p:cNvPr id="19464" name="WordArt 8"/>
          <p:cNvSpPr>
            <a:spLocks noChangeArrowheads="1" noChangeShapeType="1" noTextEdit="1"/>
          </p:cNvSpPr>
          <p:nvPr/>
        </p:nvSpPr>
        <p:spPr bwMode="auto">
          <a:xfrm rot="574454">
            <a:off x="6402388" y="3562350"/>
            <a:ext cx="2286000" cy="609600"/>
          </a:xfrm>
          <a:prstGeom prst="rect">
            <a:avLst/>
          </a:prstGeom>
        </p:spPr>
        <p:txBody>
          <a:bodyPr wrap="none" fromWordArt="1">
            <a:prstTxWarp prst="textPlain">
              <a:avLst>
                <a:gd name="adj" fmla="val 50000"/>
              </a:avLst>
            </a:prstTxWarp>
          </a:bodyPr>
          <a:lstStyle/>
          <a:p>
            <a:r>
              <a:rPr lang="ru-RU" sz="3600" b="1" kern="10">
                <a:ln w="9525">
                  <a:solidFill>
                    <a:srgbClr val="FFFF00"/>
                  </a:solidFill>
                  <a:round/>
                  <a:headEnd/>
                  <a:tailEnd/>
                </a:ln>
                <a:solidFill>
                  <a:srgbClr val="FFFA00"/>
                </a:solidFill>
                <a:effectLst>
                  <a:outerShdw dist="35921" dir="2700000" algn="ctr" rotWithShape="0">
                    <a:srgbClr val="C0C0C0"/>
                  </a:outerShdw>
                </a:effectLst>
                <a:latin typeface="Times New Roman"/>
                <a:cs typeface="Times New Roman"/>
              </a:rPr>
              <a:t>Мозговая атака</a:t>
            </a:r>
          </a:p>
        </p:txBody>
      </p:sp>
      <p:sp>
        <p:nvSpPr>
          <p:cNvPr id="19465" name="WordArt 9"/>
          <p:cNvSpPr>
            <a:spLocks noChangeArrowheads="1" noChangeShapeType="1" noTextEdit="1"/>
          </p:cNvSpPr>
          <p:nvPr/>
        </p:nvSpPr>
        <p:spPr bwMode="auto">
          <a:xfrm rot="2113055">
            <a:off x="5359400" y="4638675"/>
            <a:ext cx="2057400" cy="814388"/>
          </a:xfrm>
          <a:prstGeom prst="rect">
            <a:avLst/>
          </a:prstGeom>
        </p:spPr>
        <p:txBody>
          <a:bodyPr wrap="none" fromWordArt="1">
            <a:prstTxWarp prst="textPlain">
              <a:avLst>
                <a:gd name="adj" fmla="val 50000"/>
              </a:avLst>
            </a:prstTxWarp>
          </a:bodyPr>
          <a:lstStyle/>
          <a:p>
            <a:r>
              <a:rPr lang="ru-RU" sz="3600" b="1" kern="10">
                <a:ln w="9525">
                  <a:solidFill>
                    <a:srgbClr val="FFFA00"/>
                  </a:solidFill>
                  <a:round/>
                  <a:headEnd/>
                  <a:tailEnd/>
                </a:ln>
                <a:solidFill>
                  <a:srgbClr val="FFFA00"/>
                </a:solidFill>
                <a:effectLst>
                  <a:outerShdw dist="35921" dir="2700000" algn="ctr" rotWithShape="0">
                    <a:srgbClr val="C0C0C0"/>
                  </a:outerShdw>
                </a:effectLst>
                <a:latin typeface="Times New Roman"/>
                <a:cs typeface="Times New Roman"/>
              </a:rPr>
              <a:t>Трудотерапия</a:t>
            </a:r>
          </a:p>
        </p:txBody>
      </p:sp>
      <p:sp>
        <p:nvSpPr>
          <p:cNvPr id="19466" name="WordArt 10"/>
          <p:cNvSpPr>
            <a:spLocks noChangeArrowheads="1" noChangeShapeType="1" noTextEdit="1"/>
          </p:cNvSpPr>
          <p:nvPr/>
        </p:nvSpPr>
        <p:spPr bwMode="auto">
          <a:xfrm rot="4676821">
            <a:off x="3657600" y="4876800"/>
            <a:ext cx="1676400" cy="914400"/>
          </a:xfrm>
          <a:prstGeom prst="rect">
            <a:avLst/>
          </a:prstGeom>
        </p:spPr>
        <p:txBody>
          <a:bodyPr wrap="none" fromWordArt="1">
            <a:prstTxWarp prst="textPlain">
              <a:avLst>
                <a:gd name="adj" fmla="val 50000"/>
              </a:avLst>
            </a:prstTxWarp>
          </a:bodyPr>
          <a:lstStyle/>
          <a:p>
            <a:r>
              <a:rPr lang="ru-RU" sz="3600" b="1" kern="10" dirty="0">
                <a:ln w="9525">
                  <a:solidFill>
                    <a:srgbClr val="FFFA00"/>
                  </a:solidFill>
                  <a:round/>
                  <a:headEnd/>
                  <a:tailEnd/>
                </a:ln>
                <a:solidFill>
                  <a:srgbClr val="FFFA00"/>
                </a:solidFill>
                <a:effectLst>
                  <a:outerShdw dist="35921" dir="2700000" algn="ctr" rotWithShape="0">
                    <a:srgbClr val="C0C0C0"/>
                  </a:outerShdw>
                </a:effectLst>
                <a:latin typeface="Times New Roman"/>
                <a:cs typeface="Times New Roman"/>
              </a:rPr>
              <a:t>Изотерапия</a:t>
            </a:r>
          </a:p>
        </p:txBody>
      </p:sp>
      <p:sp>
        <p:nvSpPr>
          <p:cNvPr id="19467" name="WordArt 11"/>
          <p:cNvSpPr>
            <a:spLocks noChangeArrowheads="1" noChangeShapeType="1" noTextEdit="1"/>
          </p:cNvSpPr>
          <p:nvPr/>
        </p:nvSpPr>
        <p:spPr bwMode="auto">
          <a:xfrm rot="-5165863">
            <a:off x="3695700" y="723900"/>
            <a:ext cx="1828800" cy="838200"/>
          </a:xfrm>
          <a:prstGeom prst="rect">
            <a:avLst/>
          </a:prstGeom>
        </p:spPr>
        <p:txBody>
          <a:bodyPr wrap="none" fromWordArt="1">
            <a:prstTxWarp prst="textPlain">
              <a:avLst>
                <a:gd name="adj" fmla="val 50000"/>
              </a:avLst>
            </a:prstTxWarp>
          </a:bodyPr>
          <a:lstStyle/>
          <a:p>
            <a:r>
              <a:rPr lang="ru-RU" sz="3600" b="1" kern="10">
                <a:ln w="9525">
                  <a:solidFill>
                    <a:srgbClr val="FFFA00"/>
                  </a:solidFill>
                  <a:round/>
                  <a:headEnd/>
                  <a:tailEnd/>
                </a:ln>
                <a:solidFill>
                  <a:srgbClr val="FFFA00"/>
                </a:solidFill>
                <a:effectLst>
                  <a:outerShdw dist="35921" dir="2700000" algn="ctr" rotWithShape="0">
                    <a:srgbClr val="C0C0C0"/>
                  </a:outerShdw>
                </a:effectLst>
                <a:latin typeface="Times New Roman"/>
                <a:cs typeface="Times New Roman"/>
              </a:rPr>
              <a:t>Музотерапия</a:t>
            </a:r>
          </a:p>
        </p:txBody>
      </p:sp>
      <p:sp>
        <p:nvSpPr>
          <p:cNvPr id="19468" name="WordArt 12"/>
          <p:cNvSpPr>
            <a:spLocks noChangeArrowheads="1" noChangeShapeType="1" noTextEdit="1"/>
          </p:cNvSpPr>
          <p:nvPr/>
        </p:nvSpPr>
        <p:spPr bwMode="auto">
          <a:xfrm rot="-1965833">
            <a:off x="1806575" y="4497388"/>
            <a:ext cx="1931988" cy="871537"/>
          </a:xfrm>
          <a:prstGeom prst="rect">
            <a:avLst/>
          </a:prstGeom>
        </p:spPr>
        <p:txBody>
          <a:bodyPr wrap="none" fromWordArt="1">
            <a:prstTxWarp prst="textPlain">
              <a:avLst>
                <a:gd name="adj" fmla="val 50000"/>
              </a:avLst>
            </a:prstTxWarp>
          </a:bodyPr>
          <a:lstStyle/>
          <a:p>
            <a:r>
              <a:rPr lang="ru-RU" sz="3600" b="1" kern="10" dirty="0">
                <a:ln w="9525">
                  <a:solidFill>
                    <a:srgbClr val="FFFA00"/>
                  </a:solidFill>
                  <a:round/>
                  <a:headEnd/>
                  <a:tailEnd/>
                </a:ln>
                <a:solidFill>
                  <a:srgbClr val="FFFA00"/>
                </a:solidFill>
                <a:effectLst>
                  <a:outerShdw dist="35921" dir="2700000" algn="ctr" rotWithShape="0">
                    <a:srgbClr val="C0C0C0"/>
                  </a:outerShdw>
                </a:effectLst>
                <a:latin typeface="Times New Roman"/>
                <a:cs typeface="Times New Roman"/>
              </a:rPr>
              <a:t>Куклотерапия</a:t>
            </a:r>
          </a:p>
        </p:txBody>
      </p:sp>
      <p:sp>
        <p:nvSpPr>
          <p:cNvPr id="19469" name="WordArt 13"/>
          <p:cNvSpPr>
            <a:spLocks noChangeArrowheads="1" noChangeShapeType="1" noTextEdit="1"/>
          </p:cNvSpPr>
          <p:nvPr/>
        </p:nvSpPr>
        <p:spPr bwMode="auto">
          <a:xfrm rot="2092435">
            <a:off x="1828800" y="1143000"/>
            <a:ext cx="1962150" cy="1055688"/>
          </a:xfrm>
          <a:prstGeom prst="rect">
            <a:avLst/>
          </a:prstGeom>
        </p:spPr>
        <p:txBody>
          <a:bodyPr wrap="none" fromWordArt="1">
            <a:prstTxWarp prst="textPlain">
              <a:avLst>
                <a:gd name="adj" fmla="val 50000"/>
              </a:avLst>
            </a:prstTxWarp>
          </a:bodyPr>
          <a:lstStyle/>
          <a:p>
            <a:r>
              <a:rPr lang="ru-RU" sz="3600" b="1" kern="10">
                <a:ln w="9525">
                  <a:solidFill>
                    <a:srgbClr val="FFFA00"/>
                  </a:solidFill>
                  <a:round/>
                  <a:headEnd/>
                  <a:tailEnd/>
                </a:ln>
                <a:solidFill>
                  <a:srgbClr val="FFFA00"/>
                </a:solidFill>
                <a:effectLst>
                  <a:outerShdw dist="35921" dir="2700000" algn="ctr" rotWithShape="0">
                    <a:srgbClr val="C0C0C0"/>
                  </a:outerShdw>
                </a:effectLst>
                <a:latin typeface="Times New Roman"/>
                <a:cs typeface="Times New Roman"/>
              </a:rPr>
              <a:t>Сказкотерапия</a:t>
            </a:r>
          </a:p>
        </p:txBody>
      </p:sp>
      <p:sp>
        <p:nvSpPr>
          <p:cNvPr id="19470" name="WordArt 14"/>
          <p:cNvSpPr>
            <a:spLocks noChangeArrowheads="1" noChangeShapeType="1" noTextEdit="1"/>
          </p:cNvSpPr>
          <p:nvPr/>
        </p:nvSpPr>
        <p:spPr bwMode="auto">
          <a:xfrm rot="399135">
            <a:off x="549275" y="2209800"/>
            <a:ext cx="2444750" cy="762000"/>
          </a:xfrm>
          <a:prstGeom prst="rect">
            <a:avLst/>
          </a:prstGeom>
        </p:spPr>
        <p:txBody>
          <a:bodyPr wrap="none" fromWordArt="1">
            <a:prstTxWarp prst="textPlain">
              <a:avLst>
                <a:gd name="adj" fmla="val 50000"/>
              </a:avLst>
            </a:prstTxWarp>
          </a:bodyPr>
          <a:lstStyle/>
          <a:p>
            <a:r>
              <a:rPr lang="ru-RU" sz="3600" b="1" kern="10">
                <a:ln w="9525">
                  <a:solidFill>
                    <a:srgbClr val="FFFA00"/>
                  </a:solidFill>
                  <a:round/>
                  <a:headEnd/>
                  <a:tailEnd/>
                </a:ln>
                <a:solidFill>
                  <a:srgbClr val="FFFA00"/>
                </a:solidFill>
                <a:effectLst>
                  <a:outerShdw dist="35921" dir="2700000" algn="ctr" rotWithShape="0">
                    <a:srgbClr val="C0C0C0"/>
                  </a:outerShdw>
                </a:effectLst>
                <a:latin typeface="Times New Roman"/>
                <a:cs typeface="Times New Roman"/>
              </a:rPr>
              <a:t>Танцевальная</a:t>
            </a:r>
          </a:p>
        </p:txBody>
      </p:sp>
      <p:sp>
        <p:nvSpPr>
          <p:cNvPr id="19471" name="WordArt 15"/>
          <p:cNvSpPr>
            <a:spLocks noChangeArrowheads="1" noChangeShapeType="1" noTextEdit="1"/>
          </p:cNvSpPr>
          <p:nvPr/>
        </p:nvSpPr>
        <p:spPr bwMode="auto">
          <a:xfrm rot="-830609">
            <a:off x="528638" y="3408363"/>
            <a:ext cx="2363787" cy="914400"/>
          </a:xfrm>
          <a:prstGeom prst="rect">
            <a:avLst/>
          </a:prstGeom>
        </p:spPr>
        <p:txBody>
          <a:bodyPr wrap="none" fromWordArt="1">
            <a:prstTxWarp prst="textPlain">
              <a:avLst>
                <a:gd name="adj" fmla="val 50000"/>
              </a:avLst>
            </a:prstTxWarp>
          </a:bodyPr>
          <a:lstStyle/>
          <a:p>
            <a:r>
              <a:rPr lang="ru-RU" sz="3600" b="1" kern="10">
                <a:ln w="9525">
                  <a:solidFill>
                    <a:srgbClr val="FFFA00"/>
                  </a:solidFill>
                  <a:round/>
                  <a:headEnd/>
                  <a:tailEnd/>
                </a:ln>
                <a:solidFill>
                  <a:srgbClr val="FFFA00"/>
                </a:solidFill>
                <a:effectLst>
                  <a:outerShdw dist="35921" dir="2700000" algn="ctr" rotWithShape="0">
                    <a:srgbClr val="C0C0C0"/>
                  </a:outerShdw>
                </a:effectLst>
                <a:latin typeface="Times New Roman"/>
                <a:cs typeface="Times New Roman"/>
              </a:rPr>
              <a:t>Спорт, гимнастика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wedge">
                                      <p:cBhvr>
                                        <p:cTn id="7" dur="2000"/>
                                        <p:tgtEl>
                                          <p:spTgt spid="19461"/>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9462"/>
                                        </p:tgtEl>
                                        <p:attrNameLst>
                                          <p:attrName>style.visibility</p:attrName>
                                        </p:attrNameLst>
                                      </p:cBhvr>
                                      <p:to>
                                        <p:strVal val="visible"/>
                                      </p:to>
                                    </p:set>
                                    <p:animEffect transition="in" filter="wedge">
                                      <p:cBhvr>
                                        <p:cTn id="12" dur="2000"/>
                                        <p:tgtEl>
                                          <p:spTgt spid="19462"/>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9464"/>
                                        </p:tgtEl>
                                        <p:attrNameLst>
                                          <p:attrName>style.visibility</p:attrName>
                                        </p:attrNameLst>
                                      </p:cBhvr>
                                      <p:to>
                                        <p:strVal val="visible"/>
                                      </p:to>
                                    </p:set>
                                    <p:animEffect transition="in" filter="wedge">
                                      <p:cBhvr>
                                        <p:cTn id="17" dur="2000"/>
                                        <p:tgtEl>
                                          <p:spTgt spid="19464"/>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19463"/>
                                        </p:tgtEl>
                                        <p:attrNameLst>
                                          <p:attrName>style.visibility</p:attrName>
                                        </p:attrNameLst>
                                      </p:cBhvr>
                                      <p:to>
                                        <p:strVal val="visible"/>
                                      </p:to>
                                    </p:set>
                                    <p:animEffect transition="in" filter="wedge">
                                      <p:cBhvr>
                                        <p:cTn id="22" dur="2000"/>
                                        <p:tgtEl>
                                          <p:spTgt spid="19463"/>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19465"/>
                                        </p:tgtEl>
                                        <p:attrNameLst>
                                          <p:attrName>style.visibility</p:attrName>
                                        </p:attrNameLst>
                                      </p:cBhvr>
                                      <p:to>
                                        <p:strVal val="visible"/>
                                      </p:to>
                                    </p:set>
                                    <p:animEffect transition="in" filter="wedge">
                                      <p:cBhvr>
                                        <p:cTn id="27" dur="2000"/>
                                        <p:tgtEl>
                                          <p:spTgt spid="19465"/>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19466"/>
                                        </p:tgtEl>
                                        <p:attrNameLst>
                                          <p:attrName>style.visibility</p:attrName>
                                        </p:attrNameLst>
                                      </p:cBhvr>
                                      <p:to>
                                        <p:strVal val="visible"/>
                                      </p:to>
                                    </p:set>
                                    <p:animEffect transition="in" filter="wedge">
                                      <p:cBhvr>
                                        <p:cTn id="32" dur="2000"/>
                                        <p:tgtEl>
                                          <p:spTgt spid="19466"/>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grpId="0" nodeType="clickEffect">
                                  <p:stCondLst>
                                    <p:cond delay="0"/>
                                  </p:stCondLst>
                                  <p:childTnLst>
                                    <p:set>
                                      <p:cBhvr>
                                        <p:cTn id="36" dur="1" fill="hold">
                                          <p:stCondLst>
                                            <p:cond delay="0"/>
                                          </p:stCondLst>
                                        </p:cTn>
                                        <p:tgtEl>
                                          <p:spTgt spid="19469"/>
                                        </p:tgtEl>
                                        <p:attrNameLst>
                                          <p:attrName>style.visibility</p:attrName>
                                        </p:attrNameLst>
                                      </p:cBhvr>
                                      <p:to>
                                        <p:strVal val="visible"/>
                                      </p:to>
                                    </p:set>
                                    <p:animEffect transition="in" filter="wedge">
                                      <p:cBhvr>
                                        <p:cTn id="37" dur="2000"/>
                                        <p:tgtEl>
                                          <p:spTgt spid="19469"/>
                                        </p:tgtEl>
                                      </p:cBhvr>
                                    </p:animEffect>
                                  </p:childTnLst>
                                </p:cTn>
                              </p:par>
                            </p:childTnLst>
                          </p:cTn>
                        </p:par>
                      </p:childTnLst>
                    </p:cTn>
                  </p:par>
                  <p:par>
                    <p:cTn id="38" fill="hold">
                      <p:stCondLst>
                        <p:cond delay="indefinite"/>
                      </p:stCondLst>
                      <p:childTnLst>
                        <p:par>
                          <p:cTn id="39" fill="hold">
                            <p:stCondLst>
                              <p:cond delay="0"/>
                            </p:stCondLst>
                            <p:childTnLst>
                              <p:par>
                                <p:cTn id="40" presetID="20" presetClass="entr" presetSubtype="0" fill="hold" grpId="0" nodeType="clickEffect">
                                  <p:stCondLst>
                                    <p:cond delay="0"/>
                                  </p:stCondLst>
                                  <p:childTnLst>
                                    <p:set>
                                      <p:cBhvr>
                                        <p:cTn id="41" dur="1" fill="hold">
                                          <p:stCondLst>
                                            <p:cond delay="0"/>
                                          </p:stCondLst>
                                        </p:cTn>
                                        <p:tgtEl>
                                          <p:spTgt spid="19471"/>
                                        </p:tgtEl>
                                        <p:attrNameLst>
                                          <p:attrName>style.visibility</p:attrName>
                                        </p:attrNameLst>
                                      </p:cBhvr>
                                      <p:to>
                                        <p:strVal val="visible"/>
                                      </p:to>
                                    </p:set>
                                    <p:animEffect transition="in" filter="wedge">
                                      <p:cBhvr>
                                        <p:cTn id="42" dur="2000"/>
                                        <p:tgtEl>
                                          <p:spTgt spid="19471"/>
                                        </p:tgtEl>
                                      </p:cBhvr>
                                    </p:animEffect>
                                  </p:childTnLst>
                                </p:cTn>
                              </p:par>
                            </p:childTnLst>
                          </p:cTn>
                        </p:par>
                      </p:childTnLst>
                    </p:cTn>
                  </p:par>
                  <p:par>
                    <p:cTn id="43" fill="hold">
                      <p:stCondLst>
                        <p:cond delay="indefinite"/>
                      </p:stCondLst>
                      <p:childTnLst>
                        <p:par>
                          <p:cTn id="44" fill="hold">
                            <p:stCondLst>
                              <p:cond delay="0"/>
                            </p:stCondLst>
                            <p:childTnLst>
                              <p:par>
                                <p:cTn id="45" presetID="20" presetClass="entr" presetSubtype="0" fill="hold" grpId="0" nodeType="clickEffect">
                                  <p:stCondLst>
                                    <p:cond delay="0"/>
                                  </p:stCondLst>
                                  <p:childTnLst>
                                    <p:set>
                                      <p:cBhvr>
                                        <p:cTn id="46" dur="1" fill="hold">
                                          <p:stCondLst>
                                            <p:cond delay="0"/>
                                          </p:stCondLst>
                                        </p:cTn>
                                        <p:tgtEl>
                                          <p:spTgt spid="19470"/>
                                        </p:tgtEl>
                                        <p:attrNameLst>
                                          <p:attrName>style.visibility</p:attrName>
                                        </p:attrNameLst>
                                      </p:cBhvr>
                                      <p:to>
                                        <p:strVal val="visible"/>
                                      </p:to>
                                    </p:set>
                                    <p:animEffect transition="in" filter="wedge">
                                      <p:cBhvr>
                                        <p:cTn id="47" dur="2000"/>
                                        <p:tgtEl>
                                          <p:spTgt spid="19470"/>
                                        </p:tgtEl>
                                      </p:cBhvr>
                                    </p:animEffect>
                                  </p:childTnLst>
                                </p:cTn>
                              </p:par>
                            </p:childTnLst>
                          </p:cTn>
                        </p:par>
                      </p:childTnLst>
                    </p:cTn>
                  </p:par>
                  <p:par>
                    <p:cTn id="48" fill="hold">
                      <p:stCondLst>
                        <p:cond delay="indefinite"/>
                      </p:stCondLst>
                      <p:childTnLst>
                        <p:par>
                          <p:cTn id="49" fill="hold">
                            <p:stCondLst>
                              <p:cond delay="0"/>
                            </p:stCondLst>
                            <p:childTnLst>
                              <p:par>
                                <p:cTn id="50" presetID="20" presetClass="entr" presetSubtype="0" fill="hold" grpId="0" nodeType="clickEffect">
                                  <p:stCondLst>
                                    <p:cond delay="0"/>
                                  </p:stCondLst>
                                  <p:childTnLst>
                                    <p:set>
                                      <p:cBhvr>
                                        <p:cTn id="51" dur="1" fill="hold">
                                          <p:stCondLst>
                                            <p:cond delay="0"/>
                                          </p:stCondLst>
                                        </p:cTn>
                                        <p:tgtEl>
                                          <p:spTgt spid="19467"/>
                                        </p:tgtEl>
                                        <p:attrNameLst>
                                          <p:attrName>style.visibility</p:attrName>
                                        </p:attrNameLst>
                                      </p:cBhvr>
                                      <p:to>
                                        <p:strVal val="visible"/>
                                      </p:to>
                                    </p:set>
                                    <p:animEffect transition="in" filter="wedge">
                                      <p:cBhvr>
                                        <p:cTn id="52" dur="2000"/>
                                        <p:tgtEl>
                                          <p:spTgt spid="19467"/>
                                        </p:tgtEl>
                                      </p:cBhvr>
                                    </p:animEffect>
                                  </p:childTnLst>
                                </p:cTn>
                              </p:par>
                            </p:childTnLst>
                          </p:cTn>
                        </p:par>
                      </p:childTnLst>
                    </p:cTn>
                  </p:par>
                  <p:par>
                    <p:cTn id="53" fill="hold">
                      <p:stCondLst>
                        <p:cond delay="indefinite"/>
                      </p:stCondLst>
                      <p:childTnLst>
                        <p:par>
                          <p:cTn id="54" fill="hold">
                            <p:stCondLst>
                              <p:cond delay="0"/>
                            </p:stCondLst>
                            <p:childTnLst>
                              <p:par>
                                <p:cTn id="55" presetID="20" presetClass="entr" presetSubtype="0" fill="hold" grpId="0" nodeType="clickEffect">
                                  <p:stCondLst>
                                    <p:cond delay="0"/>
                                  </p:stCondLst>
                                  <p:childTnLst>
                                    <p:set>
                                      <p:cBhvr>
                                        <p:cTn id="56" dur="1" fill="hold">
                                          <p:stCondLst>
                                            <p:cond delay="0"/>
                                          </p:stCondLst>
                                        </p:cTn>
                                        <p:tgtEl>
                                          <p:spTgt spid="19468"/>
                                        </p:tgtEl>
                                        <p:attrNameLst>
                                          <p:attrName>style.visibility</p:attrName>
                                        </p:attrNameLst>
                                      </p:cBhvr>
                                      <p:to>
                                        <p:strVal val="visible"/>
                                      </p:to>
                                    </p:set>
                                    <p:animEffect transition="in" filter="wedge">
                                      <p:cBhvr>
                                        <p:cTn id="57" dur="2000"/>
                                        <p:tgtEl>
                                          <p:spTgt spid="19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animBg="1"/>
      <p:bldP spid="19462" grpId="0" animBg="1"/>
      <p:bldP spid="19463" grpId="0" animBg="1"/>
      <p:bldP spid="19464" grpId="0" animBg="1"/>
      <p:bldP spid="19465" grpId="0" animBg="1"/>
      <p:bldP spid="19466" grpId="0" animBg="1"/>
      <p:bldP spid="19467" grpId="0" animBg="1"/>
      <p:bldP spid="19468" grpId="0" animBg="1"/>
      <p:bldP spid="19469" grpId="0" animBg="1"/>
      <p:bldP spid="19470" grpId="0" animBg="1"/>
      <p:bldP spid="194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285728"/>
            <a:ext cx="8991600" cy="838200"/>
          </a:xfrm>
        </p:spPr>
        <p:txBody>
          <a:bodyPr>
            <a:normAutofit/>
          </a:bodyPr>
          <a:lstStyle/>
          <a:p>
            <a:r>
              <a:rPr lang="ru-RU" sz="1900" dirty="0" smtClean="0">
                <a:solidFill>
                  <a:srgbClr val="C00000"/>
                </a:solidFill>
                <a:latin typeface="Times New Roman" pitchFamily="18" charset="0"/>
                <a:cs typeface="Times New Roman" pitchFamily="18" charset="0"/>
              </a:rPr>
              <a:t>Основные этапы процесса психологического сопровождения</a:t>
            </a:r>
            <a:r>
              <a:rPr lang="ru-RU" sz="1900" dirty="0" smtClean="0">
                <a:solidFill>
                  <a:srgbClr val="C00000"/>
                </a:solidFill>
              </a:rPr>
              <a:t/>
            </a:r>
            <a:br>
              <a:rPr lang="ru-RU" sz="1900" dirty="0" smtClean="0">
                <a:solidFill>
                  <a:srgbClr val="C00000"/>
                </a:solidFill>
              </a:rPr>
            </a:br>
            <a:endParaRPr lang="ru-RU" sz="1900" dirty="0">
              <a:solidFill>
                <a:srgbClr val="C00000"/>
              </a:solidFill>
            </a:endParaRPr>
          </a:p>
        </p:txBody>
      </p:sp>
      <p:sp>
        <p:nvSpPr>
          <p:cNvPr id="3" name="Содержимое 2"/>
          <p:cNvSpPr>
            <a:spLocks noGrp="1"/>
          </p:cNvSpPr>
          <p:nvPr>
            <p:ph idx="1"/>
          </p:nvPr>
        </p:nvSpPr>
        <p:spPr>
          <a:xfrm>
            <a:off x="285720" y="857232"/>
            <a:ext cx="8686800" cy="5429288"/>
          </a:xfrm>
        </p:spPr>
        <p:txBody>
          <a:bodyPr>
            <a:normAutofit fontScale="25000" lnSpcReduction="20000"/>
          </a:bodyPr>
          <a:lstStyle/>
          <a:p>
            <a:pPr>
              <a:buNone/>
            </a:pPr>
            <a:r>
              <a:rPr lang="ru-RU" dirty="0" smtClean="0"/>
              <a:t> </a:t>
            </a:r>
          </a:p>
          <a:p>
            <a:endParaRPr lang="ru-RU" dirty="0" smtClean="0"/>
          </a:p>
          <a:p>
            <a:pPr>
              <a:buNone/>
            </a:pPr>
            <a:r>
              <a:rPr lang="ru-RU" sz="6400" b="1" dirty="0" smtClean="0">
                <a:solidFill>
                  <a:srgbClr val="C00000"/>
                </a:solidFill>
                <a:latin typeface="Times New Roman" pitchFamily="18" charset="0"/>
                <a:cs typeface="Times New Roman" pitchFamily="18" charset="0"/>
              </a:rPr>
              <a:t>1 этап</a:t>
            </a:r>
          </a:p>
          <a:p>
            <a:r>
              <a:rPr lang="ru-RU" sz="6000" dirty="0" smtClean="0">
                <a:solidFill>
                  <a:srgbClr val="002060"/>
                </a:solidFill>
                <a:latin typeface="Times New Roman" pitchFamily="18" charset="0"/>
                <a:cs typeface="Times New Roman" pitchFamily="18" charset="0"/>
              </a:rPr>
              <a:t>Диагностическое сопровождение ребенка и его семьи</a:t>
            </a:r>
          </a:p>
          <a:p>
            <a:r>
              <a:rPr lang="ru-RU" sz="6000" dirty="0" smtClean="0">
                <a:solidFill>
                  <a:srgbClr val="002060"/>
                </a:solidFill>
                <a:latin typeface="Times New Roman" pitchFamily="18" charset="0"/>
                <a:cs typeface="Times New Roman" pitchFamily="18" charset="0"/>
              </a:rPr>
              <a:t>Установление контакта со всеми участниками сопровождения ребенка.</a:t>
            </a:r>
          </a:p>
          <a:p>
            <a:r>
              <a:rPr lang="ru-RU" sz="6000" dirty="0" smtClean="0">
                <a:solidFill>
                  <a:srgbClr val="002060"/>
                </a:solidFill>
                <a:latin typeface="Times New Roman" pitchFamily="18" charset="0"/>
                <a:cs typeface="Times New Roman" pitchFamily="18" charset="0"/>
              </a:rPr>
              <a:t>Психолого-педагогическая диагностика особенностей развития ребенка, профилактика отклонений психического развития.</a:t>
            </a:r>
          </a:p>
          <a:p>
            <a:r>
              <a:rPr lang="ru-RU" sz="6000" dirty="0" smtClean="0">
                <a:solidFill>
                  <a:srgbClr val="002060"/>
                </a:solidFill>
                <a:latin typeface="Times New Roman" pitchFamily="18" charset="0"/>
                <a:cs typeface="Times New Roman" pitchFamily="18" charset="0"/>
              </a:rPr>
              <a:t>Определение модели воспитания, используемой родителями, и диагностика их личностных характеристик (составление социально- психологической карты семьи).</a:t>
            </a:r>
          </a:p>
          <a:p>
            <a:endParaRPr lang="ru-RU" sz="5600" dirty="0" smtClean="0">
              <a:latin typeface="Times New Roman" pitchFamily="18" charset="0"/>
              <a:cs typeface="Times New Roman" pitchFamily="18" charset="0"/>
            </a:endParaRPr>
          </a:p>
          <a:p>
            <a:pPr>
              <a:buNone/>
            </a:pPr>
            <a:r>
              <a:rPr lang="ru-RU" sz="6400" b="1" dirty="0" smtClean="0">
                <a:solidFill>
                  <a:srgbClr val="C00000"/>
                </a:solidFill>
                <a:latin typeface="Times New Roman" pitchFamily="18" charset="0"/>
                <a:cs typeface="Times New Roman" pitchFamily="18" charset="0"/>
              </a:rPr>
              <a:t>2 этап</a:t>
            </a:r>
          </a:p>
          <a:p>
            <a:r>
              <a:rPr lang="ru-RU" sz="6000" dirty="0" smtClean="0">
                <a:solidFill>
                  <a:srgbClr val="002060"/>
                </a:solidFill>
                <a:latin typeface="Times New Roman" pitchFamily="18" charset="0"/>
                <a:cs typeface="Times New Roman" pitchFamily="18" charset="0"/>
              </a:rPr>
              <a:t>Реализация индивидуальной программы и групповых занятий.</a:t>
            </a:r>
          </a:p>
          <a:p>
            <a:r>
              <a:rPr lang="ru-RU" sz="6000" dirty="0" smtClean="0">
                <a:solidFill>
                  <a:srgbClr val="002060"/>
                </a:solidFill>
                <a:latin typeface="Times New Roman" pitchFamily="18" charset="0"/>
                <a:cs typeface="Times New Roman" pitchFamily="18" charset="0"/>
              </a:rPr>
              <a:t>Оказание необходимой помощи родителям ребенка с ограниченными возможностями (консультирование, беседы, обсуждения).</a:t>
            </a:r>
          </a:p>
          <a:p>
            <a:r>
              <a:rPr lang="ru-RU" sz="6000" dirty="0" smtClean="0">
                <a:solidFill>
                  <a:srgbClr val="002060"/>
                </a:solidFill>
                <a:latin typeface="Times New Roman" pitchFamily="18" charset="0"/>
                <a:cs typeface="Times New Roman" pitchFamily="18" charset="0"/>
              </a:rPr>
              <a:t>Просвещение и консультирование педагогов, работающих с ребенком.</a:t>
            </a:r>
          </a:p>
          <a:p>
            <a:r>
              <a:rPr lang="ru-RU" sz="6000" dirty="0" smtClean="0">
                <a:solidFill>
                  <a:srgbClr val="002060"/>
                </a:solidFill>
                <a:latin typeface="Times New Roman" pitchFamily="18" charset="0"/>
                <a:cs typeface="Times New Roman" pitchFamily="18" charset="0"/>
              </a:rPr>
              <a:t>Психологические занятия, включающие в себя комплексы на развитие внимания, памяти, мышления, эмоционально-волевой сферы.</a:t>
            </a:r>
          </a:p>
          <a:p>
            <a:r>
              <a:rPr lang="ru-RU" sz="6000" dirty="0" smtClean="0">
                <a:solidFill>
                  <a:srgbClr val="002060"/>
                </a:solidFill>
                <a:latin typeface="Times New Roman" pitchFamily="18" charset="0"/>
                <a:cs typeface="Times New Roman" pitchFamily="18" charset="0"/>
              </a:rPr>
              <a:t>Проведение совместных мероприятий с родителями и детьми («Праздник семьи», «Новый год», </a:t>
            </a:r>
          </a:p>
          <a:p>
            <a:pPr>
              <a:buNone/>
            </a:pPr>
            <a:r>
              <a:rPr lang="ru-RU" sz="6000" dirty="0" smtClean="0">
                <a:solidFill>
                  <a:srgbClr val="002060"/>
                </a:solidFill>
                <a:latin typeface="Times New Roman" pitchFamily="18" charset="0"/>
                <a:cs typeface="Times New Roman" pitchFamily="18" charset="0"/>
              </a:rPr>
              <a:t>        «8 марта», «Дни рождения», «День матери», «Осенний праздник»).</a:t>
            </a:r>
          </a:p>
          <a:p>
            <a:r>
              <a:rPr lang="ru-RU" sz="6000" dirty="0" smtClean="0">
                <a:solidFill>
                  <a:srgbClr val="002060"/>
                </a:solidFill>
                <a:latin typeface="Times New Roman" pitchFamily="18" charset="0"/>
                <a:cs typeface="Times New Roman" pitchFamily="18" charset="0"/>
              </a:rPr>
              <a:t>Разработка рекомендаций, определение оптимальной индивидуальной нагрузки с учетом психофизических особенностей.</a:t>
            </a:r>
          </a:p>
          <a:p>
            <a:endParaRPr lang="ru-RU" sz="5600" dirty="0" smtClean="0">
              <a:latin typeface="Times New Roman" pitchFamily="18" charset="0"/>
              <a:cs typeface="Times New Roman" pitchFamily="18" charset="0"/>
            </a:endParaRPr>
          </a:p>
          <a:p>
            <a:pPr>
              <a:buNone/>
            </a:pPr>
            <a:r>
              <a:rPr lang="ru-RU" sz="6400" b="1" dirty="0" smtClean="0">
                <a:solidFill>
                  <a:srgbClr val="C00000"/>
                </a:solidFill>
                <a:latin typeface="Times New Roman" pitchFamily="18" charset="0"/>
                <a:cs typeface="Times New Roman" pitchFamily="18" charset="0"/>
              </a:rPr>
              <a:t>3 этап</a:t>
            </a:r>
          </a:p>
          <a:p>
            <a:endParaRPr lang="ru-RU" sz="5600" dirty="0" smtClean="0">
              <a:latin typeface="Times New Roman" pitchFamily="18" charset="0"/>
              <a:cs typeface="Times New Roman" pitchFamily="18" charset="0"/>
            </a:endParaRPr>
          </a:p>
          <a:p>
            <a:r>
              <a:rPr lang="ru-RU" sz="6000" dirty="0" smtClean="0">
                <a:solidFill>
                  <a:srgbClr val="002060"/>
                </a:solidFill>
                <a:latin typeface="Times New Roman" pitchFamily="18" charset="0"/>
                <a:cs typeface="Times New Roman" pitchFamily="18" charset="0"/>
              </a:rPr>
              <a:t>Анализ эффективности процесса и результатов сопровождения.</a:t>
            </a:r>
            <a:endParaRPr lang="ru-RU" sz="60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circle(in)">
                                      <p:cBhvr>
                                        <p:cTn id="42" dur="20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circle(in)">
                                      <p:cBhvr>
                                        <p:cTn id="47" dur="20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circle(in)">
                                      <p:cBhvr>
                                        <p:cTn id="52" dur="20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circle(in)">
                                      <p:cBhvr>
                                        <p:cTn id="57" dur="2000"/>
                                        <p:tgtEl>
                                          <p:spTgt spid="3">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Effect transition="in" filter="circle(in)">
                                      <p:cBhvr>
                                        <p:cTn id="62" dur="2000"/>
                                        <p:tgtEl>
                                          <p:spTgt spid="3">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Effect transition="in" filter="circle(in)">
                                      <p:cBhvr>
                                        <p:cTn id="67" dur="2000"/>
                                        <p:tgtEl>
                                          <p:spTgt spid="3">
                                            <p:txEl>
                                              <p:pRg st="13" end="1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grpId="0" nodeType="clickEffect">
                                  <p:stCondLst>
                                    <p:cond delay="0"/>
                                  </p:stCondLst>
                                  <p:childTnLst>
                                    <p:set>
                                      <p:cBhvr>
                                        <p:cTn id="71" dur="1" fill="hold">
                                          <p:stCondLst>
                                            <p:cond delay="0"/>
                                          </p:stCondLst>
                                        </p:cTn>
                                        <p:tgtEl>
                                          <p:spTgt spid="3">
                                            <p:txEl>
                                              <p:pRg st="14" end="14"/>
                                            </p:txEl>
                                          </p:spTgt>
                                        </p:tgtEl>
                                        <p:attrNameLst>
                                          <p:attrName>style.visibility</p:attrName>
                                        </p:attrNameLst>
                                      </p:cBhvr>
                                      <p:to>
                                        <p:strVal val="visible"/>
                                      </p:to>
                                    </p:set>
                                    <p:animEffect transition="in" filter="circle(in)">
                                      <p:cBhvr>
                                        <p:cTn id="72" dur="2000"/>
                                        <p:tgtEl>
                                          <p:spTgt spid="3">
                                            <p:txEl>
                                              <p:pRg st="14" end="1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grpId="0" nodeType="clickEffect">
                                  <p:stCondLst>
                                    <p:cond delay="0"/>
                                  </p:stCondLst>
                                  <p:childTnLst>
                                    <p:set>
                                      <p:cBhvr>
                                        <p:cTn id="76" dur="1" fill="hold">
                                          <p:stCondLst>
                                            <p:cond delay="0"/>
                                          </p:stCondLst>
                                        </p:cTn>
                                        <p:tgtEl>
                                          <p:spTgt spid="3">
                                            <p:txEl>
                                              <p:pRg st="15" end="15"/>
                                            </p:txEl>
                                          </p:spTgt>
                                        </p:tgtEl>
                                        <p:attrNameLst>
                                          <p:attrName>style.visibility</p:attrName>
                                        </p:attrNameLst>
                                      </p:cBhvr>
                                      <p:to>
                                        <p:strVal val="visible"/>
                                      </p:to>
                                    </p:set>
                                    <p:animEffect transition="in" filter="circle(in)">
                                      <p:cBhvr>
                                        <p:cTn id="77" dur="2000"/>
                                        <p:tgtEl>
                                          <p:spTgt spid="3">
                                            <p:txEl>
                                              <p:pRg st="15" end="15"/>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grpId="0" nodeType="clickEffect">
                                  <p:stCondLst>
                                    <p:cond delay="0"/>
                                  </p:stCondLst>
                                  <p:childTnLst>
                                    <p:set>
                                      <p:cBhvr>
                                        <p:cTn id="81" dur="1" fill="hold">
                                          <p:stCondLst>
                                            <p:cond delay="0"/>
                                          </p:stCondLst>
                                        </p:cTn>
                                        <p:tgtEl>
                                          <p:spTgt spid="3">
                                            <p:txEl>
                                              <p:pRg st="17" end="17"/>
                                            </p:txEl>
                                          </p:spTgt>
                                        </p:tgtEl>
                                        <p:attrNameLst>
                                          <p:attrName>style.visibility</p:attrName>
                                        </p:attrNameLst>
                                      </p:cBhvr>
                                      <p:to>
                                        <p:strVal val="visible"/>
                                      </p:to>
                                    </p:set>
                                    <p:animEffect transition="in" filter="circle(in)">
                                      <p:cBhvr>
                                        <p:cTn id="82" dur="2000"/>
                                        <p:tgtEl>
                                          <p:spTgt spid="3">
                                            <p:txEl>
                                              <p:pRg st="17" end="17"/>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6" presetClass="entr" presetSubtype="16" fill="hold" grpId="0" nodeType="clickEffect">
                                  <p:stCondLst>
                                    <p:cond delay="0"/>
                                  </p:stCondLst>
                                  <p:childTnLst>
                                    <p:set>
                                      <p:cBhvr>
                                        <p:cTn id="86" dur="1" fill="hold">
                                          <p:stCondLst>
                                            <p:cond delay="0"/>
                                          </p:stCondLst>
                                        </p:cTn>
                                        <p:tgtEl>
                                          <p:spTgt spid="3">
                                            <p:txEl>
                                              <p:pRg st="19" end="19"/>
                                            </p:txEl>
                                          </p:spTgt>
                                        </p:tgtEl>
                                        <p:attrNameLst>
                                          <p:attrName>style.visibility</p:attrName>
                                        </p:attrNameLst>
                                      </p:cBhvr>
                                      <p:to>
                                        <p:strVal val="visible"/>
                                      </p:to>
                                    </p:set>
                                    <p:animEffect transition="in" filter="circle(in)">
                                      <p:cBhvr>
                                        <p:cTn id="87" dur="2000"/>
                                        <p:tgtEl>
                                          <p:spTgt spid="3">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500042"/>
            <a:ext cx="8686800" cy="5580083"/>
          </a:xfrm>
        </p:spPr>
        <p:txBody>
          <a:bodyPr>
            <a:normAutofit fontScale="62500" lnSpcReduction="20000"/>
          </a:bodyPr>
          <a:lstStyle/>
          <a:p>
            <a:pPr algn="just">
              <a:buNone/>
            </a:pPr>
            <a:r>
              <a:rPr lang="ru-RU" dirty="0" smtClean="0">
                <a:latin typeface="Times New Roman" pitchFamily="18" charset="0"/>
                <a:cs typeface="Times New Roman" pitchFamily="18" charset="0"/>
              </a:rPr>
              <a:t>     </a:t>
            </a:r>
            <a:r>
              <a:rPr lang="ru-RU" sz="3100" dirty="0" smtClean="0">
                <a:solidFill>
                  <a:srgbClr val="002060"/>
                </a:solidFill>
                <a:latin typeface="Times New Roman" pitchFamily="18" charset="0"/>
                <a:cs typeface="Times New Roman" pitchFamily="18" charset="0"/>
              </a:rPr>
              <a:t>Начальный этап является традиционным. Это выявление и анализ проблем, характерных для конкретных семей. </a:t>
            </a:r>
          </a:p>
          <a:p>
            <a:pPr algn="just">
              <a:buNone/>
            </a:pPr>
            <a:r>
              <a:rPr lang="ru-RU" sz="3100" dirty="0" smtClean="0">
                <a:solidFill>
                  <a:srgbClr val="C00000"/>
                </a:solidFill>
                <a:latin typeface="Times New Roman" pitchFamily="18" charset="0"/>
                <a:cs typeface="Times New Roman" pitchFamily="18" charset="0"/>
              </a:rPr>
              <a:t>      Цель данного вида работы </a:t>
            </a:r>
            <a:r>
              <a:rPr lang="ru-RU" sz="3100" dirty="0" smtClean="0">
                <a:solidFill>
                  <a:srgbClr val="002060"/>
                </a:solidFill>
                <a:latin typeface="Times New Roman" pitchFamily="18" charset="0"/>
                <a:cs typeface="Times New Roman" pitchFamily="18" charset="0"/>
              </a:rPr>
              <a:t>- психолого-педагогическое изучение семьи с целью выявления достижений в семейном воспитании, определения причин нарушений в развитии и воспитании ребенка.</a:t>
            </a:r>
          </a:p>
          <a:p>
            <a:pPr algn="just">
              <a:buNone/>
            </a:pPr>
            <a:r>
              <a:rPr lang="ru-RU" sz="3100" dirty="0" smtClean="0">
                <a:solidFill>
                  <a:srgbClr val="002060"/>
                </a:solidFill>
                <a:latin typeface="Times New Roman" pitchFamily="18" charset="0"/>
                <a:cs typeface="Times New Roman" pitchFamily="18" charset="0"/>
              </a:rPr>
              <a:t> </a:t>
            </a:r>
          </a:p>
          <a:p>
            <a:pPr algn="just">
              <a:buNone/>
            </a:pPr>
            <a:r>
              <a:rPr lang="ru-RU" sz="3100" dirty="0" smtClean="0">
                <a:solidFill>
                  <a:srgbClr val="C00000"/>
                </a:solidFill>
                <a:latin typeface="Times New Roman" pitchFamily="18" charset="0"/>
                <a:cs typeface="Times New Roman" pitchFamily="18" charset="0"/>
              </a:rPr>
              <a:t>Используемые методы: </a:t>
            </a:r>
          </a:p>
          <a:p>
            <a:pPr algn="just">
              <a:buNone/>
            </a:pPr>
            <a:endParaRPr lang="ru-RU" sz="3100" dirty="0" smtClean="0">
              <a:solidFill>
                <a:srgbClr val="002060"/>
              </a:solidFill>
              <a:latin typeface="Times New Roman" pitchFamily="18" charset="0"/>
              <a:cs typeface="Times New Roman" pitchFamily="18" charset="0"/>
            </a:endParaRPr>
          </a:p>
          <a:p>
            <a:pPr algn="just">
              <a:buNone/>
            </a:pPr>
            <a:r>
              <a:rPr lang="ru-RU" sz="3100" dirty="0" smtClean="0">
                <a:solidFill>
                  <a:srgbClr val="002060"/>
                </a:solidFill>
                <a:latin typeface="Times New Roman" pitchFamily="18" charset="0"/>
                <a:cs typeface="Times New Roman" pitchFamily="18" charset="0"/>
              </a:rPr>
              <a:t>1. Анкетирование и опросы родителей и обучающихся (выявление отношений родителей к школе; изучение развития ребенка; изучение внутрисемейных отношений; выявление особенностей и недостатков семейного воспитания).</a:t>
            </a:r>
          </a:p>
          <a:p>
            <a:pPr algn="just">
              <a:buNone/>
            </a:pPr>
            <a:r>
              <a:rPr lang="ru-RU" sz="3100" dirty="0" smtClean="0">
                <a:solidFill>
                  <a:srgbClr val="002060"/>
                </a:solidFill>
                <a:latin typeface="Times New Roman" pitchFamily="18" charset="0"/>
                <a:cs typeface="Times New Roman" pitchFamily="18" charset="0"/>
              </a:rPr>
              <a:t> </a:t>
            </a:r>
          </a:p>
          <a:p>
            <a:pPr algn="just">
              <a:buNone/>
            </a:pPr>
            <a:r>
              <a:rPr lang="ru-RU" sz="3100" dirty="0" smtClean="0">
                <a:solidFill>
                  <a:srgbClr val="002060"/>
                </a:solidFill>
                <a:latin typeface="Times New Roman" pitchFamily="18" charset="0"/>
                <a:cs typeface="Times New Roman" pitchFamily="18" charset="0"/>
              </a:rPr>
              <a:t> 2. Проективные методики: «Кинетический рисунок семьи», «Моя семья в образе животных», совместный рисунок родителя и ребенка.</a:t>
            </a:r>
          </a:p>
          <a:p>
            <a:pPr algn="just">
              <a:buNone/>
            </a:pPr>
            <a:r>
              <a:rPr lang="ru-RU" sz="3100" dirty="0" smtClean="0">
                <a:solidFill>
                  <a:srgbClr val="002060"/>
                </a:solidFill>
                <a:latin typeface="Times New Roman" pitchFamily="18" charset="0"/>
                <a:cs typeface="Times New Roman" pitchFamily="18" charset="0"/>
              </a:rPr>
              <a:t> </a:t>
            </a:r>
          </a:p>
          <a:p>
            <a:pPr algn="just">
              <a:buNone/>
            </a:pPr>
            <a:r>
              <a:rPr lang="ru-RU" sz="3100" dirty="0" smtClean="0">
                <a:solidFill>
                  <a:srgbClr val="002060"/>
                </a:solidFill>
                <a:latin typeface="Times New Roman" pitchFamily="18" charset="0"/>
                <a:cs typeface="Times New Roman" pitchFamily="18" charset="0"/>
              </a:rPr>
              <a:t>      Из исследования прошлого года (декабрь  2012 г.), в котором приняли участие родители обучающихся 1-9 классов, следует отметить, что в школе наибольшую часть составляют неблагополучные семьи, в которых растет неблагополучный ребёнок (52%), наименьшую часть составляют благополучные семьи, в которых растёт неблагополучный ребёнок (8%).</a:t>
            </a:r>
          </a:p>
          <a:p>
            <a:pPr algn="just">
              <a:buNone/>
            </a:pPr>
            <a:endParaRPr lang="ru-RU"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circle(in)">
                                      <p:cBhvr>
                                        <p:cTn id="37" dur="20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circle(in)">
                                      <p:cBhvr>
                                        <p:cTn id="42" dur="20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circle(in)">
                                      <p:cBhvr>
                                        <p:cTn id="47"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G:\DCIM\101PHOTO\SAM_1579.JPG"/>
          <p:cNvPicPr>
            <a:picLocks noChangeAspect="1" noChangeArrowheads="1"/>
          </p:cNvPicPr>
          <p:nvPr/>
        </p:nvPicPr>
        <p:blipFill>
          <a:blip r:embed="rId2" cstate="email"/>
          <a:srcRect/>
          <a:stretch>
            <a:fillRect/>
          </a:stretch>
        </p:blipFill>
        <p:spPr bwMode="auto">
          <a:xfrm rot="17012645">
            <a:off x="2645509" y="2499184"/>
            <a:ext cx="2714612" cy="2143140"/>
          </a:xfrm>
          <a:prstGeom prst="rect">
            <a:avLst/>
          </a:prstGeom>
          <a:noFill/>
        </p:spPr>
      </p:pic>
      <p:pic>
        <p:nvPicPr>
          <p:cNvPr id="7170" name="Picture 2" descr="G:\DCIM\101PHOTO\SAM_1580.JPG"/>
          <p:cNvPicPr>
            <a:picLocks noChangeAspect="1" noChangeArrowheads="1"/>
          </p:cNvPicPr>
          <p:nvPr/>
        </p:nvPicPr>
        <p:blipFill>
          <a:blip r:embed="rId3" cstate="email"/>
          <a:srcRect/>
          <a:stretch>
            <a:fillRect/>
          </a:stretch>
        </p:blipFill>
        <p:spPr bwMode="auto">
          <a:xfrm rot="2665527">
            <a:off x="488926" y="597524"/>
            <a:ext cx="2733529" cy="2513211"/>
          </a:xfrm>
          <a:prstGeom prst="rect">
            <a:avLst/>
          </a:prstGeom>
          <a:noFill/>
        </p:spPr>
      </p:pic>
      <p:pic>
        <p:nvPicPr>
          <p:cNvPr id="7171" name="Picture 3" descr="G:\DCIM\101PHOTO\SAM_1581.JPG"/>
          <p:cNvPicPr>
            <a:picLocks noChangeAspect="1" noChangeArrowheads="1"/>
          </p:cNvPicPr>
          <p:nvPr/>
        </p:nvPicPr>
        <p:blipFill>
          <a:blip r:embed="rId4" cstate="email"/>
          <a:srcRect/>
          <a:stretch>
            <a:fillRect/>
          </a:stretch>
        </p:blipFill>
        <p:spPr bwMode="auto">
          <a:xfrm rot="522376">
            <a:off x="3303942" y="1944708"/>
            <a:ext cx="2272747" cy="2296327"/>
          </a:xfrm>
          <a:prstGeom prst="rect">
            <a:avLst/>
          </a:prstGeom>
          <a:noFill/>
        </p:spPr>
      </p:pic>
      <p:pic>
        <p:nvPicPr>
          <p:cNvPr id="7172" name="Picture 4" descr="G:\DCIM\101PHOTO\SAM_1582.JPG"/>
          <p:cNvPicPr>
            <a:picLocks noChangeAspect="1" noChangeArrowheads="1"/>
          </p:cNvPicPr>
          <p:nvPr/>
        </p:nvPicPr>
        <p:blipFill>
          <a:blip r:embed="rId5" cstate="email"/>
          <a:srcRect/>
          <a:stretch>
            <a:fillRect/>
          </a:stretch>
        </p:blipFill>
        <p:spPr bwMode="auto">
          <a:xfrm>
            <a:off x="3214678" y="857232"/>
            <a:ext cx="2928958" cy="2857520"/>
          </a:xfrm>
          <a:prstGeom prst="rect">
            <a:avLst/>
          </a:prstGeom>
          <a:noFill/>
        </p:spPr>
      </p:pic>
      <p:pic>
        <p:nvPicPr>
          <p:cNvPr id="7175" name="Picture 7"/>
          <p:cNvPicPr>
            <a:picLocks noChangeAspect="1" noChangeArrowheads="1"/>
          </p:cNvPicPr>
          <p:nvPr/>
        </p:nvPicPr>
        <p:blipFill>
          <a:blip r:embed="rId6" cstate="email"/>
          <a:srcRect/>
          <a:stretch>
            <a:fillRect/>
          </a:stretch>
        </p:blipFill>
        <p:spPr bwMode="auto">
          <a:xfrm>
            <a:off x="3071802" y="3286124"/>
            <a:ext cx="2238706" cy="2214554"/>
          </a:xfrm>
          <a:prstGeom prst="rect">
            <a:avLst/>
          </a:prstGeom>
          <a:noFill/>
          <a:ln w="9525">
            <a:noFill/>
            <a:miter lim="800000"/>
            <a:headEnd/>
            <a:tailEnd/>
          </a:ln>
          <a:effectLst/>
        </p:spPr>
      </p:pic>
      <p:pic>
        <p:nvPicPr>
          <p:cNvPr id="7177" name="Picture 9" descr="C:\Documents and Settings\Admin\Рабочий стол\фото\SAM_1585.JPG"/>
          <p:cNvPicPr>
            <a:picLocks noChangeAspect="1" noChangeArrowheads="1"/>
          </p:cNvPicPr>
          <p:nvPr/>
        </p:nvPicPr>
        <p:blipFill>
          <a:blip r:embed="rId7" cstate="email"/>
          <a:srcRect/>
          <a:stretch>
            <a:fillRect/>
          </a:stretch>
        </p:blipFill>
        <p:spPr bwMode="auto">
          <a:xfrm rot="20643210">
            <a:off x="5826397" y="607275"/>
            <a:ext cx="2875138" cy="3162958"/>
          </a:xfrm>
          <a:prstGeom prst="rect">
            <a:avLst/>
          </a:prstGeom>
          <a:noFill/>
        </p:spPr>
      </p:pic>
      <p:pic>
        <p:nvPicPr>
          <p:cNvPr id="7178" name="Picture 10" descr="C:\Documents and Settings\Admin\Рабочий стол\фото\SAM_1587.JPG"/>
          <p:cNvPicPr>
            <a:picLocks noChangeAspect="1" noChangeArrowheads="1"/>
          </p:cNvPicPr>
          <p:nvPr/>
        </p:nvPicPr>
        <p:blipFill>
          <a:blip r:embed="rId8" cstate="email"/>
          <a:srcRect/>
          <a:stretch>
            <a:fillRect/>
          </a:stretch>
        </p:blipFill>
        <p:spPr bwMode="auto">
          <a:xfrm>
            <a:off x="0" y="4143380"/>
            <a:ext cx="3064294" cy="1500198"/>
          </a:xfrm>
          <a:prstGeom prst="rect">
            <a:avLst/>
          </a:prstGeom>
          <a:noFill/>
        </p:spPr>
      </p:pic>
      <p:pic>
        <p:nvPicPr>
          <p:cNvPr id="7179" name="Picture 11" descr="C:\Documents and Settings\Admin\Рабочий стол\фото\SAM_1588.JPG"/>
          <p:cNvPicPr>
            <a:picLocks noChangeAspect="1" noChangeArrowheads="1"/>
          </p:cNvPicPr>
          <p:nvPr/>
        </p:nvPicPr>
        <p:blipFill>
          <a:blip r:embed="rId9" cstate="email"/>
          <a:srcRect/>
          <a:stretch>
            <a:fillRect/>
          </a:stretch>
        </p:blipFill>
        <p:spPr bwMode="auto">
          <a:xfrm>
            <a:off x="6500826" y="3429000"/>
            <a:ext cx="2428892" cy="2214578"/>
          </a:xfrm>
          <a:prstGeom prst="rect">
            <a:avLst/>
          </a:prstGeom>
          <a:noFill/>
        </p:spPr>
      </p:pic>
      <p:pic>
        <p:nvPicPr>
          <p:cNvPr id="14" name="Picture 6"/>
          <p:cNvPicPr>
            <a:picLocks noChangeAspect="1" noChangeArrowheads="1"/>
          </p:cNvPicPr>
          <p:nvPr/>
        </p:nvPicPr>
        <p:blipFill>
          <a:blip r:embed="rId10" cstate="email"/>
          <a:srcRect/>
          <a:stretch>
            <a:fillRect/>
          </a:stretch>
        </p:blipFill>
        <p:spPr bwMode="auto">
          <a:xfrm>
            <a:off x="0" y="2214554"/>
            <a:ext cx="3186803" cy="2052863"/>
          </a:xfrm>
          <a:prstGeom prst="rect">
            <a:avLst/>
          </a:prstGeom>
          <a:noFill/>
          <a:ln w="9525">
            <a:noFill/>
            <a:miter lim="800000"/>
            <a:headEnd/>
            <a:tailEnd/>
          </a:ln>
          <a:effectLst/>
        </p:spPr>
      </p:pic>
      <p:pic>
        <p:nvPicPr>
          <p:cNvPr id="15" name="Picture 3" descr="G:\DCIM\101PHOTO\SAM_1579.JPG"/>
          <p:cNvPicPr>
            <a:picLocks noChangeAspect="1" noChangeArrowheads="1"/>
          </p:cNvPicPr>
          <p:nvPr/>
        </p:nvPicPr>
        <p:blipFill>
          <a:blip r:embed="rId11" cstate="email"/>
          <a:srcRect/>
          <a:stretch>
            <a:fillRect/>
          </a:stretch>
        </p:blipFill>
        <p:spPr bwMode="auto">
          <a:xfrm>
            <a:off x="4000496" y="3429000"/>
            <a:ext cx="3199451" cy="2143140"/>
          </a:xfrm>
          <a:prstGeom prst="rect">
            <a:avLst/>
          </a:prstGeom>
          <a:noFill/>
        </p:spPr>
      </p:pic>
      <p:sp>
        <p:nvSpPr>
          <p:cNvPr id="13" name="TextBox 12"/>
          <p:cNvSpPr txBox="1"/>
          <p:nvPr/>
        </p:nvSpPr>
        <p:spPr>
          <a:xfrm>
            <a:off x="2428860" y="285728"/>
            <a:ext cx="3786214"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ru-RU" sz="2400" dirty="0" smtClean="0">
                <a:solidFill>
                  <a:srgbClr val="C00000"/>
                </a:solidFill>
                <a:latin typeface="Times New Roman" pitchFamily="18" charset="0"/>
                <a:cs typeface="Times New Roman" pitchFamily="18" charset="0"/>
              </a:rPr>
              <a:t>Проективная методика</a:t>
            </a:r>
            <a:endParaRPr lang="ru-RU" sz="2400" dirty="0">
              <a:solidFill>
                <a:srgbClr val="C00000"/>
              </a:solidFill>
              <a:latin typeface="Times New Roman" pitchFamily="18" charset="0"/>
              <a:cs typeface="Times New Roman" pitchFamily="18" charset="0"/>
            </a:endParaRPr>
          </a:p>
        </p:txBody>
      </p:sp>
      <p:sp>
        <p:nvSpPr>
          <p:cNvPr id="16" name="TextBox 15"/>
          <p:cNvSpPr txBox="1"/>
          <p:nvPr/>
        </p:nvSpPr>
        <p:spPr>
          <a:xfrm>
            <a:off x="5929322" y="4286256"/>
            <a:ext cx="2643206" cy="276999"/>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ru-RU" sz="1200" b="1" dirty="0" smtClean="0">
                <a:solidFill>
                  <a:srgbClr val="002060"/>
                </a:solidFill>
                <a:latin typeface="Times New Roman" pitchFamily="18" charset="0"/>
                <a:cs typeface="Times New Roman" pitchFamily="18" charset="0"/>
              </a:rPr>
              <a:t>«Кинетический рисунок семьи»</a:t>
            </a:r>
            <a:endParaRPr lang="ru-RU" sz="1200" b="1" dirty="0">
              <a:solidFill>
                <a:srgbClr val="002060"/>
              </a:solidFill>
              <a:latin typeface="Times New Roman" pitchFamily="18" charset="0"/>
              <a:cs typeface="Times New Roman" pitchFamily="18" charset="0"/>
            </a:endParaRPr>
          </a:p>
        </p:txBody>
      </p:sp>
      <p:sp>
        <p:nvSpPr>
          <p:cNvPr id="18" name="TextBox 17"/>
          <p:cNvSpPr txBox="1"/>
          <p:nvPr/>
        </p:nvSpPr>
        <p:spPr>
          <a:xfrm>
            <a:off x="285720" y="3357562"/>
            <a:ext cx="2428860" cy="276999"/>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ru-RU" sz="1200" b="1" dirty="0" smtClean="0">
                <a:solidFill>
                  <a:srgbClr val="002060"/>
                </a:solidFill>
                <a:latin typeface="Times New Roman" pitchFamily="18" charset="0"/>
                <a:cs typeface="Times New Roman" pitchFamily="18" charset="0"/>
              </a:rPr>
              <a:t>«Несуществующие животные»</a:t>
            </a:r>
            <a:endParaRPr lang="ru-RU" sz="1200" b="1" dirty="0">
              <a:solidFill>
                <a:srgbClr val="002060"/>
              </a:solidFill>
              <a:latin typeface="Times New Roman" pitchFamily="18" charset="0"/>
              <a:cs typeface="Times New Roman" pitchFamily="18" charset="0"/>
            </a:endParaRPr>
          </a:p>
        </p:txBody>
      </p:sp>
      <p:sp>
        <p:nvSpPr>
          <p:cNvPr id="19" name="TextBox 18"/>
          <p:cNvSpPr txBox="1"/>
          <p:nvPr/>
        </p:nvSpPr>
        <p:spPr>
          <a:xfrm>
            <a:off x="5715008" y="2428868"/>
            <a:ext cx="2786082" cy="276999"/>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ru-RU" sz="1200" b="1" dirty="0" smtClean="0">
                <a:solidFill>
                  <a:srgbClr val="002060"/>
                </a:solidFill>
                <a:latin typeface="Times New Roman" pitchFamily="18" charset="0"/>
                <a:cs typeface="Times New Roman" pitchFamily="18" charset="0"/>
              </a:rPr>
              <a:t>«Моя семья в образе животных»</a:t>
            </a:r>
            <a:endParaRPr lang="ru-RU" sz="1200" b="1" dirty="0">
              <a:solidFill>
                <a:srgbClr val="002060"/>
              </a:solidFill>
              <a:latin typeface="Times New Roman" pitchFamily="18" charset="0"/>
              <a:cs typeface="Times New Roman" pitchFamily="18" charset="0"/>
            </a:endParaRPr>
          </a:p>
        </p:txBody>
      </p:sp>
      <p:sp>
        <p:nvSpPr>
          <p:cNvPr id="20" name="TextBox 19"/>
          <p:cNvSpPr txBox="1"/>
          <p:nvPr/>
        </p:nvSpPr>
        <p:spPr>
          <a:xfrm>
            <a:off x="500034" y="5643578"/>
            <a:ext cx="8001056" cy="1015663"/>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just"/>
            <a:r>
              <a:rPr lang="ru-RU" dirty="0" smtClean="0"/>
              <a:t> </a:t>
            </a:r>
            <a:r>
              <a:rPr lang="ru-RU" sz="1400" b="1" dirty="0" smtClean="0">
                <a:solidFill>
                  <a:srgbClr val="002060"/>
                </a:solidFill>
                <a:latin typeface="Times New Roman" pitchFamily="18" charset="0"/>
                <a:cs typeface="Times New Roman" pitchFamily="18" charset="0"/>
              </a:rPr>
              <a:t>Богатую информацию о субъективной семейной ситуации дают проективные методики. </a:t>
            </a:r>
          </a:p>
          <a:p>
            <a:pPr algn="just"/>
            <a:r>
              <a:rPr lang="ru-RU" sz="1400" b="1" dirty="0" err="1" smtClean="0">
                <a:solidFill>
                  <a:srgbClr val="002060"/>
                </a:solidFill>
                <a:latin typeface="Times New Roman" pitchFamily="18" charset="0"/>
                <a:cs typeface="Times New Roman" pitchFamily="18" charset="0"/>
              </a:rPr>
              <a:t>Н-р</a:t>
            </a:r>
            <a:r>
              <a:rPr lang="ru-RU" sz="1400" b="1" dirty="0" smtClean="0">
                <a:solidFill>
                  <a:srgbClr val="002060"/>
                </a:solidFill>
                <a:latin typeface="Times New Roman" pitchFamily="18" charset="0"/>
                <a:cs typeface="Times New Roman" pitchFamily="18" charset="0"/>
              </a:rPr>
              <a:t>:, «Кинетический рисунок семьи». Особую ценность этой методике придает тот факт, что она отражает факторы семейного воспитания, которые оказываются скрытыми прежде всего от самих родителей.</a:t>
            </a:r>
            <a:endParaRPr lang="ru-RU" sz="1400" b="1" dirty="0">
              <a:solidFill>
                <a:srgbClr val="00206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457200" y="285728"/>
          <a:ext cx="8686800" cy="392909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42910" y="4429132"/>
            <a:ext cx="7929618" cy="1815882"/>
          </a:xfrm>
          <a:prstGeom prst="rect">
            <a:avLst/>
          </a:prstGeom>
          <a:noFill/>
        </p:spPr>
        <p:txBody>
          <a:bodyPr wrap="square" rtlCol="0">
            <a:spAutoFit/>
          </a:bodyPr>
          <a:lstStyle/>
          <a:p>
            <a:pPr algn="just"/>
            <a:r>
              <a:rPr lang="ru-RU" sz="1400" dirty="0" smtClean="0">
                <a:solidFill>
                  <a:srgbClr val="002060"/>
                </a:solidFill>
                <a:latin typeface="Times New Roman" pitchFamily="18" charset="0"/>
                <a:cs typeface="Times New Roman" pitchFamily="18" charset="0"/>
              </a:rPr>
              <a:t>Почти 2/3из общего количества составляют неполные семьи. Как правило,  эти семьи являются экономически неблагополучными. Но хуже всего то, что в таких семьях царит социально-психологическое неблагополучие, причины которого потребление алкоголя, наркотических веществ. Можно сделать вывод, что для родителей «трудных детей» характерным является асоциальное поведение одного или обоих родителей, отсутствие привязанности между членами семьи, жестокое отношение к детям, нездоровая атмосфера. Все результаты заносятся в диагностическую карту ребенка, в которой прослеживается развитие ребенка каждого года обучения. На основании полученных данных, решений ПМПк планируется другие виды работ.</a:t>
            </a:r>
            <a:endParaRPr lang="ru-RU" sz="14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642910" y="428604"/>
          <a:ext cx="8215370" cy="514353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857224" y="4500570"/>
            <a:ext cx="5572164" cy="369332"/>
          </a:xfrm>
          <a:prstGeom prst="rect">
            <a:avLst/>
          </a:prstGeom>
          <a:noFill/>
        </p:spPr>
        <p:txBody>
          <a:bodyPr wrap="square" rtlCol="0">
            <a:spAutoFit/>
          </a:bodyPr>
          <a:lstStyle/>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одержимое 5"/>
          <p:cNvGraphicFramePr>
            <a:graphicFrameLocks noGrp="1"/>
          </p:cNvGraphicFramePr>
          <p:nvPr>
            <p:ph idx="1"/>
          </p:nvPr>
        </p:nvGraphicFramePr>
        <p:xfrm>
          <a:off x="304800" y="214290"/>
          <a:ext cx="8686800" cy="607222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5"/>
          <p:cNvSpPr>
            <a:spLocks noChangeArrowheads="1" noChangeShapeType="1" noTextEdit="1"/>
          </p:cNvSpPr>
          <p:nvPr/>
        </p:nvSpPr>
        <p:spPr bwMode="auto">
          <a:xfrm>
            <a:off x="609600" y="2133600"/>
            <a:ext cx="2057400" cy="1600200"/>
          </a:xfrm>
          <a:prstGeom prst="rect">
            <a:avLst/>
          </a:prstGeom>
        </p:spPr>
        <p:txBody>
          <a:bodyPr wrap="none" fromWordArt="1">
            <a:prstTxWarp prst="textPlain">
              <a:avLst>
                <a:gd name="adj" fmla="val 50000"/>
              </a:avLst>
            </a:prstTxWarp>
          </a:bodyPr>
          <a:lstStyle/>
          <a:p>
            <a:r>
              <a:rPr lang="ru-RU" sz="1600" kern="10">
                <a:ln w="19050">
                  <a:solidFill>
                    <a:srgbClr val="99CCFF"/>
                  </a:solidFill>
                  <a:round/>
                  <a:headEnd/>
                  <a:tailEnd/>
                </a:ln>
                <a:solidFill>
                  <a:srgbClr val="0066CC"/>
                </a:solidFill>
                <a:effectLst>
                  <a:outerShdw dist="35921" dir="2700000" algn="ctr" rotWithShape="0">
                    <a:srgbClr val="990000"/>
                  </a:outerShdw>
                </a:effectLst>
                <a:latin typeface="Impact"/>
              </a:rPr>
              <a:t>Патология </a:t>
            </a:r>
          </a:p>
          <a:p>
            <a:r>
              <a:rPr lang="ru-RU" sz="1600" kern="10">
                <a:ln w="19050">
                  <a:solidFill>
                    <a:srgbClr val="99CCFF"/>
                  </a:solidFill>
                  <a:round/>
                  <a:headEnd/>
                  <a:tailEnd/>
                </a:ln>
                <a:solidFill>
                  <a:srgbClr val="0066CC"/>
                </a:solidFill>
                <a:effectLst>
                  <a:outerShdw dist="35921" dir="2700000" algn="ctr" rotWithShape="0">
                    <a:srgbClr val="990000"/>
                  </a:outerShdw>
                </a:effectLst>
                <a:latin typeface="Impact"/>
              </a:rPr>
              <a:t>беременности</a:t>
            </a:r>
          </a:p>
          <a:p>
            <a:endParaRPr lang="ru-RU" sz="1600" kern="10">
              <a:ln w="19050">
                <a:solidFill>
                  <a:srgbClr val="99CCFF"/>
                </a:solidFill>
                <a:round/>
                <a:headEnd/>
                <a:tailEnd/>
              </a:ln>
              <a:solidFill>
                <a:srgbClr val="0066CC"/>
              </a:solidFill>
              <a:effectLst>
                <a:outerShdw dist="35921" dir="2700000" algn="ctr" rotWithShape="0">
                  <a:srgbClr val="990000"/>
                </a:outerShdw>
              </a:effectLst>
              <a:latin typeface="Impact"/>
            </a:endParaRPr>
          </a:p>
        </p:txBody>
      </p:sp>
      <p:sp>
        <p:nvSpPr>
          <p:cNvPr id="4099" name="AutoShape 14"/>
          <p:cNvSpPr>
            <a:spLocks noChangeArrowheads="1"/>
          </p:cNvSpPr>
          <p:nvPr/>
        </p:nvSpPr>
        <p:spPr bwMode="auto">
          <a:xfrm>
            <a:off x="990600" y="0"/>
            <a:ext cx="7162800" cy="2743200"/>
          </a:xfrm>
          <a:prstGeom prst="downArrowCallout">
            <a:avLst>
              <a:gd name="adj1" fmla="val 65278"/>
              <a:gd name="adj2" fmla="val 65278"/>
              <a:gd name="adj3" fmla="val 16667"/>
              <a:gd name="adj4" fmla="val 66667"/>
            </a:avLst>
          </a:prstGeom>
          <a:gradFill rotWithShape="1">
            <a:gsLst>
              <a:gs pos="0">
                <a:srgbClr val="99FF66">
                  <a:alpha val="18999"/>
                </a:srgbClr>
              </a:gs>
              <a:gs pos="100000">
                <a:srgbClr val="FEE7F2"/>
              </a:gs>
            </a:gsLst>
            <a:lin ang="2700000" scaled="1"/>
          </a:gradFill>
          <a:ln w="9525">
            <a:solidFill>
              <a:schemeClr val="tx1"/>
            </a:solidFill>
            <a:miter lim="800000"/>
            <a:headEnd/>
            <a:tailEnd/>
          </a:ln>
        </p:spPr>
        <p:txBody>
          <a:bodyPr anchor="ctr"/>
          <a:lstStyle/>
          <a:p>
            <a:pPr eaLnBrk="1" hangingPunct="1"/>
            <a:endParaRPr lang="ru-RU"/>
          </a:p>
        </p:txBody>
      </p:sp>
      <p:sp>
        <p:nvSpPr>
          <p:cNvPr id="4100" name="WordArt 16"/>
          <p:cNvSpPr>
            <a:spLocks noChangeArrowheads="1" noChangeShapeType="1" noTextEdit="1"/>
          </p:cNvSpPr>
          <p:nvPr/>
        </p:nvSpPr>
        <p:spPr bwMode="auto">
          <a:xfrm>
            <a:off x="6858000" y="3810000"/>
            <a:ext cx="1981200" cy="990600"/>
          </a:xfrm>
          <a:prstGeom prst="rect">
            <a:avLst/>
          </a:prstGeom>
        </p:spPr>
        <p:txBody>
          <a:bodyPr wrap="none" fromWordArt="1">
            <a:prstTxWarp prst="textPlain">
              <a:avLst>
                <a:gd name="adj" fmla="val 50000"/>
              </a:avLst>
            </a:prstTxWarp>
          </a:bodyPr>
          <a:lstStyle/>
          <a:p>
            <a:r>
              <a:rPr lang="ru-RU" sz="1600" kern="10">
                <a:ln w="19050">
                  <a:solidFill>
                    <a:srgbClr val="99CCFF"/>
                  </a:solidFill>
                  <a:round/>
                  <a:headEnd/>
                  <a:tailEnd/>
                </a:ln>
                <a:solidFill>
                  <a:srgbClr val="0066CC"/>
                </a:solidFill>
                <a:effectLst>
                  <a:outerShdw dist="35921" dir="2700000" algn="ctr" rotWithShape="0">
                    <a:srgbClr val="990000"/>
                  </a:outerShdw>
                </a:effectLst>
                <a:latin typeface="Impact"/>
              </a:rPr>
              <a:t>Заниженная </a:t>
            </a:r>
          </a:p>
          <a:p>
            <a:r>
              <a:rPr lang="ru-RU" sz="1600" kern="10">
                <a:ln w="19050">
                  <a:solidFill>
                    <a:srgbClr val="99CCFF"/>
                  </a:solidFill>
                  <a:round/>
                  <a:headEnd/>
                  <a:tailEnd/>
                </a:ln>
                <a:solidFill>
                  <a:srgbClr val="0066CC"/>
                </a:solidFill>
                <a:effectLst>
                  <a:outerShdw dist="35921" dir="2700000" algn="ctr" rotWithShape="0">
                    <a:srgbClr val="990000"/>
                  </a:outerShdw>
                </a:effectLst>
                <a:latin typeface="Impact"/>
              </a:rPr>
              <a:t>самооценка</a:t>
            </a:r>
          </a:p>
        </p:txBody>
      </p:sp>
      <p:sp>
        <p:nvSpPr>
          <p:cNvPr id="4101" name="WordArt 17"/>
          <p:cNvSpPr>
            <a:spLocks noChangeArrowheads="1" noChangeShapeType="1" noTextEdit="1"/>
          </p:cNvSpPr>
          <p:nvPr/>
        </p:nvSpPr>
        <p:spPr bwMode="auto">
          <a:xfrm>
            <a:off x="304800" y="3733800"/>
            <a:ext cx="2590800" cy="1143000"/>
          </a:xfrm>
          <a:prstGeom prst="rect">
            <a:avLst/>
          </a:prstGeom>
        </p:spPr>
        <p:txBody>
          <a:bodyPr wrap="none" fromWordArt="1">
            <a:prstTxWarp prst="textPlain">
              <a:avLst>
                <a:gd name="adj" fmla="val 50000"/>
              </a:avLst>
            </a:prstTxWarp>
          </a:bodyPr>
          <a:lstStyle/>
          <a:p>
            <a:r>
              <a:rPr lang="ru-RU" sz="1600" kern="10">
                <a:ln w="19050">
                  <a:solidFill>
                    <a:srgbClr val="99CCFF"/>
                  </a:solidFill>
                  <a:round/>
                  <a:headEnd/>
                  <a:tailEnd/>
                </a:ln>
                <a:solidFill>
                  <a:srgbClr val="0066CC"/>
                </a:solidFill>
                <a:effectLst>
                  <a:outerShdw dist="35921" dir="2700000" algn="ctr" rotWithShape="0">
                    <a:srgbClr val="990000"/>
                  </a:outerShdw>
                </a:effectLst>
                <a:latin typeface="Impact"/>
              </a:rPr>
              <a:t>Несформированность </a:t>
            </a:r>
          </a:p>
          <a:p>
            <a:r>
              <a:rPr lang="ru-RU" sz="1600" kern="10">
                <a:ln w="19050">
                  <a:solidFill>
                    <a:srgbClr val="99CCFF"/>
                  </a:solidFill>
                  <a:round/>
                  <a:headEnd/>
                  <a:tailEnd/>
                </a:ln>
                <a:solidFill>
                  <a:srgbClr val="0066CC"/>
                </a:solidFill>
                <a:effectLst>
                  <a:outerShdw dist="35921" dir="2700000" algn="ctr" rotWithShape="0">
                    <a:srgbClr val="990000"/>
                  </a:outerShdw>
                </a:effectLst>
                <a:latin typeface="Impact"/>
              </a:rPr>
              <a:t>личности</a:t>
            </a:r>
          </a:p>
        </p:txBody>
      </p:sp>
      <p:sp>
        <p:nvSpPr>
          <p:cNvPr id="4102" name="WordArt 18"/>
          <p:cNvSpPr>
            <a:spLocks noChangeArrowheads="1" noChangeShapeType="1" noTextEdit="1"/>
          </p:cNvSpPr>
          <p:nvPr/>
        </p:nvSpPr>
        <p:spPr bwMode="auto">
          <a:xfrm>
            <a:off x="4495800" y="5334000"/>
            <a:ext cx="4343400" cy="1109663"/>
          </a:xfrm>
          <a:prstGeom prst="rect">
            <a:avLst/>
          </a:prstGeom>
        </p:spPr>
        <p:txBody>
          <a:bodyPr wrap="none" fromWordArt="1">
            <a:prstTxWarp prst="textPlain">
              <a:avLst>
                <a:gd name="adj" fmla="val 50000"/>
              </a:avLst>
            </a:prstTxWarp>
          </a:bodyPr>
          <a:lstStyle/>
          <a:p>
            <a:r>
              <a:rPr lang="ru-RU" sz="1600" kern="10" dirty="0">
                <a:ln w="19050">
                  <a:solidFill>
                    <a:srgbClr val="99CCFF"/>
                  </a:solidFill>
                  <a:round/>
                  <a:headEnd/>
                  <a:tailEnd/>
                </a:ln>
                <a:solidFill>
                  <a:srgbClr val="0066CC"/>
                </a:solidFill>
                <a:effectLst>
                  <a:outerShdw dist="35921" dir="2700000" algn="ctr" rotWithShape="0">
                    <a:srgbClr val="990000"/>
                  </a:outerShdw>
                </a:effectLst>
                <a:latin typeface="Impact"/>
              </a:rPr>
              <a:t>Невнимание </a:t>
            </a:r>
            <a:r>
              <a:rPr lang="ru-RU" sz="1600" kern="10" dirty="0" smtClean="0">
                <a:ln w="19050">
                  <a:solidFill>
                    <a:srgbClr val="99CCFF"/>
                  </a:solidFill>
                  <a:round/>
                  <a:headEnd/>
                  <a:tailEnd/>
                </a:ln>
                <a:solidFill>
                  <a:srgbClr val="0066CC"/>
                </a:solidFill>
                <a:effectLst>
                  <a:outerShdw dist="35921" dir="2700000" algn="ctr" rotWithShape="0">
                    <a:srgbClr val="990000"/>
                  </a:outerShdw>
                </a:effectLst>
                <a:latin typeface="Impact"/>
              </a:rPr>
              <a:t> семьи</a:t>
            </a:r>
            <a:endParaRPr lang="ru-RU" sz="1600" kern="10" dirty="0">
              <a:ln w="19050">
                <a:solidFill>
                  <a:srgbClr val="99CCFF"/>
                </a:solidFill>
                <a:round/>
                <a:headEnd/>
                <a:tailEnd/>
              </a:ln>
              <a:solidFill>
                <a:srgbClr val="0066CC"/>
              </a:solidFill>
              <a:effectLst>
                <a:outerShdw dist="35921" dir="2700000" algn="ctr" rotWithShape="0">
                  <a:srgbClr val="990000"/>
                </a:outerShdw>
              </a:effectLst>
              <a:latin typeface="Impact"/>
            </a:endParaRPr>
          </a:p>
          <a:p>
            <a:r>
              <a:rPr lang="ru-RU" sz="1600" kern="10" dirty="0">
                <a:ln w="19050">
                  <a:solidFill>
                    <a:srgbClr val="99CCFF"/>
                  </a:solidFill>
                  <a:round/>
                  <a:headEnd/>
                  <a:tailEnd/>
                </a:ln>
                <a:solidFill>
                  <a:srgbClr val="0066CC"/>
                </a:solidFill>
                <a:effectLst>
                  <a:outerShdw dist="35921" dir="2700000" algn="ctr" rotWithShape="0">
                    <a:srgbClr val="990000"/>
                  </a:outerShdw>
                </a:effectLst>
                <a:latin typeface="Impact"/>
              </a:rPr>
              <a:t>к нервно – психическому </a:t>
            </a:r>
          </a:p>
          <a:p>
            <a:r>
              <a:rPr lang="ru-RU" sz="1600" kern="10" dirty="0">
                <a:ln w="19050">
                  <a:solidFill>
                    <a:srgbClr val="99CCFF"/>
                  </a:solidFill>
                  <a:round/>
                  <a:headEnd/>
                  <a:tailEnd/>
                </a:ln>
                <a:solidFill>
                  <a:srgbClr val="0066CC"/>
                </a:solidFill>
                <a:effectLst>
                  <a:outerShdw dist="35921" dir="2700000" algn="ctr" rotWithShape="0">
                    <a:srgbClr val="990000"/>
                  </a:outerShdw>
                </a:effectLst>
                <a:latin typeface="Impact"/>
              </a:rPr>
              <a:t>состоянию детей</a:t>
            </a:r>
          </a:p>
        </p:txBody>
      </p:sp>
      <p:sp>
        <p:nvSpPr>
          <p:cNvPr id="4103" name="WordArt 23"/>
          <p:cNvSpPr>
            <a:spLocks noChangeArrowheads="1" noChangeShapeType="1" noTextEdit="1"/>
          </p:cNvSpPr>
          <p:nvPr/>
        </p:nvSpPr>
        <p:spPr bwMode="auto">
          <a:xfrm>
            <a:off x="1143000" y="5334000"/>
            <a:ext cx="2514600" cy="1066800"/>
          </a:xfrm>
          <a:prstGeom prst="rect">
            <a:avLst/>
          </a:prstGeom>
        </p:spPr>
        <p:txBody>
          <a:bodyPr wrap="none" fromWordArt="1">
            <a:prstTxWarp prst="textPlain">
              <a:avLst>
                <a:gd name="adj" fmla="val 50000"/>
              </a:avLst>
            </a:prstTxWarp>
          </a:bodyPr>
          <a:lstStyle/>
          <a:p>
            <a:r>
              <a:rPr lang="ru-RU" sz="1600" kern="10">
                <a:ln w="19050">
                  <a:solidFill>
                    <a:srgbClr val="99CCFF"/>
                  </a:solidFill>
                  <a:round/>
                  <a:headEnd/>
                  <a:tailEnd/>
                </a:ln>
                <a:solidFill>
                  <a:srgbClr val="0066CC"/>
                </a:solidFill>
                <a:effectLst>
                  <a:outerShdw dist="35921" dir="2700000" algn="ctr" rotWithShape="0">
                    <a:srgbClr val="990000"/>
                  </a:outerShdw>
                </a:effectLst>
                <a:latin typeface="Impact"/>
              </a:rPr>
              <a:t>Ухудшение </a:t>
            </a:r>
          </a:p>
          <a:p>
            <a:r>
              <a:rPr lang="ru-RU" sz="1600" kern="10">
                <a:ln w="19050">
                  <a:solidFill>
                    <a:srgbClr val="99CCFF"/>
                  </a:solidFill>
                  <a:round/>
                  <a:headEnd/>
                  <a:tailEnd/>
                </a:ln>
                <a:solidFill>
                  <a:srgbClr val="0066CC"/>
                </a:solidFill>
                <a:effectLst>
                  <a:outerShdw dist="35921" dir="2700000" algn="ctr" rotWithShape="0">
                    <a:srgbClr val="990000"/>
                  </a:outerShdw>
                </a:effectLst>
                <a:latin typeface="Impact"/>
              </a:rPr>
              <a:t>социальных </a:t>
            </a:r>
          </a:p>
          <a:p>
            <a:r>
              <a:rPr lang="ru-RU" sz="1600" kern="10">
                <a:ln w="19050">
                  <a:solidFill>
                    <a:srgbClr val="99CCFF"/>
                  </a:solidFill>
                  <a:round/>
                  <a:headEnd/>
                  <a:tailEnd/>
                </a:ln>
                <a:solidFill>
                  <a:srgbClr val="0066CC"/>
                </a:solidFill>
                <a:effectLst>
                  <a:outerShdw dist="35921" dir="2700000" algn="ctr" rotWithShape="0">
                    <a:srgbClr val="990000"/>
                  </a:outerShdw>
                </a:effectLst>
                <a:latin typeface="Impact"/>
              </a:rPr>
              <a:t>условий.</a:t>
            </a:r>
          </a:p>
        </p:txBody>
      </p:sp>
      <p:sp>
        <p:nvSpPr>
          <p:cNvPr id="4104" name="AutoShape 24"/>
          <p:cNvSpPr>
            <a:spLocks noChangeArrowheads="1"/>
          </p:cNvSpPr>
          <p:nvPr/>
        </p:nvSpPr>
        <p:spPr bwMode="auto">
          <a:xfrm>
            <a:off x="2971800" y="2743200"/>
            <a:ext cx="3657600" cy="2057400"/>
          </a:xfrm>
          <a:prstGeom prst="foldedCorner">
            <a:avLst>
              <a:gd name="adj" fmla="val 12500"/>
            </a:avLst>
          </a:prstGeom>
          <a:solidFill>
            <a:schemeClr val="accent1">
              <a:alpha val="0"/>
            </a:schemeClr>
          </a:solidFill>
          <a:ln w="9525">
            <a:solidFill>
              <a:schemeClr val="tx1"/>
            </a:solidFill>
            <a:round/>
            <a:headEnd/>
            <a:tailEnd/>
          </a:ln>
        </p:spPr>
        <p:txBody>
          <a:bodyPr wrap="none" anchor="ctr"/>
          <a:lstStyle/>
          <a:p>
            <a:pPr algn="ctr"/>
            <a:endParaRPr lang="ru-RU" dirty="0"/>
          </a:p>
        </p:txBody>
      </p:sp>
      <p:sp>
        <p:nvSpPr>
          <p:cNvPr id="4105" name="WordArt 25"/>
          <p:cNvSpPr>
            <a:spLocks noChangeArrowheads="1" noChangeShapeType="1" noTextEdit="1"/>
          </p:cNvSpPr>
          <p:nvPr/>
        </p:nvSpPr>
        <p:spPr bwMode="auto">
          <a:xfrm>
            <a:off x="3200400" y="2819400"/>
            <a:ext cx="3409950" cy="1676400"/>
          </a:xfrm>
          <a:prstGeom prst="rect">
            <a:avLst/>
          </a:prstGeom>
        </p:spPr>
        <p:txBody>
          <a:bodyPr wrap="none" fromWordArt="1">
            <a:prstTxWarp prst="textPlain">
              <a:avLst>
                <a:gd name="adj" fmla="val 50000"/>
              </a:avLst>
            </a:prstTxWarp>
          </a:bodyPr>
          <a:lstStyle/>
          <a:p>
            <a:pPr algn="ctr"/>
            <a:r>
              <a:rPr lang="ru-RU" sz="1600" kern="10" dirty="0">
                <a:ln w="19050">
                  <a:solidFill>
                    <a:srgbClr val="99CCFF"/>
                  </a:solidFill>
                  <a:round/>
                  <a:headEnd/>
                  <a:tailEnd/>
                </a:ln>
                <a:solidFill>
                  <a:srgbClr val="0066CC"/>
                </a:solidFill>
                <a:effectLst>
                  <a:outerShdw dist="35921" dir="2700000" algn="ctr" rotWithShape="0">
                    <a:srgbClr val="990000"/>
                  </a:outerShdw>
                </a:effectLst>
                <a:latin typeface="Impact"/>
              </a:rPr>
              <a:t>Интеллектуальный </a:t>
            </a:r>
          </a:p>
          <a:p>
            <a:pPr algn="ctr"/>
            <a:r>
              <a:rPr lang="ru-RU" sz="1600" kern="10" dirty="0">
                <a:ln w="19050">
                  <a:solidFill>
                    <a:srgbClr val="99CCFF"/>
                  </a:solidFill>
                  <a:round/>
                  <a:headEnd/>
                  <a:tailEnd/>
                </a:ln>
                <a:solidFill>
                  <a:srgbClr val="0066CC"/>
                </a:solidFill>
                <a:effectLst>
                  <a:outerShdw dist="35921" dir="2700000" algn="ctr" rotWithShape="0">
                    <a:srgbClr val="990000"/>
                  </a:outerShdw>
                </a:effectLst>
                <a:latin typeface="Impact"/>
              </a:rPr>
              <a:t>голод в семье, </a:t>
            </a:r>
          </a:p>
          <a:p>
            <a:pPr algn="ctr"/>
            <a:r>
              <a:rPr lang="ru-RU" sz="1600" kern="10" dirty="0">
                <a:ln w="19050">
                  <a:solidFill>
                    <a:srgbClr val="99CCFF"/>
                  </a:solidFill>
                  <a:round/>
                  <a:headEnd/>
                  <a:tailEnd/>
                </a:ln>
                <a:solidFill>
                  <a:srgbClr val="0066CC"/>
                </a:solidFill>
                <a:effectLst>
                  <a:outerShdw dist="35921" dir="2700000" algn="ctr" rotWithShape="0">
                    <a:srgbClr val="990000"/>
                  </a:outerShdw>
                </a:effectLst>
                <a:latin typeface="Impact"/>
              </a:rPr>
              <a:t>кризис семейного </a:t>
            </a:r>
          </a:p>
          <a:p>
            <a:pPr algn="ctr"/>
            <a:r>
              <a:rPr lang="ru-RU" sz="1600" kern="10" dirty="0">
                <a:ln w="19050">
                  <a:solidFill>
                    <a:srgbClr val="99CCFF"/>
                  </a:solidFill>
                  <a:round/>
                  <a:headEnd/>
                  <a:tailEnd/>
                </a:ln>
                <a:solidFill>
                  <a:srgbClr val="0066CC"/>
                </a:solidFill>
                <a:effectLst>
                  <a:outerShdw dist="35921" dir="2700000" algn="ctr" rotWithShape="0">
                    <a:srgbClr val="990000"/>
                  </a:outerShdw>
                </a:effectLst>
                <a:latin typeface="Impact"/>
              </a:rPr>
              <a:t>воспитания</a:t>
            </a:r>
          </a:p>
        </p:txBody>
      </p:sp>
      <p:sp>
        <p:nvSpPr>
          <p:cNvPr id="4106" name="WordArt 26"/>
          <p:cNvSpPr>
            <a:spLocks noChangeArrowheads="1" noChangeShapeType="1" noTextEdit="1"/>
          </p:cNvSpPr>
          <p:nvPr/>
        </p:nvSpPr>
        <p:spPr bwMode="auto">
          <a:xfrm>
            <a:off x="1524000" y="0"/>
            <a:ext cx="6019800" cy="1524000"/>
          </a:xfrm>
          <a:prstGeom prst="rect">
            <a:avLst/>
          </a:prstGeom>
        </p:spPr>
        <p:txBody>
          <a:bodyPr wrap="none" fromWordArt="1">
            <a:prstTxWarp prst="textPlain">
              <a:avLst>
                <a:gd name="adj" fmla="val 50000"/>
              </a:avLst>
            </a:prstTxWarp>
          </a:bodyPr>
          <a:lstStyle/>
          <a:p>
            <a:pPr algn="ctr"/>
            <a:r>
              <a:rPr lang="ru-RU" kern="10" dirty="0">
                <a:ln w="15875">
                  <a:solidFill>
                    <a:srgbClr val="FF9900"/>
                  </a:solidFill>
                  <a:round/>
                  <a:headEnd/>
                  <a:tailEnd/>
                </a:ln>
                <a:solidFill>
                  <a:srgbClr val="336699"/>
                </a:solidFill>
                <a:effectLst>
                  <a:outerShdw dist="45791" dir="2021404" algn="ctr" rotWithShape="0">
                    <a:srgbClr val="B2B2B2">
                      <a:alpha val="79999"/>
                    </a:srgbClr>
                  </a:outerShdw>
                </a:effectLst>
                <a:latin typeface="Times New Roman"/>
                <a:cs typeface="Times New Roman"/>
              </a:rPr>
              <a:t>Причины, факторы, </a:t>
            </a:r>
          </a:p>
          <a:p>
            <a:pPr algn="ctr"/>
            <a:r>
              <a:rPr lang="ru-RU" kern="10" dirty="0">
                <a:ln w="15875">
                  <a:solidFill>
                    <a:srgbClr val="FF9900"/>
                  </a:solidFill>
                  <a:round/>
                  <a:headEnd/>
                  <a:tailEnd/>
                </a:ln>
                <a:solidFill>
                  <a:srgbClr val="336699"/>
                </a:solidFill>
                <a:effectLst>
                  <a:outerShdw dist="45791" dir="2021404" algn="ctr" rotWithShape="0">
                    <a:srgbClr val="B2B2B2">
                      <a:alpha val="79999"/>
                    </a:srgbClr>
                  </a:outerShdw>
                </a:effectLst>
                <a:latin typeface="Times New Roman"/>
                <a:cs typeface="Times New Roman"/>
              </a:rPr>
              <a:t>влияющие к проявлению </a:t>
            </a:r>
          </a:p>
          <a:p>
            <a:pPr algn="ctr"/>
            <a:r>
              <a:rPr lang="ru-RU" kern="10" dirty="0" smtClean="0">
                <a:ln w="15875">
                  <a:solidFill>
                    <a:srgbClr val="FF9900"/>
                  </a:solidFill>
                  <a:round/>
                  <a:headEnd/>
                  <a:tailEnd/>
                </a:ln>
                <a:solidFill>
                  <a:srgbClr val="336699"/>
                </a:solidFill>
                <a:effectLst>
                  <a:outerShdw dist="45791" dir="2021404" algn="ctr" rotWithShape="0">
                    <a:srgbClr val="B2B2B2">
                      <a:alpha val="79999"/>
                    </a:srgbClr>
                  </a:outerShdw>
                </a:effectLst>
                <a:latin typeface="Times New Roman"/>
                <a:cs typeface="Times New Roman"/>
              </a:rPr>
              <a:t> агрессивного  </a:t>
            </a:r>
            <a:r>
              <a:rPr lang="ru-RU" kern="10" dirty="0">
                <a:ln w="15875">
                  <a:solidFill>
                    <a:srgbClr val="FF9900"/>
                  </a:solidFill>
                  <a:round/>
                  <a:headEnd/>
                  <a:tailEnd/>
                </a:ln>
                <a:solidFill>
                  <a:srgbClr val="336699"/>
                </a:solidFill>
                <a:effectLst>
                  <a:outerShdw dist="45791" dir="2021404" algn="ctr" rotWithShape="0">
                    <a:srgbClr val="B2B2B2">
                      <a:alpha val="79999"/>
                    </a:srgbClr>
                  </a:outerShdw>
                </a:effectLst>
                <a:latin typeface="Times New Roman"/>
                <a:cs typeface="Times New Roman"/>
              </a:rPr>
              <a:t>поведения</a:t>
            </a:r>
          </a:p>
        </p:txBody>
      </p:sp>
      <p:sp>
        <p:nvSpPr>
          <p:cNvPr id="4107" name="AutoShape 27"/>
          <p:cNvSpPr>
            <a:spLocks noChangeAspect="1" noChangeArrowheads="1"/>
          </p:cNvSpPr>
          <p:nvPr/>
        </p:nvSpPr>
        <p:spPr bwMode="auto">
          <a:xfrm>
            <a:off x="4429124" y="5214950"/>
            <a:ext cx="4286280" cy="1371600"/>
          </a:xfrm>
          <a:prstGeom prst="foldedCorner">
            <a:avLst>
              <a:gd name="adj" fmla="val 12500"/>
            </a:avLst>
          </a:prstGeom>
          <a:solidFill>
            <a:schemeClr val="accent1">
              <a:alpha val="0"/>
            </a:schemeClr>
          </a:solidFill>
          <a:ln w="9525">
            <a:solidFill>
              <a:schemeClr val="tx1"/>
            </a:solidFill>
            <a:round/>
            <a:headEnd/>
            <a:tailEnd/>
          </a:ln>
        </p:spPr>
        <p:txBody>
          <a:bodyPr wrap="none" anchor="ctr"/>
          <a:lstStyle/>
          <a:p>
            <a:pPr algn="ctr"/>
            <a:endParaRPr lang="ru-RU" dirty="0"/>
          </a:p>
        </p:txBody>
      </p:sp>
      <p:sp>
        <p:nvSpPr>
          <p:cNvPr id="4108" name="AutoShape 28"/>
          <p:cNvSpPr>
            <a:spLocks noChangeArrowheads="1"/>
          </p:cNvSpPr>
          <p:nvPr/>
        </p:nvSpPr>
        <p:spPr bwMode="auto">
          <a:xfrm>
            <a:off x="6705600" y="1905000"/>
            <a:ext cx="2438400" cy="1371600"/>
          </a:xfrm>
          <a:prstGeom prst="foldedCorner">
            <a:avLst>
              <a:gd name="adj" fmla="val 12500"/>
            </a:avLst>
          </a:prstGeom>
          <a:solidFill>
            <a:schemeClr val="accent1">
              <a:alpha val="0"/>
            </a:schemeClr>
          </a:solidFill>
          <a:ln w="9525">
            <a:solidFill>
              <a:schemeClr val="tx1"/>
            </a:solidFill>
            <a:round/>
            <a:headEnd/>
            <a:tailEnd/>
          </a:ln>
        </p:spPr>
        <p:txBody>
          <a:bodyPr wrap="none" anchor="ctr"/>
          <a:lstStyle/>
          <a:p>
            <a:endParaRPr lang="ru-RU"/>
          </a:p>
        </p:txBody>
      </p:sp>
      <p:sp>
        <p:nvSpPr>
          <p:cNvPr id="4109" name="WordArt 29"/>
          <p:cNvSpPr>
            <a:spLocks noChangeArrowheads="1" noChangeShapeType="1" noTextEdit="1"/>
          </p:cNvSpPr>
          <p:nvPr/>
        </p:nvSpPr>
        <p:spPr bwMode="auto">
          <a:xfrm>
            <a:off x="6858000" y="2057400"/>
            <a:ext cx="2286000" cy="1371600"/>
          </a:xfrm>
          <a:prstGeom prst="rect">
            <a:avLst/>
          </a:prstGeom>
        </p:spPr>
        <p:txBody>
          <a:bodyPr wrap="none" fromWordArt="1">
            <a:prstTxWarp prst="textPlain">
              <a:avLst>
                <a:gd name="adj" fmla="val 50000"/>
              </a:avLst>
            </a:prstTxWarp>
          </a:bodyPr>
          <a:lstStyle/>
          <a:p>
            <a:pPr algn="ctr"/>
            <a:r>
              <a:rPr lang="ru-RU" sz="1600" kern="10" dirty="0">
                <a:ln w="19050">
                  <a:solidFill>
                    <a:srgbClr val="99CCFF"/>
                  </a:solidFill>
                  <a:round/>
                  <a:headEnd/>
                  <a:tailEnd/>
                </a:ln>
                <a:solidFill>
                  <a:srgbClr val="0066CC"/>
                </a:solidFill>
                <a:effectLst>
                  <a:outerShdw dist="35921" dir="2700000" algn="ctr" rotWithShape="0">
                    <a:srgbClr val="990000"/>
                  </a:outerShdw>
                </a:effectLst>
                <a:latin typeface="Impact"/>
              </a:rPr>
              <a:t>Физические </a:t>
            </a:r>
          </a:p>
          <a:p>
            <a:pPr algn="ctr"/>
            <a:r>
              <a:rPr lang="ru-RU" sz="1600" kern="10" dirty="0">
                <a:ln w="19050">
                  <a:solidFill>
                    <a:srgbClr val="99CCFF"/>
                  </a:solidFill>
                  <a:round/>
                  <a:headEnd/>
                  <a:tailEnd/>
                </a:ln>
                <a:solidFill>
                  <a:srgbClr val="0066CC"/>
                </a:solidFill>
                <a:effectLst>
                  <a:outerShdw dist="35921" dir="2700000" algn="ctr" rotWithShape="0">
                    <a:srgbClr val="990000"/>
                  </a:outerShdw>
                </a:effectLst>
                <a:latin typeface="Impact"/>
              </a:rPr>
              <a:t>травмы</a:t>
            </a:r>
          </a:p>
          <a:p>
            <a:endParaRPr lang="ru-RU" sz="1600" kern="10" dirty="0">
              <a:ln w="19050">
                <a:solidFill>
                  <a:srgbClr val="99CCFF"/>
                </a:solidFill>
                <a:round/>
                <a:headEnd/>
                <a:tailEnd/>
              </a:ln>
              <a:solidFill>
                <a:srgbClr val="0066CC"/>
              </a:solidFill>
              <a:effectLst>
                <a:outerShdw dist="35921" dir="2700000" algn="ctr" rotWithShape="0">
                  <a:srgbClr val="990000"/>
                </a:outerShdw>
              </a:effectLst>
              <a:latin typeface="Impact"/>
            </a:endParaRPr>
          </a:p>
        </p:txBody>
      </p:sp>
      <p:sp>
        <p:nvSpPr>
          <p:cNvPr id="4110" name="AutoShape 30"/>
          <p:cNvSpPr>
            <a:spLocks noChangeArrowheads="1"/>
          </p:cNvSpPr>
          <p:nvPr/>
        </p:nvSpPr>
        <p:spPr bwMode="auto">
          <a:xfrm>
            <a:off x="6705600" y="3657600"/>
            <a:ext cx="2438400" cy="1371600"/>
          </a:xfrm>
          <a:prstGeom prst="foldedCorner">
            <a:avLst>
              <a:gd name="adj" fmla="val 12500"/>
            </a:avLst>
          </a:prstGeom>
          <a:solidFill>
            <a:schemeClr val="accent1">
              <a:alpha val="0"/>
            </a:schemeClr>
          </a:solidFill>
          <a:ln w="9525">
            <a:solidFill>
              <a:schemeClr val="tx1"/>
            </a:solidFill>
            <a:round/>
            <a:headEnd/>
            <a:tailEnd/>
          </a:ln>
        </p:spPr>
        <p:txBody>
          <a:bodyPr wrap="none" anchor="ctr"/>
          <a:lstStyle/>
          <a:p>
            <a:endParaRPr lang="ru-RU"/>
          </a:p>
        </p:txBody>
      </p:sp>
      <p:sp>
        <p:nvSpPr>
          <p:cNvPr id="4111" name="AutoShape 31"/>
          <p:cNvSpPr>
            <a:spLocks noChangeArrowheads="1"/>
          </p:cNvSpPr>
          <p:nvPr/>
        </p:nvSpPr>
        <p:spPr bwMode="auto">
          <a:xfrm>
            <a:off x="214282" y="3571876"/>
            <a:ext cx="2667000" cy="1600200"/>
          </a:xfrm>
          <a:prstGeom prst="foldedCorner">
            <a:avLst>
              <a:gd name="adj" fmla="val 12500"/>
            </a:avLst>
          </a:prstGeom>
          <a:solidFill>
            <a:schemeClr val="accent1">
              <a:alpha val="0"/>
            </a:schemeClr>
          </a:solidFill>
          <a:ln w="9525">
            <a:solidFill>
              <a:schemeClr val="tx1"/>
            </a:solidFill>
            <a:round/>
            <a:headEnd/>
            <a:tailEnd/>
          </a:ln>
        </p:spPr>
        <p:txBody>
          <a:bodyPr wrap="none" anchor="ctr"/>
          <a:lstStyle/>
          <a:p>
            <a:endParaRPr lang="ru-RU"/>
          </a:p>
        </p:txBody>
      </p:sp>
      <p:sp>
        <p:nvSpPr>
          <p:cNvPr id="4112" name="AutoShape 32"/>
          <p:cNvSpPr>
            <a:spLocks noChangeArrowheads="1"/>
          </p:cNvSpPr>
          <p:nvPr/>
        </p:nvSpPr>
        <p:spPr bwMode="auto">
          <a:xfrm>
            <a:off x="1066800" y="5257800"/>
            <a:ext cx="2743200" cy="1371600"/>
          </a:xfrm>
          <a:prstGeom prst="foldedCorner">
            <a:avLst>
              <a:gd name="adj" fmla="val 12500"/>
            </a:avLst>
          </a:prstGeom>
          <a:solidFill>
            <a:schemeClr val="accent1">
              <a:alpha val="0"/>
            </a:schemeClr>
          </a:solidFill>
          <a:ln w="9525">
            <a:solidFill>
              <a:schemeClr val="tx1"/>
            </a:solidFill>
            <a:round/>
            <a:headEnd/>
            <a:tailEnd/>
          </a:ln>
        </p:spPr>
        <p:txBody>
          <a:bodyPr wrap="none" anchor="ctr"/>
          <a:lstStyle/>
          <a:p>
            <a:endParaRPr lang="ru-RU"/>
          </a:p>
        </p:txBody>
      </p:sp>
      <p:sp>
        <p:nvSpPr>
          <p:cNvPr id="18" name="AutoShape 27"/>
          <p:cNvSpPr>
            <a:spLocks noChangeAspect="1" noChangeArrowheads="1"/>
          </p:cNvSpPr>
          <p:nvPr/>
        </p:nvSpPr>
        <p:spPr bwMode="auto">
          <a:xfrm>
            <a:off x="500034" y="2214554"/>
            <a:ext cx="2438400" cy="1371600"/>
          </a:xfrm>
          <a:prstGeom prst="foldedCorner">
            <a:avLst>
              <a:gd name="adj" fmla="val 12500"/>
            </a:avLst>
          </a:prstGeom>
          <a:solidFill>
            <a:schemeClr val="accent1">
              <a:alpha val="0"/>
            </a:schemeClr>
          </a:solidFill>
          <a:ln w="9525">
            <a:solidFill>
              <a:schemeClr val="tx1"/>
            </a:solidFill>
            <a:round/>
            <a:headEnd/>
            <a:tailEnd/>
          </a:ln>
        </p:spPr>
        <p:txBody>
          <a:bodyPr wrap="none" anchor="ctr"/>
          <a:lstStyle/>
          <a:p>
            <a:pPr algn="ctr"/>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14290"/>
            <a:ext cx="8686800" cy="841248"/>
          </a:xfrm>
        </p:spPr>
        <p:txBody>
          <a:bodyPr>
            <a:normAutofit/>
          </a:bodyPr>
          <a:lstStyle/>
          <a:p>
            <a:pPr algn="ctr"/>
            <a:r>
              <a:rPr lang="ru-RU" sz="2400" dirty="0" smtClean="0">
                <a:solidFill>
                  <a:srgbClr val="002060"/>
                </a:solidFill>
                <a:latin typeface="Times New Roman" pitchFamily="18" charset="0"/>
                <a:cs typeface="Times New Roman" pitchFamily="18" charset="0"/>
              </a:rPr>
              <a:t>Взаимоотношение:</a:t>
            </a:r>
            <a:r>
              <a:rPr lang="ru-RU" sz="2400" dirty="0" smtClean="0">
                <a:solidFill>
                  <a:srgbClr val="002060"/>
                </a:solidFill>
              </a:rPr>
              <a:t>   </a:t>
            </a:r>
            <a:r>
              <a:rPr lang="ru-RU" dirty="0" smtClean="0">
                <a:solidFill>
                  <a:srgbClr val="002060"/>
                </a:solidFill>
                <a:latin typeface="Times New Roman" pitchFamily="18" charset="0"/>
                <a:cs typeface="Times New Roman" pitchFamily="18" charset="0"/>
              </a:rPr>
              <a:t>УЧЕНИК     РОДИТЕЛЬ</a:t>
            </a:r>
            <a:endParaRPr lang="ru-RU" dirty="0">
              <a:latin typeface="Times New Roman" pitchFamily="18" charset="0"/>
              <a:cs typeface="Times New Roman" pitchFamily="18" charset="0"/>
            </a:endParaRPr>
          </a:p>
        </p:txBody>
      </p:sp>
      <p:graphicFrame>
        <p:nvGraphicFramePr>
          <p:cNvPr id="5" name="Содержимое 4"/>
          <p:cNvGraphicFramePr>
            <a:graphicFrameLocks noGrp="1"/>
          </p:cNvGraphicFramePr>
          <p:nvPr>
            <p:ph sz="half" idx="1"/>
          </p:nvPr>
        </p:nvGraphicFramePr>
        <p:xfrm>
          <a:off x="304800" y="1600200"/>
          <a:ext cx="4191000" cy="4724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Содержимое 5"/>
          <p:cNvGraphicFramePr>
            <a:graphicFrameLocks noGrp="1"/>
          </p:cNvGraphicFramePr>
          <p:nvPr>
            <p:ph sz="half" idx="2"/>
          </p:nvPr>
        </p:nvGraphicFramePr>
        <p:xfrm>
          <a:off x="4648200" y="1600200"/>
          <a:ext cx="43434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7" name="Двойная стрелка влево/вправо 6"/>
          <p:cNvSpPr/>
          <p:nvPr/>
        </p:nvSpPr>
        <p:spPr>
          <a:xfrm>
            <a:off x="5429256" y="714356"/>
            <a:ext cx="357190" cy="71438"/>
          </a:xfrm>
          <a:prstGeom prst="lef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1538" y="1285860"/>
            <a:ext cx="7243770" cy="3571900"/>
          </a:xfrm>
        </p:spPr>
        <p:txBody>
          <a:bodyPr>
            <a:normAutofit fontScale="90000"/>
          </a:bodyPr>
          <a:lstStyle/>
          <a:p>
            <a:pPr algn="ctr"/>
            <a:r>
              <a:rPr lang="ru-RU" dirty="0" smtClean="0">
                <a:solidFill>
                  <a:srgbClr val="002060"/>
                </a:solidFill>
              </a:rPr>
              <a:t> </a:t>
            </a:r>
            <a:r>
              <a:rPr lang="ru-RU" dirty="0" smtClean="0"/>
              <a:t/>
            </a:r>
            <a:br>
              <a:rPr lang="ru-RU" dirty="0" smtClean="0"/>
            </a:br>
            <a:r>
              <a:rPr lang="ru-RU" sz="3100" b="1" dirty="0" smtClean="0">
                <a:solidFill>
                  <a:srgbClr val="002060"/>
                </a:solidFill>
                <a:latin typeface="Times New Roman" pitchFamily="18" charset="0"/>
                <a:cs typeface="Times New Roman" pitchFamily="18" charset="0"/>
              </a:rPr>
              <a:t>«Социально-психологическая работа с семьями детей с ограниченными возможностями здоровья»</a:t>
            </a:r>
            <a:br>
              <a:rPr lang="ru-RU" sz="3100" b="1" dirty="0" smtClean="0">
                <a:solidFill>
                  <a:srgbClr val="002060"/>
                </a:solidFill>
                <a:latin typeface="Times New Roman" pitchFamily="18" charset="0"/>
                <a:cs typeface="Times New Roman" pitchFamily="18" charset="0"/>
              </a:rPr>
            </a:br>
            <a:r>
              <a:rPr lang="ru-RU" dirty="0" smtClean="0">
                <a:solidFill>
                  <a:srgbClr val="002060"/>
                </a:solidFill>
                <a:latin typeface="Times New Roman" pitchFamily="18" charset="0"/>
                <a:cs typeface="Times New Roman" pitchFamily="18" charset="0"/>
              </a:rPr>
              <a:t/>
            </a:r>
            <a:br>
              <a:rPr lang="ru-RU" dirty="0" smtClean="0">
                <a:solidFill>
                  <a:srgbClr val="002060"/>
                </a:solidFill>
                <a:latin typeface="Times New Roman" pitchFamily="18" charset="0"/>
                <a:cs typeface="Times New Roman" pitchFamily="18" charset="0"/>
              </a:rPr>
            </a:br>
            <a:r>
              <a:rPr lang="ru-RU" dirty="0" smtClean="0"/>
              <a:t/>
            </a:r>
            <a:br>
              <a:rPr lang="ru-RU" dirty="0" smtClean="0"/>
            </a:br>
            <a:r>
              <a:rPr lang="ru-RU" dirty="0" smtClean="0"/>
              <a:t>  </a:t>
            </a:r>
            <a:endParaRPr lang="ru-RU" dirty="0"/>
          </a:p>
        </p:txBody>
      </p:sp>
      <p:sp>
        <p:nvSpPr>
          <p:cNvPr id="3" name="Подзаголовок 2"/>
          <p:cNvSpPr>
            <a:spLocks noGrp="1"/>
          </p:cNvSpPr>
          <p:nvPr>
            <p:ph type="subTitle" idx="1"/>
          </p:nvPr>
        </p:nvSpPr>
        <p:spPr>
          <a:xfrm>
            <a:off x="5929322" y="4000504"/>
            <a:ext cx="2743176" cy="1371600"/>
          </a:xfrm>
        </p:spPr>
        <p:txBody>
          <a:bodyPr>
            <a:normAutofit lnSpcReduction="10000"/>
          </a:bodyPr>
          <a:lstStyle/>
          <a:p>
            <a:pPr algn="r"/>
            <a:r>
              <a:rPr lang="ru-RU" sz="1800" dirty="0" smtClean="0">
                <a:solidFill>
                  <a:srgbClr val="002060"/>
                </a:solidFill>
                <a:latin typeface="Times New Roman" pitchFamily="18" charset="0"/>
                <a:cs typeface="Times New Roman" pitchFamily="18" charset="0"/>
              </a:rPr>
              <a:t>Выполнила: </a:t>
            </a:r>
          </a:p>
          <a:p>
            <a:pPr algn="r"/>
            <a:r>
              <a:rPr lang="ru-RU" sz="1800" dirty="0" smtClean="0">
                <a:solidFill>
                  <a:srgbClr val="002060"/>
                </a:solidFill>
                <a:latin typeface="Times New Roman" pitchFamily="18" charset="0"/>
                <a:cs typeface="Times New Roman" pitchFamily="18" charset="0"/>
              </a:rPr>
              <a:t>педагог- психолог </a:t>
            </a:r>
          </a:p>
          <a:p>
            <a:pPr algn="r"/>
            <a:r>
              <a:rPr lang="ru-RU" sz="1800" dirty="0" smtClean="0">
                <a:solidFill>
                  <a:srgbClr val="002060"/>
                </a:solidFill>
                <a:latin typeface="Times New Roman" pitchFamily="18" charset="0"/>
                <a:cs typeface="Times New Roman" pitchFamily="18" charset="0"/>
              </a:rPr>
              <a:t> школы-интерната №5 </a:t>
            </a:r>
          </a:p>
          <a:p>
            <a:pPr algn="r"/>
            <a:r>
              <a:rPr lang="ru-RU" sz="1800" dirty="0" err="1" smtClean="0">
                <a:solidFill>
                  <a:srgbClr val="002060"/>
                </a:solidFill>
                <a:latin typeface="Times New Roman" pitchFamily="18" charset="0"/>
                <a:cs typeface="Times New Roman" pitchFamily="18" charset="0"/>
              </a:rPr>
              <a:t>Зарипова</a:t>
            </a:r>
            <a:r>
              <a:rPr lang="ru-RU" sz="1800" dirty="0" smtClean="0">
                <a:solidFill>
                  <a:srgbClr val="002060"/>
                </a:solidFill>
                <a:latin typeface="Times New Roman" pitchFamily="18" charset="0"/>
                <a:cs typeface="Times New Roman" pitchFamily="18" charset="0"/>
              </a:rPr>
              <a:t> Р.С</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pic>
        <p:nvPicPr>
          <p:cNvPr id="6" name="Picture 6" descr="C:\Documents and Settings\777\Рабочий стол\630960701.jpg"/>
          <p:cNvPicPr>
            <a:picLocks noChangeAspect="1" noChangeArrowheads="1" noCrop="1"/>
          </p:cNvPicPr>
          <p:nvPr/>
        </p:nvPicPr>
        <p:blipFill>
          <a:blip r:embed="rId2" cstate="email"/>
          <a:srcRect/>
          <a:stretch>
            <a:fillRect/>
          </a:stretch>
        </p:blipFill>
        <p:spPr bwMode="auto">
          <a:xfrm>
            <a:off x="6929454" y="5429264"/>
            <a:ext cx="1571628" cy="1285884"/>
          </a:xfrm>
          <a:prstGeom prst="rect">
            <a:avLst/>
          </a:prstGeom>
          <a:noFill/>
        </p:spPr>
      </p:pic>
      <p:sp>
        <p:nvSpPr>
          <p:cNvPr id="7" name="Прямоугольник 6"/>
          <p:cNvSpPr/>
          <p:nvPr/>
        </p:nvSpPr>
        <p:spPr>
          <a:xfrm>
            <a:off x="1643042" y="857232"/>
            <a:ext cx="1111138" cy="523220"/>
          </a:xfrm>
          <a:prstGeom prst="rect">
            <a:avLst/>
          </a:prstGeom>
        </p:spPr>
        <p:txBody>
          <a:bodyPr wrap="none">
            <a:spAutoFit/>
          </a:bodyPr>
          <a:lstStyle/>
          <a:p>
            <a:r>
              <a:rPr lang="ru-RU" sz="2800" b="1" dirty="0" smtClean="0">
                <a:solidFill>
                  <a:srgbClr val="C00000"/>
                </a:solidFill>
                <a:latin typeface="Times New Roman" pitchFamily="18" charset="0"/>
                <a:cs typeface="Times New Roman" pitchFamily="18" charset="0"/>
              </a:rPr>
              <a:t>Тема:</a:t>
            </a:r>
            <a:endParaRPr lang="ru-RU" sz="28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diamond(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diamond(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diamond(in)">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diamond(in)">
                                      <p:cBhvr>
                                        <p:cTn id="3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285728"/>
            <a:ext cx="8610600" cy="642942"/>
          </a:xfrm>
        </p:spPr>
        <p:txBody>
          <a:bodyPr>
            <a:normAutofit fontScale="90000"/>
          </a:bodyPr>
          <a:lstStyle/>
          <a:p>
            <a:r>
              <a:rPr lang="ru-RU" sz="3200" dirty="0" smtClean="0">
                <a:solidFill>
                  <a:srgbClr val="002060"/>
                </a:solidFill>
              </a:rPr>
              <a:t>  </a:t>
            </a:r>
            <a:r>
              <a:rPr lang="ru-RU" sz="2700" dirty="0" smtClean="0">
                <a:solidFill>
                  <a:srgbClr val="002060"/>
                </a:solidFill>
                <a:latin typeface="Times New Roman" pitchFamily="18" charset="0"/>
                <a:cs typeface="Times New Roman" pitchFamily="18" charset="0"/>
              </a:rPr>
              <a:t>Взаимоотношение:   </a:t>
            </a:r>
            <a:r>
              <a:rPr lang="ru-RU" dirty="0" smtClean="0">
                <a:solidFill>
                  <a:srgbClr val="002060"/>
                </a:solidFill>
                <a:latin typeface="Times New Roman" pitchFamily="18" charset="0"/>
                <a:cs typeface="Times New Roman" pitchFamily="18" charset="0"/>
              </a:rPr>
              <a:t>УЧЕНИК      РОДИТЕЛЬ</a:t>
            </a:r>
            <a:endParaRPr lang="ru-RU" dirty="0">
              <a:solidFill>
                <a:srgbClr val="002060"/>
              </a:solidFill>
              <a:latin typeface="Times New Roman" pitchFamily="18" charset="0"/>
              <a:cs typeface="Times New Roman" pitchFamily="18" charset="0"/>
            </a:endParaRPr>
          </a:p>
        </p:txBody>
      </p:sp>
      <p:graphicFrame>
        <p:nvGraphicFramePr>
          <p:cNvPr id="7" name="Содержимое 6"/>
          <p:cNvGraphicFramePr>
            <a:graphicFrameLocks noGrp="1"/>
          </p:cNvGraphicFramePr>
          <p:nvPr>
            <p:ph sz="quarter" idx="2"/>
          </p:nvPr>
        </p:nvGraphicFramePr>
        <p:xfrm>
          <a:off x="280988" y="1316038"/>
          <a:ext cx="3790946" cy="43275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Содержимое 7"/>
          <p:cNvGraphicFramePr>
            <a:graphicFrameLocks noGrp="1"/>
          </p:cNvGraphicFramePr>
          <p:nvPr>
            <p:ph sz="quarter" idx="4"/>
          </p:nvPr>
        </p:nvGraphicFramePr>
        <p:xfrm>
          <a:off x="4648200" y="1316038"/>
          <a:ext cx="4289425" cy="4327540"/>
        </p:xfrm>
        <a:graphic>
          <a:graphicData uri="http://schemas.openxmlformats.org/drawingml/2006/chart">
            <c:chart xmlns:c="http://schemas.openxmlformats.org/drawingml/2006/chart" xmlns:r="http://schemas.openxmlformats.org/officeDocument/2006/relationships" r:id="rId3"/>
          </a:graphicData>
        </a:graphic>
      </p:graphicFrame>
      <p:sp>
        <p:nvSpPr>
          <p:cNvPr id="10" name="Двойная стрелка влево/вправо 9"/>
          <p:cNvSpPr/>
          <p:nvPr/>
        </p:nvSpPr>
        <p:spPr>
          <a:xfrm>
            <a:off x="5143504" y="571480"/>
            <a:ext cx="357190" cy="71438"/>
          </a:xfrm>
          <a:prstGeom prst="lef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8"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3"/>
          <p:cNvGraphicFramePr/>
          <p:nvPr/>
        </p:nvGraphicFramePr>
        <p:xfrm>
          <a:off x="357158" y="285728"/>
          <a:ext cx="8501122" cy="507209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428604"/>
            <a:ext cx="8715436" cy="6143668"/>
          </a:xfrm>
        </p:spPr>
        <p:txBody>
          <a:bodyPr>
            <a:noAutofit/>
          </a:bodyPr>
          <a:lstStyle/>
          <a:p>
            <a:pPr algn="just">
              <a:buNone/>
            </a:pPr>
            <a:r>
              <a:rPr lang="ru-RU" sz="1500" dirty="0" smtClean="0">
                <a:latin typeface="Times New Roman" pitchFamily="18" charset="0"/>
                <a:cs typeface="Times New Roman" pitchFamily="18" charset="0"/>
              </a:rPr>
              <a:t>      	</a:t>
            </a:r>
            <a:r>
              <a:rPr lang="ru-RU" sz="1600" dirty="0" smtClean="0">
                <a:solidFill>
                  <a:srgbClr val="002060"/>
                </a:solidFill>
                <a:latin typeface="Times New Roman" pitchFamily="18" charset="0"/>
                <a:cs typeface="Times New Roman" pitchFamily="18" charset="0"/>
              </a:rPr>
              <a:t>Информация о семье необходима школе для решения оперативных педагогических задач: для точного целеполагания, адекватного образовательным потребностям семьи; для понимания истоков и причин сценария развития личности уч-ся, в том числе и отклоняющегося развития; для выработки индивидуальной тактики взаимодействия с родителями. </a:t>
            </a:r>
          </a:p>
          <a:p>
            <a:pPr lvl="0" algn="just">
              <a:buNone/>
            </a:pPr>
            <a:r>
              <a:rPr lang="ru-RU" sz="1600" dirty="0" smtClean="0">
                <a:solidFill>
                  <a:srgbClr val="002060"/>
                </a:solidFill>
                <a:latin typeface="Times New Roman" pitchFamily="18" charset="0"/>
                <a:cs typeface="Times New Roman" pitchFamily="18" charset="0"/>
              </a:rPr>
              <a:t>	 Администрация школы и все классные руководители имеют анализ состава родителей по их образовательному и профессиональному уровню, сведения о полных и неполных семьях, состоянии здоровья родителей учащихся, жилищно-бытовых условий, возможностях для воспитания детей, их семейные традиции. Изучение семьи ученика позволяет понять уклад семьи, каковы ее социальные установки, система нравственных и духовных ценностей, взаимоотношение с окружающими людьми и друг другом, семейные традиции, педагогическую образованность родителей, умение организовать жизнь и деятельность детей в семье в соответствии с целями воспитания и возрастом ребенка. Все виды общения, все контакты с родителями в процессе совместной воспитательной деятельности дают новые материалы о семейном воспитании, об использовании свободного времени в семье, о любимых занятиях членов семьи, о глубине осмысления родителями процесса формирования личности ребенка, что позволяет выбрать педагогически грамотное направление работы с семьей. </a:t>
            </a:r>
          </a:p>
          <a:p>
            <a:pPr lvl="0">
              <a:buNone/>
            </a:pPr>
            <a:r>
              <a:rPr lang="ru-RU" sz="1600" dirty="0" smtClean="0">
                <a:solidFill>
                  <a:srgbClr val="002060"/>
                </a:solidFill>
                <a:latin typeface="Times New Roman" pitchFamily="18" charset="0"/>
                <a:cs typeface="Times New Roman" pitchFamily="18" charset="0"/>
              </a:rPr>
              <a:t>       </a:t>
            </a:r>
            <a:r>
              <a:rPr lang="ru-RU" sz="1600" dirty="0" smtClean="0">
                <a:solidFill>
                  <a:srgbClr val="C00000"/>
                </a:solidFill>
                <a:latin typeface="Times New Roman" pitchFamily="18" charset="0"/>
                <a:cs typeface="Times New Roman" pitchFamily="18" charset="0"/>
              </a:rPr>
              <a:t>При работе с такими семьями мы решаем следующие задачи:</a:t>
            </a:r>
          </a:p>
          <a:p>
            <a:pPr lvl="0">
              <a:buFont typeface="Wingdings" pitchFamily="2" charset="2"/>
              <a:buChar char="v"/>
            </a:pPr>
            <a:r>
              <a:rPr lang="ru-RU" sz="1600" dirty="0" smtClean="0">
                <a:solidFill>
                  <a:srgbClr val="002060"/>
                </a:solidFill>
                <a:latin typeface="Times New Roman" pitchFamily="18" charset="0"/>
                <a:cs typeface="Times New Roman" pitchFamily="18" charset="0"/>
              </a:rPr>
              <a:t>формирование позитивной самооценки родителей, снятие тревожности;</a:t>
            </a:r>
          </a:p>
          <a:p>
            <a:pPr>
              <a:buFont typeface="Wingdings" pitchFamily="2" charset="2"/>
              <a:buChar char="v"/>
            </a:pPr>
            <a:r>
              <a:rPr lang="ru-RU" sz="1600" dirty="0" smtClean="0">
                <a:solidFill>
                  <a:srgbClr val="002060"/>
                </a:solidFill>
                <a:latin typeface="Times New Roman" pitchFamily="18" charset="0"/>
                <a:cs typeface="Times New Roman" pitchFamily="18" charset="0"/>
              </a:rPr>
              <a:t> развитие умений самоанализа и преодоления психологических барьеров;</a:t>
            </a:r>
          </a:p>
          <a:p>
            <a:pPr>
              <a:buFont typeface="Wingdings" pitchFamily="2" charset="2"/>
              <a:buChar char="v"/>
            </a:pPr>
            <a:r>
              <a:rPr lang="ru-RU" sz="1600" dirty="0" smtClean="0">
                <a:solidFill>
                  <a:srgbClr val="002060"/>
                </a:solidFill>
                <a:latin typeface="Times New Roman" pitchFamily="18" charset="0"/>
                <a:cs typeface="Times New Roman" pitchFamily="18" charset="0"/>
              </a:rPr>
              <a:t> развитие детско-родительских отношений;</a:t>
            </a:r>
          </a:p>
          <a:p>
            <a:pPr>
              <a:buFont typeface="Wingdings" pitchFamily="2" charset="2"/>
              <a:buChar char="v"/>
            </a:pPr>
            <a:r>
              <a:rPr lang="ru-RU" sz="1600" dirty="0" smtClean="0">
                <a:solidFill>
                  <a:srgbClr val="002060"/>
                </a:solidFill>
                <a:latin typeface="Times New Roman" pitchFamily="18" charset="0"/>
                <a:cs typeface="Times New Roman" pitchFamily="18" charset="0"/>
              </a:rPr>
              <a:t>формирование навыков адекватного общения с окружающим миром;</a:t>
            </a:r>
          </a:p>
          <a:p>
            <a:pPr algn="just">
              <a:buFont typeface="Wingdings" pitchFamily="2" charset="2"/>
              <a:buChar char="v"/>
            </a:pPr>
            <a:r>
              <a:rPr lang="ru-RU" sz="1600" dirty="0" smtClean="0">
                <a:solidFill>
                  <a:srgbClr val="002060"/>
                </a:solidFill>
                <a:latin typeface="Times New Roman" pitchFamily="18" charset="0"/>
                <a:cs typeface="Times New Roman" pitchFamily="18" charset="0"/>
              </a:rPr>
              <a:t>совершенствование коммуникативных форм поведения.</a:t>
            </a:r>
          </a:p>
          <a:p>
            <a:pPr algn="just">
              <a:buNone/>
            </a:pPr>
            <a:endParaRPr lang="ru-RU" sz="1400" dirty="0" smtClean="0">
              <a:solidFill>
                <a:srgbClr val="002060"/>
              </a:solidFill>
              <a:latin typeface="Times New Roman" pitchFamily="18" charset="0"/>
              <a:cs typeface="Times New Roman" pitchFamily="18" charset="0"/>
            </a:endParaRPr>
          </a:p>
          <a:p>
            <a:pPr algn="just"/>
            <a:endParaRPr lang="ru-RU" sz="14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ircle(in)">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7158" y="285728"/>
            <a:ext cx="8458200" cy="865185"/>
          </a:xfrm>
        </p:spPr>
        <p:txBody>
          <a:bodyPr>
            <a:normAutofit/>
          </a:bodyPr>
          <a:lstStyle/>
          <a:p>
            <a:pPr algn="ctr"/>
            <a:r>
              <a:rPr lang="ru-RU" sz="2400" b="1" dirty="0" smtClean="0">
                <a:solidFill>
                  <a:srgbClr val="002060"/>
                </a:solidFill>
                <a:latin typeface="Times New Roman" pitchFamily="18" charset="0"/>
                <a:cs typeface="Times New Roman" pitchFamily="18" charset="0"/>
              </a:rPr>
              <a:t>Система работы психологической службы</a:t>
            </a:r>
            <a:br>
              <a:rPr lang="ru-RU" sz="2400" b="1" dirty="0" smtClean="0">
                <a:solidFill>
                  <a:srgbClr val="002060"/>
                </a:solidFill>
                <a:latin typeface="Times New Roman" pitchFamily="18" charset="0"/>
                <a:cs typeface="Times New Roman" pitchFamily="18" charset="0"/>
              </a:rPr>
            </a:br>
            <a:endParaRPr lang="ru-RU" sz="2400" b="1" dirty="0">
              <a:solidFill>
                <a:srgbClr val="002060"/>
              </a:solidFill>
              <a:latin typeface="Times New Roman" pitchFamily="18" charset="0"/>
              <a:cs typeface="Times New Roman" pitchFamily="18" charset="0"/>
            </a:endParaRPr>
          </a:p>
        </p:txBody>
      </p:sp>
      <p:sp>
        <p:nvSpPr>
          <p:cNvPr id="7" name="Блок-схема: альтернативный процесс 6"/>
          <p:cNvSpPr/>
          <p:nvPr/>
        </p:nvSpPr>
        <p:spPr>
          <a:xfrm>
            <a:off x="1000100" y="1857364"/>
            <a:ext cx="1857388" cy="71438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002060"/>
                </a:solidFill>
                <a:latin typeface="Times New Roman" pitchFamily="18" charset="0"/>
                <a:cs typeface="Times New Roman" pitchFamily="18" charset="0"/>
              </a:rPr>
              <a:t>групповая консультация</a:t>
            </a:r>
            <a:endParaRPr lang="ru-RU" sz="1600" b="1" dirty="0">
              <a:solidFill>
                <a:srgbClr val="002060"/>
              </a:solidFill>
              <a:latin typeface="Times New Roman" pitchFamily="18" charset="0"/>
              <a:cs typeface="Times New Roman" pitchFamily="18" charset="0"/>
            </a:endParaRPr>
          </a:p>
        </p:txBody>
      </p:sp>
      <p:sp>
        <p:nvSpPr>
          <p:cNvPr id="8" name="Блок-схема: альтернативный процесс 7"/>
          <p:cNvSpPr/>
          <p:nvPr/>
        </p:nvSpPr>
        <p:spPr>
          <a:xfrm>
            <a:off x="1071538" y="2786058"/>
            <a:ext cx="1785950" cy="64294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002060"/>
                </a:solidFill>
                <a:latin typeface="Times New Roman" pitchFamily="18" charset="0"/>
                <a:cs typeface="Times New Roman" pitchFamily="18" charset="0"/>
              </a:rPr>
              <a:t>диагностика</a:t>
            </a:r>
            <a:endParaRPr lang="ru-RU" sz="1600" b="1" dirty="0">
              <a:solidFill>
                <a:srgbClr val="002060"/>
              </a:solidFill>
              <a:latin typeface="Times New Roman" pitchFamily="18" charset="0"/>
              <a:cs typeface="Times New Roman" pitchFamily="18" charset="0"/>
            </a:endParaRPr>
          </a:p>
        </p:txBody>
      </p:sp>
      <p:sp>
        <p:nvSpPr>
          <p:cNvPr id="9" name="Блок-схема: альтернативный процесс 8"/>
          <p:cNvSpPr/>
          <p:nvPr/>
        </p:nvSpPr>
        <p:spPr>
          <a:xfrm>
            <a:off x="3643306" y="2786058"/>
            <a:ext cx="1500198" cy="64294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002060"/>
                </a:solidFill>
                <a:latin typeface="Times New Roman" pitchFamily="18" charset="0"/>
                <a:cs typeface="Times New Roman" pitchFamily="18" charset="0"/>
              </a:rPr>
              <a:t>тренинги</a:t>
            </a:r>
            <a:endParaRPr lang="ru-RU" sz="1600" b="1" dirty="0">
              <a:solidFill>
                <a:srgbClr val="002060"/>
              </a:solidFill>
              <a:latin typeface="Times New Roman" pitchFamily="18" charset="0"/>
              <a:cs typeface="Times New Roman" pitchFamily="18" charset="0"/>
            </a:endParaRPr>
          </a:p>
        </p:txBody>
      </p:sp>
      <p:sp>
        <p:nvSpPr>
          <p:cNvPr id="10" name="Блок-схема: альтернативный процесс 9"/>
          <p:cNvSpPr/>
          <p:nvPr/>
        </p:nvSpPr>
        <p:spPr>
          <a:xfrm>
            <a:off x="1142976" y="1000108"/>
            <a:ext cx="1714512" cy="64294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002060"/>
                </a:solidFill>
                <a:latin typeface="Times New Roman" pitchFamily="18" charset="0"/>
                <a:cs typeface="Times New Roman" pitchFamily="18" charset="0"/>
              </a:rPr>
              <a:t>родительские собрания</a:t>
            </a:r>
            <a:endParaRPr lang="ru-RU" sz="1600" b="1" dirty="0">
              <a:solidFill>
                <a:srgbClr val="002060"/>
              </a:solidFill>
              <a:latin typeface="Times New Roman" pitchFamily="18" charset="0"/>
              <a:cs typeface="Times New Roman" pitchFamily="18" charset="0"/>
            </a:endParaRPr>
          </a:p>
        </p:txBody>
      </p:sp>
      <p:sp>
        <p:nvSpPr>
          <p:cNvPr id="11" name="Блок-схема: альтернативный процесс 10"/>
          <p:cNvSpPr/>
          <p:nvPr/>
        </p:nvSpPr>
        <p:spPr>
          <a:xfrm>
            <a:off x="3643306" y="1500174"/>
            <a:ext cx="1571636" cy="78581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FF0000"/>
                </a:solidFill>
                <a:latin typeface="Times New Roman" pitchFamily="18" charset="0"/>
                <a:cs typeface="Times New Roman" pitchFamily="18" charset="0"/>
              </a:rPr>
              <a:t>РОДИТЕЛИ</a:t>
            </a:r>
            <a:endParaRPr lang="ru-RU" b="1" dirty="0">
              <a:solidFill>
                <a:srgbClr val="FF0000"/>
              </a:solidFill>
              <a:latin typeface="Times New Roman" pitchFamily="18" charset="0"/>
              <a:cs typeface="Times New Roman" pitchFamily="18" charset="0"/>
            </a:endParaRPr>
          </a:p>
        </p:txBody>
      </p:sp>
      <p:sp>
        <p:nvSpPr>
          <p:cNvPr id="13" name="Блок-схема: альтернативный процесс 12"/>
          <p:cNvSpPr/>
          <p:nvPr/>
        </p:nvSpPr>
        <p:spPr>
          <a:xfrm>
            <a:off x="6000760" y="928670"/>
            <a:ext cx="1500198" cy="64294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002060"/>
                </a:solidFill>
                <a:latin typeface="Times New Roman" pitchFamily="18" charset="0"/>
                <a:cs typeface="Times New Roman" pitchFamily="18" charset="0"/>
              </a:rPr>
              <a:t>лектории</a:t>
            </a:r>
            <a:endParaRPr lang="ru-RU" sz="1600" b="1" dirty="0">
              <a:solidFill>
                <a:srgbClr val="002060"/>
              </a:solidFill>
              <a:latin typeface="Times New Roman" pitchFamily="18" charset="0"/>
              <a:cs typeface="Times New Roman" pitchFamily="18" charset="0"/>
            </a:endParaRPr>
          </a:p>
        </p:txBody>
      </p:sp>
      <p:sp>
        <p:nvSpPr>
          <p:cNvPr id="14" name="Блок-схема: альтернативный процесс 13"/>
          <p:cNvSpPr/>
          <p:nvPr/>
        </p:nvSpPr>
        <p:spPr>
          <a:xfrm>
            <a:off x="5857884" y="1857364"/>
            <a:ext cx="2071702" cy="78581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002060"/>
                </a:solidFill>
                <a:latin typeface="Times New Roman" pitchFamily="18" charset="0"/>
                <a:cs typeface="Times New Roman" pitchFamily="18" charset="0"/>
              </a:rPr>
              <a:t>индивидуальная консультация</a:t>
            </a:r>
            <a:endParaRPr lang="ru-RU" sz="1600" b="1" dirty="0">
              <a:solidFill>
                <a:srgbClr val="002060"/>
              </a:solidFill>
              <a:latin typeface="Times New Roman" pitchFamily="18" charset="0"/>
              <a:cs typeface="Times New Roman" pitchFamily="18" charset="0"/>
            </a:endParaRPr>
          </a:p>
        </p:txBody>
      </p:sp>
      <p:sp>
        <p:nvSpPr>
          <p:cNvPr id="15" name="Блок-схема: альтернативный процесс 14"/>
          <p:cNvSpPr/>
          <p:nvPr/>
        </p:nvSpPr>
        <p:spPr>
          <a:xfrm>
            <a:off x="5857884" y="2786058"/>
            <a:ext cx="1857388" cy="57150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002060"/>
                </a:solidFill>
                <a:latin typeface="Times New Roman" pitchFamily="18" charset="0"/>
                <a:cs typeface="Times New Roman" pitchFamily="18" charset="0"/>
              </a:rPr>
              <a:t>семинары</a:t>
            </a:r>
            <a:endParaRPr lang="ru-RU" sz="1600" b="1" dirty="0">
              <a:solidFill>
                <a:srgbClr val="002060"/>
              </a:solidFill>
              <a:latin typeface="Times New Roman" pitchFamily="18" charset="0"/>
              <a:cs typeface="Times New Roman" pitchFamily="18" charset="0"/>
            </a:endParaRPr>
          </a:p>
        </p:txBody>
      </p:sp>
      <p:cxnSp>
        <p:nvCxnSpPr>
          <p:cNvPr id="19" name="Прямая со стрелкой 18"/>
          <p:cNvCxnSpPr/>
          <p:nvPr/>
        </p:nvCxnSpPr>
        <p:spPr>
          <a:xfrm>
            <a:off x="2786050" y="1285860"/>
            <a:ext cx="928694" cy="7143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a:stCxn id="13" idx="1"/>
          </p:cNvCxnSpPr>
          <p:nvPr/>
        </p:nvCxnSpPr>
        <p:spPr>
          <a:xfrm rot="10800000" flipV="1">
            <a:off x="5214942" y="1250140"/>
            <a:ext cx="785818" cy="5357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a:stCxn id="14" idx="1"/>
            <a:endCxn id="11" idx="3"/>
          </p:cNvCxnSpPr>
          <p:nvPr/>
        </p:nvCxnSpPr>
        <p:spPr>
          <a:xfrm rot="10800000">
            <a:off x="5214942" y="1893083"/>
            <a:ext cx="642942"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a:stCxn id="15" idx="1"/>
          </p:cNvCxnSpPr>
          <p:nvPr/>
        </p:nvCxnSpPr>
        <p:spPr>
          <a:xfrm rot="10800000">
            <a:off x="4857752" y="2071688"/>
            <a:ext cx="1000132" cy="10001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a:stCxn id="7" idx="3"/>
          </p:cNvCxnSpPr>
          <p:nvPr/>
        </p:nvCxnSpPr>
        <p:spPr>
          <a:xfrm flipV="1">
            <a:off x="2857488" y="2071680"/>
            <a:ext cx="928694" cy="1428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p:nvPr/>
        </p:nvCxnSpPr>
        <p:spPr>
          <a:xfrm rot="5400000" flipH="1" flipV="1">
            <a:off x="2678893" y="1893083"/>
            <a:ext cx="1357322" cy="1143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a:stCxn id="9" idx="0"/>
          </p:cNvCxnSpPr>
          <p:nvPr/>
        </p:nvCxnSpPr>
        <p:spPr>
          <a:xfrm rot="5400000" flipH="1" flipV="1">
            <a:off x="4037009" y="2428868"/>
            <a:ext cx="713586"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57158" y="3349347"/>
            <a:ext cx="8215370" cy="3508653"/>
          </a:xfrm>
          <a:prstGeom prst="rect">
            <a:avLst/>
          </a:prstGeom>
          <a:noFill/>
        </p:spPr>
        <p:txBody>
          <a:bodyPr wrap="square" rtlCol="0">
            <a:spAutoFit/>
          </a:bodyPr>
          <a:lstStyle/>
          <a:p>
            <a:pPr algn="just"/>
            <a:r>
              <a:rPr lang="ru-RU" sz="1400" dirty="0" smtClean="0">
                <a:solidFill>
                  <a:srgbClr val="002060"/>
                </a:solidFill>
                <a:latin typeface="Times New Roman" pitchFamily="18" charset="0"/>
                <a:cs typeface="Times New Roman" pitchFamily="18" charset="0"/>
              </a:rPr>
              <a:t>    </a:t>
            </a:r>
            <a:r>
              <a:rPr lang="ru-RU" sz="1600" dirty="0" smtClean="0">
                <a:solidFill>
                  <a:srgbClr val="002060"/>
                </a:solidFill>
                <a:latin typeface="Times New Roman" pitchFamily="18" charset="0"/>
                <a:cs typeface="Times New Roman" pitchFamily="18" charset="0"/>
              </a:rPr>
              <a:t>На протяжении деятельности психологической службы школы сформировались следующие формы работы с родителями:</a:t>
            </a:r>
          </a:p>
          <a:p>
            <a:pPr marL="342900" indent="-342900" algn="just">
              <a:buAutoNum type="arabicPeriod"/>
            </a:pPr>
            <a:r>
              <a:rPr lang="ru-RU" sz="1600" dirty="0" smtClean="0">
                <a:solidFill>
                  <a:srgbClr val="002060"/>
                </a:solidFill>
                <a:latin typeface="Times New Roman" pitchFamily="18" charset="0"/>
                <a:cs typeface="Times New Roman" pitchFamily="18" charset="0"/>
              </a:rPr>
              <a:t>Родительские собрания:</a:t>
            </a:r>
          </a:p>
          <a:p>
            <a:pPr marL="342900" indent="-342900" algn="just"/>
            <a:r>
              <a:rPr lang="ru-RU" sz="1600" dirty="0" smtClean="0">
                <a:solidFill>
                  <a:srgbClr val="002060"/>
                </a:solidFill>
                <a:latin typeface="Times New Roman" pitchFamily="18" charset="0"/>
                <a:cs typeface="Times New Roman" pitchFamily="18" charset="0"/>
              </a:rPr>
              <a:t> - ознакомление родителей с психологическими особенностями учащихся на разных возрастных этапах;</a:t>
            </a:r>
          </a:p>
          <a:p>
            <a:r>
              <a:rPr lang="ru-RU" sz="1600" dirty="0" smtClean="0">
                <a:solidFill>
                  <a:srgbClr val="002060"/>
                </a:solidFill>
                <a:latin typeface="Times New Roman" pitchFamily="18" charset="0"/>
                <a:cs typeface="Times New Roman" pitchFamily="18" charset="0"/>
              </a:rPr>
              <a:t>- с прохождением адаптационного периода первоклассников, пятиклассников, девятиклассников. </a:t>
            </a:r>
          </a:p>
          <a:p>
            <a:pPr algn="just"/>
            <a:r>
              <a:rPr lang="ru-RU" sz="1600" dirty="0" smtClean="0">
                <a:solidFill>
                  <a:srgbClr val="002060"/>
                </a:solidFill>
                <a:latin typeface="Times New Roman" pitchFamily="18" charset="0"/>
                <a:cs typeface="Times New Roman" pitchFamily="18" charset="0"/>
              </a:rPr>
              <a:t>- преодоление трудностей связанных с УВП и личностным развитием и формированием характера учащихся.</a:t>
            </a:r>
          </a:p>
          <a:p>
            <a:pPr algn="just"/>
            <a:r>
              <a:rPr lang="ru-RU" sz="1600" dirty="0" smtClean="0">
                <a:solidFill>
                  <a:srgbClr val="002060"/>
                </a:solidFill>
                <a:latin typeface="Times New Roman" pitchFamily="18" charset="0"/>
                <a:cs typeface="Times New Roman" pitchFamily="18" charset="0"/>
              </a:rPr>
              <a:t>2. Индивидуальные консультации родителей по различным вопросам.</a:t>
            </a:r>
          </a:p>
          <a:p>
            <a:pPr algn="just"/>
            <a:r>
              <a:rPr lang="ru-RU" sz="1600" dirty="0" smtClean="0">
                <a:solidFill>
                  <a:srgbClr val="002060"/>
                </a:solidFill>
                <a:latin typeface="Times New Roman" pitchFamily="18" charset="0"/>
                <a:cs typeface="Times New Roman" pitchFamily="18" charset="0"/>
              </a:rPr>
              <a:t>3. Лектории для родителей по актуальным проблемам, связанным с воспитанием детей.</a:t>
            </a:r>
          </a:p>
          <a:p>
            <a:pPr algn="just"/>
            <a:r>
              <a:rPr lang="ru-RU" sz="1600" dirty="0" smtClean="0">
                <a:solidFill>
                  <a:srgbClr val="002060"/>
                </a:solidFill>
                <a:latin typeface="Times New Roman" pitchFamily="18" charset="0"/>
                <a:cs typeface="Times New Roman" pitchFamily="18" charset="0"/>
              </a:rPr>
              <a:t>4. Диагностика семейных взаимоотношений.</a:t>
            </a:r>
          </a:p>
          <a:p>
            <a:pPr algn="just"/>
            <a:r>
              <a:rPr lang="ru-RU" sz="1600" dirty="0" smtClean="0">
                <a:solidFill>
                  <a:srgbClr val="002060"/>
                </a:solidFill>
                <a:latin typeface="Times New Roman" pitchFamily="18" charset="0"/>
                <a:cs typeface="Times New Roman" pitchFamily="18" charset="0"/>
              </a:rPr>
              <a:t>5. Семинары, тренинги по эффективному взаимодействию с детьми.</a:t>
            </a:r>
          </a:p>
          <a:p>
            <a:r>
              <a:rPr lang="ru-RU" sz="1400" dirty="0" smtClean="0">
                <a:solidFill>
                  <a:srgbClr val="002060"/>
                </a:solidFill>
                <a:latin typeface="Times New Roman" pitchFamily="18" charset="0"/>
                <a:cs typeface="Times New Roman" pitchFamily="18" charset="0"/>
              </a:rPr>
              <a:t> </a:t>
            </a:r>
            <a:endParaRPr lang="ru-RU" sz="14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circle(in)">
                                      <p:cBhvr>
                                        <p:cTn id="12" dur="20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ox(i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amond(in)">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box(in)">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diamond(in)">
                                      <p:cBhvr>
                                        <p:cTn id="37" dur="2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ox(in)">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diamond(in)">
                                      <p:cBhvr>
                                        <p:cTn id="47" dur="20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box(in)">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ntr" presetSubtype="16"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diamond(in)">
                                      <p:cBhvr>
                                        <p:cTn id="57" dur="20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box(in)">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8" presetClass="entr" presetSubtype="16"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diamond(in)">
                                      <p:cBhvr>
                                        <p:cTn id="67" dur="2000"/>
                                        <p:tgtEl>
                                          <p:spTgt spid="8"/>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nodeType="click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box(in)">
                                      <p:cBhvr>
                                        <p:cTn id="72" dur="500"/>
                                        <p:tgtEl>
                                          <p:spTgt spid="25"/>
                                        </p:tgtEl>
                                      </p:cBhvr>
                                    </p:animEffect>
                                  </p:childTnLst>
                                </p:cTn>
                              </p:par>
                            </p:childTnLst>
                          </p:cTn>
                        </p:par>
                      </p:childTnLst>
                    </p:cTn>
                  </p:par>
                  <p:par>
                    <p:cTn id="73" fill="hold">
                      <p:stCondLst>
                        <p:cond delay="indefinite"/>
                      </p:stCondLst>
                      <p:childTnLst>
                        <p:par>
                          <p:cTn id="74" fill="hold">
                            <p:stCondLst>
                              <p:cond delay="0"/>
                            </p:stCondLst>
                            <p:childTnLst>
                              <p:par>
                                <p:cTn id="75" presetID="8" presetClass="entr" presetSubtype="16"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diamond(in)">
                                      <p:cBhvr>
                                        <p:cTn id="77" dur="2000"/>
                                        <p:tgtEl>
                                          <p:spTgt spid="15"/>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nodeType="click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box(in)">
                                      <p:cBhvr>
                                        <p:cTn id="82" dur="500"/>
                                        <p:tgtEl>
                                          <p:spTgt spid="33"/>
                                        </p:tgtEl>
                                      </p:cBhvr>
                                    </p:animEffect>
                                  </p:childTnLst>
                                </p:cTn>
                              </p:par>
                            </p:childTnLst>
                          </p:cTn>
                        </p:par>
                      </p:childTnLst>
                    </p:cTn>
                  </p:par>
                  <p:par>
                    <p:cTn id="83" fill="hold">
                      <p:stCondLst>
                        <p:cond delay="indefinite"/>
                      </p:stCondLst>
                      <p:childTnLst>
                        <p:par>
                          <p:cTn id="84" fill="hold">
                            <p:stCondLst>
                              <p:cond delay="0"/>
                            </p:stCondLst>
                            <p:childTnLst>
                              <p:par>
                                <p:cTn id="85" presetID="8" presetClass="entr" presetSubtype="16" fill="hold" grpId="0" nodeType="clickEffect">
                                  <p:stCondLst>
                                    <p:cond delay="0"/>
                                  </p:stCondLst>
                                  <p:childTnLst>
                                    <p:set>
                                      <p:cBhvr>
                                        <p:cTn id="86" dur="1" fill="hold">
                                          <p:stCondLst>
                                            <p:cond delay="0"/>
                                          </p:stCondLst>
                                        </p:cTn>
                                        <p:tgtEl>
                                          <p:spTgt spid="9"/>
                                        </p:tgtEl>
                                        <p:attrNameLst>
                                          <p:attrName>style.visibility</p:attrName>
                                        </p:attrNameLst>
                                      </p:cBhvr>
                                      <p:to>
                                        <p:strVal val="visible"/>
                                      </p:to>
                                    </p:set>
                                    <p:animEffect transition="in" filter="diamond(in)">
                                      <p:cBhvr>
                                        <p:cTn id="8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P spid="9" grpId="0" animBg="1"/>
      <p:bldP spid="10" grpId="0" animBg="1"/>
      <p:bldP spid="11" grpId="0" animBg="1"/>
      <p:bldP spid="13" grpId="0" animBg="1"/>
      <p:bldP spid="14" grpId="0" animBg="1"/>
      <p:bldP spid="15" grpId="0" animBg="1"/>
      <p:bldP spid="4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290"/>
            <a:ext cx="8686800" cy="841248"/>
          </a:xfrm>
        </p:spPr>
        <p:txBody>
          <a:bodyPr/>
          <a:lstStyle/>
          <a:p>
            <a:pPr algn="ctr" fontAlgn="auto">
              <a:spcAft>
                <a:spcPts val="0"/>
              </a:spcAft>
              <a:defRPr/>
            </a:pPr>
            <a:r>
              <a:rPr lang="ru-RU" sz="2400" dirty="0" smtClean="0">
                <a:solidFill>
                  <a:srgbClr val="C00000"/>
                </a:solidFill>
                <a:latin typeface="Times New Roman" pitchFamily="18" charset="0"/>
                <a:cs typeface="Times New Roman" pitchFamily="18" charset="0"/>
              </a:rPr>
              <a:t>Лучшая форма взаимоотношений с родителями: «</a:t>
            </a:r>
            <a:r>
              <a:rPr lang="ru-RU" sz="2400" b="1" dirty="0" smtClean="0">
                <a:solidFill>
                  <a:srgbClr val="C00000"/>
                </a:solidFill>
                <a:latin typeface="Times New Roman" pitchFamily="18" charset="0"/>
                <a:cs typeface="Times New Roman" pitchFamily="18" charset="0"/>
              </a:rPr>
              <a:t>дети – родители- учитель- семья»</a:t>
            </a:r>
            <a:endParaRPr lang="ru-RU" sz="2400" b="1" dirty="0">
              <a:solidFill>
                <a:srgbClr val="C00000"/>
              </a:solidFill>
            </a:endParaRPr>
          </a:p>
        </p:txBody>
      </p:sp>
      <p:pic>
        <p:nvPicPr>
          <p:cNvPr id="5" name="Picture 2" descr="G:\DCIM\101PHOTO\SAM_1352.JPG"/>
          <p:cNvPicPr>
            <a:picLocks noGrp="1" noChangeAspect="1" noChangeArrowheads="1"/>
          </p:cNvPicPr>
          <p:nvPr>
            <p:ph sz="half" idx="1"/>
          </p:nvPr>
        </p:nvPicPr>
        <p:blipFill>
          <a:blip r:embed="rId2" cstate="email"/>
          <a:srcRect/>
          <a:stretch>
            <a:fillRect/>
          </a:stretch>
        </p:blipFill>
        <p:spPr>
          <a:xfrm>
            <a:off x="457200" y="1428750"/>
            <a:ext cx="3900488" cy="3214688"/>
          </a:xfrm>
        </p:spPr>
      </p:pic>
      <p:pic>
        <p:nvPicPr>
          <p:cNvPr id="6" name="Picture 2" descr="G:\DCIM\101PHOTO\SAM_1353.JPG"/>
          <p:cNvPicPr>
            <a:picLocks noGrp="1" noChangeAspect="1" noChangeArrowheads="1"/>
          </p:cNvPicPr>
          <p:nvPr>
            <p:ph sz="half" idx="2"/>
          </p:nvPr>
        </p:nvPicPr>
        <p:blipFill>
          <a:blip r:embed="rId3" cstate="email"/>
          <a:srcRect/>
          <a:stretch>
            <a:fillRect/>
          </a:stretch>
        </p:blipFill>
        <p:spPr>
          <a:xfrm>
            <a:off x="4643438" y="1428750"/>
            <a:ext cx="4038600" cy="3214688"/>
          </a:xfrm>
        </p:spPr>
      </p:pic>
      <p:sp>
        <p:nvSpPr>
          <p:cNvPr id="21509" name="TextBox 6"/>
          <p:cNvSpPr txBox="1">
            <a:spLocks noChangeArrowheads="1"/>
          </p:cNvSpPr>
          <p:nvPr/>
        </p:nvSpPr>
        <p:spPr bwMode="auto">
          <a:xfrm>
            <a:off x="5000625" y="5000625"/>
            <a:ext cx="2857500" cy="369888"/>
          </a:xfrm>
          <a:prstGeom prst="rect">
            <a:avLst/>
          </a:prstGeom>
          <a:noFill/>
          <a:ln w="9525">
            <a:noFill/>
            <a:miter lim="800000"/>
            <a:headEnd/>
            <a:tailEnd/>
          </a:ln>
        </p:spPr>
        <p:txBody>
          <a:bodyPr>
            <a:spAutoFit/>
          </a:bodyPr>
          <a:lstStyle/>
          <a:p>
            <a:r>
              <a:rPr lang="ru-RU">
                <a:latin typeface="Franklin Gothic Book" pitchFamily="34" charset="0"/>
              </a:rPr>
              <a:t> </a:t>
            </a:r>
          </a:p>
        </p:txBody>
      </p:sp>
      <p:sp>
        <p:nvSpPr>
          <p:cNvPr id="9" name="TextBox 8"/>
          <p:cNvSpPr txBox="1"/>
          <p:nvPr/>
        </p:nvSpPr>
        <p:spPr>
          <a:xfrm>
            <a:off x="571472" y="4857760"/>
            <a:ext cx="8143932" cy="1754326"/>
          </a:xfrm>
          <a:prstGeom prst="rect">
            <a:avLst/>
          </a:prstGeom>
          <a:noFill/>
        </p:spPr>
        <p:txBody>
          <a:bodyPr wrap="square" rtlCol="0">
            <a:spAutoFit/>
          </a:bodyPr>
          <a:lstStyle/>
          <a:p>
            <a:pPr algn="just">
              <a:buNone/>
            </a:pPr>
            <a:r>
              <a:rPr lang="ru-RU" sz="1500" dirty="0" smtClean="0">
                <a:latin typeface="Times New Roman" pitchFamily="18" charset="0"/>
                <a:cs typeface="Times New Roman" pitchFamily="18" charset="0"/>
              </a:rPr>
              <a:t> </a:t>
            </a:r>
            <a:r>
              <a:rPr lang="ru-RU" sz="1500" dirty="0" smtClean="0">
                <a:solidFill>
                  <a:srgbClr val="002060"/>
                </a:solidFill>
                <a:latin typeface="Times New Roman" pitchFamily="18" charset="0"/>
                <a:cs typeface="Times New Roman" pitchFamily="18" charset="0"/>
              </a:rPr>
              <a:t>В целях улучшения и совершенствования работы по предупреждению правонарушений, преступлений, пьянства, наркомании и безнадзорности среди учащихся  </a:t>
            </a:r>
            <a:r>
              <a:rPr lang="ru-RU" sz="1500" dirty="0" err="1" smtClean="0">
                <a:solidFill>
                  <a:srgbClr val="002060"/>
                </a:solidFill>
                <a:latin typeface="Times New Roman" pitchFamily="18" charset="0"/>
                <a:cs typeface="Times New Roman" pitchFamily="18" charset="0"/>
              </a:rPr>
              <a:t>проведятся</a:t>
            </a:r>
            <a:r>
              <a:rPr lang="ru-RU" sz="1500" dirty="0" smtClean="0">
                <a:solidFill>
                  <a:srgbClr val="002060"/>
                </a:solidFill>
                <a:latin typeface="Times New Roman" pitchFamily="18" charset="0"/>
                <a:cs typeface="Times New Roman" pitchFamily="18" charset="0"/>
              </a:rPr>
              <a:t> общешкольные и классные родительские собрания с участием  медиков, психолога школы и  инспектора КДН  района. Одним из важнейших направлений в работе психолога является работа по профилактике различных видов зависимостей и превенции суицида</a:t>
            </a:r>
            <a:r>
              <a:rPr lang="ru-RU" dirty="0" smtClean="0">
                <a:solidFill>
                  <a:srgbClr val="002060"/>
                </a:solidFill>
                <a:latin typeface="Times New Roman" pitchFamily="18" charset="0"/>
                <a:cs typeface="Times New Roman" pitchFamily="18" charset="0"/>
              </a:rPr>
              <a:t>. </a:t>
            </a:r>
            <a:r>
              <a:rPr lang="ru-RU" sz="1500" dirty="0" smtClean="0">
                <a:solidFill>
                  <a:srgbClr val="002060"/>
                </a:solidFill>
                <a:latin typeface="Times New Roman" pitchFamily="18" charset="0"/>
                <a:cs typeface="Times New Roman" pitchFamily="18" charset="0"/>
              </a:rPr>
              <a:t>С этой целью разработана программа </a:t>
            </a:r>
            <a:r>
              <a:rPr lang="ru-RU" sz="1500" b="1" dirty="0" smtClean="0">
                <a:solidFill>
                  <a:srgbClr val="002060"/>
                </a:solidFill>
                <a:latin typeface="Times New Roman" pitchFamily="18" charset="0"/>
                <a:cs typeface="Times New Roman" pitchFamily="18" charset="0"/>
              </a:rPr>
              <a:t>«Профилактика ПАВ»</a:t>
            </a:r>
            <a:r>
              <a:rPr lang="ru-RU" sz="1500" dirty="0" smtClean="0">
                <a:solidFill>
                  <a:srgbClr val="002060"/>
                </a:solidFill>
                <a:latin typeface="Times New Roman" pitchFamily="18" charset="0"/>
                <a:cs typeface="Times New Roman" pitchFamily="18" charset="0"/>
              </a:rPr>
              <a:t>: алкоголизм, курение, и превенция суицида</a:t>
            </a:r>
            <a:endParaRPr lang="ru-RU" sz="15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071546"/>
            <a:ext cx="8786874" cy="5088066"/>
          </a:xfrm>
        </p:spPr>
        <p:txBody>
          <a:bodyPr>
            <a:normAutofit lnSpcReduction="10000"/>
          </a:bodyPr>
          <a:lstStyle/>
          <a:p>
            <a:pPr algn="just">
              <a:buFont typeface="Wingdings" pitchFamily="2" charset="2"/>
              <a:buChar char="v"/>
            </a:pPr>
            <a:r>
              <a:rPr lang="ru-RU" sz="1500" dirty="0" smtClean="0">
                <a:solidFill>
                  <a:srgbClr val="002060"/>
                </a:solidFill>
                <a:latin typeface="Times New Roman" pitchFamily="18" charset="0"/>
                <a:cs typeface="Times New Roman" pitchFamily="18" charset="0"/>
              </a:rPr>
              <a:t>Педагоги нередко слышат следующие аргументы: "Мы весь день на работе", "Мы делали все, что возможно, но у нас ничего не получается".</a:t>
            </a:r>
          </a:p>
          <a:p>
            <a:pPr algn="just">
              <a:buFont typeface="Wingdings" pitchFamily="2" charset="2"/>
              <a:buChar char="v"/>
            </a:pPr>
            <a:r>
              <a:rPr lang="ru-RU" sz="1500" dirty="0" smtClean="0">
                <a:solidFill>
                  <a:srgbClr val="002060"/>
                </a:solidFill>
                <a:latin typeface="Times New Roman" pitchFamily="18" charset="0"/>
                <a:cs typeface="Times New Roman" pitchFamily="18" charset="0"/>
              </a:rPr>
              <a:t>Очень часто бывают случаи, когда родители не могут справиться с трудностями воспитания. Они приходят в школу и прямо заявляют: «Ничего с ним не могу поделать, не слушается, в школу не хочет, отправляю в школу, а он где-то бродит». </a:t>
            </a:r>
          </a:p>
          <a:p>
            <a:pPr algn="just">
              <a:buFont typeface="Wingdings" pitchFamily="2" charset="2"/>
              <a:buChar char="v"/>
            </a:pPr>
            <a:r>
              <a:rPr lang="ru-RU" sz="1500" dirty="0" smtClean="0">
                <a:solidFill>
                  <a:srgbClr val="002060"/>
                </a:solidFill>
                <a:latin typeface="Times New Roman" pitchFamily="18" charset="0"/>
                <a:cs typeface="Times New Roman" pitchFamily="18" charset="0"/>
              </a:rPr>
              <a:t> Часто дети пропускают уроки  с целью зарабатывания денег. </a:t>
            </a:r>
            <a:r>
              <a:rPr lang="ru-RU" sz="1500" dirty="0" err="1" smtClean="0">
                <a:solidFill>
                  <a:srgbClr val="002060"/>
                </a:solidFill>
                <a:latin typeface="Times New Roman" pitchFamily="18" charset="0"/>
                <a:cs typeface="Times New Roman" pitchFamily="18" charset="0"/>
              </a:rPr>
              <a:t>Н-р</a:t>
            </a:r>
            <a:r>
              <a:rPr lang="ru-RU" sz="1500" dirty="0" smtClean="0">
                <a:solidFill>
                  <a:srgbClr val="002060"/>
                </a:solidFill>
                <a:latin typeface="Times New Roman" pitchFamily="18" charset="0"/>
                <a:cs typeface="Times New Roman" pitchFamily="18" charset="0"/>
              </a:rPr>
              <a:t>: Молодая женщина выходит замуж с маленькой дочкой на руках. В семье появляются общие дети. Подрастает девочка. Мать и отец нигде не работают. В результате девочка вынуждена была идти на трассу. Со слов девочки, если она приносила мало денег, то ее выгонял отчим из дома.  </a:t>
            </a:r>
          </a:p>
          <a:p>
            <a:pPr algn="just">
              <a:buFont typeface="Wingdings" pitchFamily="2" charset="2"/>
              <a:buChar char="v"/>
            </a:pPr>
            <a:r>
              <a:rPr lang="ru-RU" sz="1500" dirty="0" err="1" smtClean="0">
                <a:solidFill>
                  <a:srgbClr val="002060"/>
                </a:solidFill>
                <a:latin typeface="Times New Roman" pitchFamily="18" charset="0"/>
                <a:cs typeface="Times New Roman" pitchFamily="18" charset="0"/>
              </a:rPr>
              <a:t>Н-р</a:t>
            </a:r>
            <a:r>
              <a:rPr lang="ru-RU" sz="1500" dirty="0" smtClean="0">
                <a:solidFill>
                  <a:srgbClr val="002060"/>
                </a:solidFill>
                <a:latin typeface="Times New Roman" pitchFamily="18" charset="0"/>
                <a:cs typeface="Times New Roman" pitchFamily="18" charset="0"/>
              </a:rPr>
              <a:t>: Девочка совершила кражу телефона. Со слов девочки, телефон передан матери, которая продала неизвестному, чтоб купить спиртное.</a:t>
            </a:r>
          </a:p>
          <a:p>
            <a:pPr algn="just">
              <a:buFont typeface="Wingdings" pitchFamily="2" charset="2"/>
              <a:buChar char="v"/>
            </a:pPr>
            <a:r>
              <a:rPr lang="ru-RU" sz="1500" dirty="0" err="1" smtClean="0">
                <a:solidFill>
                  <a:srgbClr val="002060"/>
                </a:solidFill>
                <a:latin typeface="Times New Roman" pitchFamily="18" charset="0"/>
                <a:cs typeface="Times New Roman" pitchFamily="18" charset="0"/>
              </a:rPr>
              <a:t>Н-р</a:t>
            </a:r>
            <a:r>
              <a:rPr lang="ru-RU" sz="1500" dirty="0" smtClean="0">
                <a:solidFill>
                  <a:srgbClr val="002060"/>
                </a:solidFill>
                <a:latin typeface="Times New Roman" pitchFamily="18" charset="0"/>
                <a:cs typeface="Times New Roman" pitchFamily="18" charset="0"/>
              </a:rPr>
              <a:t>: Родители девочки «Н» живут в гражданском браке. Мать ведет аморальный образ жизни, систематически употребляет алкоголь, нигде не работает. Не выдержав все это, отец женится на другой. Девочка до этого времени живет с отцом, ходит в школу, учится не плохо, но…. Мать назло бывшему мужу уводит девочку у отца, не пускает в школу, бродяжничают по неизвестному направлению. Неоднократно проводились рейды, выездные комиссии, обращения в УСЗН, правоохранительные органы….  Девочка возвращена в школу.</a:t>
            </a:r>
          </a:p>
          <a:p>
            <a:pPr algn="just">
              <a:buFont typeface="Wingdings" pitchFamily="2" charset="2"/>
              <a:buChar char="v"/>
            </a:pPr>
            <a:r>
              <a:rPr lang="ru-RU" sz="1500" dirty="0" smtClean="0">
                <a:solidFill>
                  <a:srgbClr val="C00000"/>
                </a:solidFill>
                <a:latin typeface="Times New Roman" pitchFamily="18" charset="0"/>
                <a:cs typeface="Times New Roman" pitchFamily="18" charset="0"/>
              </a:rPr>
              <a:t>Дети уходят из дома?    Бродяжничают, ночуют в подвалах. Почему?</a:t>
            </a:r>
            <a:endParaRPr lang="ru-RU" sz="1500" dirty="0" smtClean="0">
              <a:solidFill>
                <a:srgbClr val="002060"/>
              </a:solidFill>
              <a:latin typeface="Times New Roman" pitchFamily="18" charset="0"/>
              <a:cs typeface="Times New Roman" pitchFamily="18" charset="0"/>
            </a:endParaRPr>
          </a:p>
          <a:p>
            <a:pPr>
              <a:buNone/>
              <a:defRPr/>
            </a:pPr>
            <a:r>
              <a:rPr lang="ru-RU" sz="1500" dirty="0" smtClean="0">
                <a:solidFill>
                  <a:srgbClr val="002060"/>
                </a:solidFill>
                <a:latin typeface="Times New Roman" pitchFamily="18" charset="0"/>
                <a:cs typeface="Times New Roman" pitchFamily="18" charset="0"/>
              </a:rPr>
              <a:t>       Детям надоело смотреть на пьяных родителей, домашние ссоры, разводы родителей и т.д. Наблюдения показывают, что многие родители не занимаются воспитанием  детей, злоупотребляют алкоголь, нигде не работают.	</a:t>
            </a:r>
          </a:p>
          <a:p>
            <a:endParaRPr lang="ru-RU" sz="1600" dirty="0" smtClean="0"/>
          </a:p>
          <a:p>
            <a:pPr algn="just">
              <a:buNone/>
            </a:pPr>
            <a:endParaRPr lang="ru-RU" sz="1500" dirty="0">
              <a:solidFill>
                <a:srgbClr val="C00000"/>
              </a:solidFill>
            </a:endParaRPr>
          </a:p>
        </p:txBody>
      </p:sp>
      <p:sp>
        <p:nvSpPr>
          <p:cNvPr id="4" name="TextBox 3"/>
          <p:cNvSpPr txBox="1"/>
          <p:nvPr/>
        </p:nvSpPr>
        <p:spPr>
          <a:xfrm>
            <a:off x="1000100" y="571480"/>
            <a:ext cx="4714908" cy="400110"/>
          </a:xfrm>
          <a:prstGeom prst="rect">
            <a:avLst/>
          </a:prstGeom>
          <a:noFill/>
        </p:spPr>
        <p:txBody>
          <a:bodyPr wrap="square" rtlCol="0">
            <a:spAutoFit/>
          </a:bodyPr>
          <a:lstStyle/>
          <a:p>
            <a:r>
              <a:rPr lang="ru-RU" dirty="0" smtClean="0">
                <a:solidFill>
                  <a:srgbClr val="C00000"/>
                </a:solidFill>
                <a:latin typeface="Times New Roman" pitchFamily="18" charset="0"/>
                <a:cs typeface="Times New Roman" pitchFamily="18" charset="0"/>
              </a:rPr>
              <a:t> </a:t>
            </a:r>
            <a:r>
              <a:rPr lang="ru-RU" sz="2000" dirty="0" smtClean="0">
                <a:solidFill>
                  <a:srgbClr val="C00000"/>
                </a:solidFill>
                <a:latin typeface="Times New Roman" pitchFamily="18" charset="0"/>
                <a:cs typeface="Times New Roman" pitchFamily="18" charset="0"/>
              </a:rPr>
              <a:t>Из жизни школы:</a:t>
            </a:r>
            <a:endParaRPr lang="ru-RU" sz="2000"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amond(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amond(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diamond(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diamond(in)">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diamond(in)">
                                      <p:cBhvr>
                                        <p:cTn id="4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011222"/>
          </a:xfrm>
        </p:spPr>
        <p:txBody>
          <a:bodyPr>
            <a:noAutofit/>
          </a:bodyPr>
          <a:lstStyle/>
          <a:p>
            <a:pPr algn="ctr"/>
            <a:r>
              <a:rPr lang="ru-RU" sz="2000" b="1" dirty="0" smtClean="0">
                <a:solidFill>
                  <a:srgbClr val="002060"/>
                </a:solidFill>
                <a:latin typeface="Times New Roman" pitchFamily="18" charset="0"/>
                <a:cs typeface="Times New Roman" pitchFamily="18" charset="0"/>
              </a:rPr>
              <a:t>Социально -  психологическая    поддержка школьников   в   трудной   ситуации</a:t>
            </a:r>
            <a:endParaRPr lang="ru-RU" sz="2000" b="1" dirty="0">
              <a:solidFill>
                <a:srgbClr val="002060"/>
              </a:solidFill>
              <a:latin typeface="Times New Roman" pitchFamily="18" charset="0"/>
              <a:cs typeface="Times New Roman" pitchFamily="18" charset="0"/>
            </a:endParaRPr>
          </a:p>
        </p:txBody>
      </p:sp>
      <p:sp>
        <p:nvSpPr>
          <p:cNvPr id="4" name="Скругленный прямоугольник 3"/>
          <p:cNvSpPr/>
          <p:nvPr/>
        </p:nvSpPr>
        <p:spPr>
          <a:xfrm>
            <a:off x="2285984" y="1428736"/>
            <a:ext cx="4929222" cy="64294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2400" b="1" dirty="0" smtClean="0">
                <a:solidFill>
                  <a:srgbClr val="002060"/>
                </a:solidFill>
                <a:latin typeface="Times New Roman" pitchFamily="18" charset="0"/>
                <a:cs typeface="Times New Roman" pitchFamily="18" charset="0"/>
              </a:rPr>
              <a:t>Содержание и формы реализации</a:t>
            </a:r>
            <a:endParaRPr lang="ru-RU" sz="2400" b="1" dirty="0">
              <a:solidFill>
                <a:srgbClr val="002060"/>
              </a:solidFill>
              <a:latin typeface="Times New Roman" pitchFamily="18" charset="0"/>
              <a:cs typeface="Times New Roman" pitchFamily="18" charset="0"/>
            </a:endParaRPr>
          </a:p>
        </p:txBody>
      </p:sp>
      <p:sp>
        <p:nvSpPr>
          <p:cNvPr id="5" name="Багетная рамка 4"/>
          <p:cNvSpPr/>
          <p:nvPr/>
        </p:nvSpPr>
        <p:spPr>
          <a:xfrm>
            <a:off x="0" y="3000372"/>
            <a:ext cx="2000232" cy="714380"/>
          </a:xfrm>
          <a:prstGeom prst="bevel">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600" b="1" dirty="0" smtClean="0">
                <a:solidFill>
                  <a:srgbClr val="002060"/>
                </a:solidFill>
                <a:latin typeface="Times New Roman" pitchFamily="18" charset="0"/>
                <a:cs typeface="Times New Roman" pitchFamily="18" charset="0"/>
              </a:rPr>
              <a:t>родительский всеобуч</a:t>
            </a:r>
            <a:endParaRPr lang="ru-RU" sz="1600" b="1" dirty="0">
              <a:solidFill>
                <a:srgbClr val="002060"/>
              </a:solidFill>
              <a:latin typeface="Times New Roman" pitchFamily="18" charset="0"/>
              <a:cs typeface="Times New Roman" pitchFamily="18" charset="0"/>
            </a:endParaRPr>
          </a:p>
        </p:txBody>
      </p:sp>
      <p:sp>
        <p:nvSpPr>
          <p:cNvPr id="6" name="Багетная рамка 5"/>
          <p:cNvSpPr/>
          <p:nvPr/>
        </p:nvSpPr>
        <p:spPr>
          <a:xfrm>
            <a:off x="2143108" y="2857496"/>
            <a:ext cx="2357454" cy="785818"/>
          </a:xfrm>
          <a:prstGeom prst="bevel">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600" b="1" dirty="0" smtClean="0">
                <a:solidFill>
                  <a:srgbClr val="002060"/>
                </a:solidFill>
                <a:latin typeface="Times New Roman" pitchFamily="18" charset="0"/>
                <a:cs typeface="Times New Roman" pitchFamily="18" charset="0"/>
              </a:rPr>
              <a:t> семейное консультирование</a:t>
            </a:r>
            <a:endParaRPr lang="ru-RU" sz="1600" b="1" dirty="0">
              <a:solidFill>
                <a:srgbClr val="002060"/>
              </a:solidFill>
              <a:latin typeface="Times New Roman" pitchFamily="18" charset="0"/>
              <a:cs typeface="Times New Roman" pitchFamily="18" charset="0"/>
            </a:endParaRPr>
          </a:p>
        </p:txBody>
      </p:sp>
      <p:sp>
        <p:nvSpPr>
          <p:cNvPr id="7" name="Багетная рамка 6"/>
          <p:cNvSpPr/>
          <p:nvPr/>
        </p:nvSpPr>
        <p:spPr>
          <a:xfrm>
            <a:off x="4643438" y="3071810"/>
            <a:ext cx="1928826" cy="357190"/>
          </a:xfrm>
          <a:prstGeom prst="bevel">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600" b="1" dirty="0" smtClean="0">
                <a:solidFill>
                  <a:srgbClr val="002060"/>
                </a:solidFill>
                <a:latin typeface="Times New Roman" pitchFamily="18" charset="0"/>
                <a:cs typeface="Times New Roman" pitchFamily="18" charset="0"/>
              </a:rPr>
              <a:t>посредничество</a:t>
            </a:r>
            <a:endParaRPr lang="ru-RU" sz="1600" b="1" dirty="0">
              <a:solidFill>
                <a:srgbClr val="002060"/>
              </a:solidFill>
              <a:latin typeface="Times New Roman" pitchFamily="18" charset="0"/>
              <a:cs typeface="Times New Roman" pitchFamily="18" charset="0"/>
            </a:endParaRPr>
          </a:p>
        </p:txBody>
      </p:sp>
      <p:sp>
        <p:nvSpPr>
          <p:cNvPr id="8" name="Багетная рамка 7"/>
          <p:cNvSpPr/>
          <p:nvPr/>
        </p:nvSpPr>
        <p:spPr>
          <a:xfrm>
            <a:off x="6715140" y="3000372"/>
            <a:ext cx="2143140" cy="857256"/>
          </a:xfrm>
          <a:prstGeom prst="bevel">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600" b="1" dirty="0" smtClean="0">
                <a:solidFill>
                  <a:srgbClr val="002060"/>
                </a:solidFill>
                <a:latin typeface="Times New Roman" pitchFamily="18" charset="0"/>
                <a:cs typeface="Times New Roman" pitchFamily="18" charset="0"/>
              </a:rPr>
              <a:t>Сопровождение развития семьи</a:t>
            </a:r>
            <a:endParaRPr lang="ru-RU" sz="1600" b="1" dirty="0">
              <a:solidFill>
                <a:srgbClr val="002060"/>
              </a:solidFill>
              <a:latin typeface="Times New Roman" pitchFamily="18" charset="0"/>
              <a:cs typeface="Times New Roman" pitchFamily="18" charset="0"/>
            </a:endParaRPr>
          </a:p>
        </p:txBody>
      </p:sp>
      <p:sp>
        <p:nvSpPr>
          <p:cNvPr id="10" name="Выгнутая влево стрелка 9"/>
          <p:cNvSpPr/>
          <p:nvPr/>
        </p:nvSpPr>
        <p:spPr>
          <a:xfrm rot="1768172">
            <a:off x="1105398" y="1513145"/>
            <a:ext cx="649347" cy="1425636"/>
          </a:xfrm>
          <a:prstGeom prst="curved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solidFill>
                <a:schemeClr val="tx1"/>
              </a:solidFill>
            </a:endParaRPr>
          </a:p>
        </p:txBody>
      </p:sp>
      <p:sp>
        <p:nvSpPr>
          <p:cNvPr id="11" name="Выгнутая вправо стрелка 10"/>
          <p:cNvSpPr/>
          <p:nvPr/>
        </p:nvSpPr>
        <p:spPr>
          <a:xfrm rot="21087788">
            <a:off x="7382626" y="1590282"/>
            <a:ext cx="611023" cy="1338768"/>
          </a:xfrm>
          <a:prstGeom prst="curvedLeftArrow">
            <a:avLst>
              <a:gd name="adj1" fmla="val 25000"/>
              <a:gd name="adj2" fmla="val 50000"/>
              <a:gd name="adj3" fmla="val 3657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solidFill>
                <a:schemeClr val="tx1"/>
              </a:solidFill>
            </a:endParaRPr>
          </a:p>
        </p:txBody>
      </p:sp>
      <p:sp>
        <p:nvSpPr>
          <p:cNvPr id="14" name="Багетная рамка 13"/>
          <p:cNvSpPr/>
          <p:nvPr/>
        </p:nvSpPr>
        <p:spPr>
          <a:xfrm>
            <a:off x="2357422" y="3786190"/>
            <a:ext cx="4071966" cy="714380"/>
          </a:xfrm>
          <a:prstGeom prst="bevel">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b="1" dirty="0" smtClean="0">
                <a:solidFill>
                  <a:srgbClr val="002060"/>
                </a:solidFill>
                <a:latin typeface="Times New Roman" pitchFamily="18" charset="0"/>
                <a:cs typeface="Times New Roman" pitchFamily="18" charset="0"/>
              </a:rPr>
              <a:t>Методы реализации</a:t>
            </a:r>
            <a:endParaRPr lang="ru-RU" b="1" dirty="0">
              <a:solidFill>
                <a:srgbClr val="002060"/>
              </a:solidFill>
              <a:latin typeface="Times New Roman" pitchFamily="18" charset="0"/>
              <a:cs typeface="Times New Roman" pitchFamily="18" charset="0"/>
            </a:endParaRPr>
          </a:p>
        </p:txBody>
      </p:sp>
      <p:sp>
        <p:nvSpPr>
          <p:cNvPr id="15" name="Багетная рамка 14"/>
          <p:cNvSpPr/>
          <p:nvPr/>
        </p:nvSpPr>
        <p:spPr>
          <a:xfrm>
            <a:off x="357158" y="5072074"/>
            <a:ext cx="1714544" cy="642942"/>
          </a:xfrm>
          <a:prstGeom prst="bevel">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600" b="1" dirty="0" smtClean="0">
                <a:solidFill>
                  <a:srgbClr val="002060"/>
                </a:solidFill>
                <a:latin typeface="Times New Roman" pitchFamily="18" charset="0"/>
                <a:cs typeface="Times New Roman" pitchFamily="18" charset="0"/>
              </a:rPr>
              <a:t>сбор информации</a:t>
            </a:r>
            <a:endParaRPr lang="ru-RU" sz="1600" b="1" dirty="0">
              <a:solidFill>
                <a:srgbClr val="002060"/>
              </a:solidFill>
              <a:latin typeface="Times New Roman" pitchFamily="18" charset="0"/>
              <a:cs typeface="Times New Roman" pitchFamily="18" charset="0"/>
            </a:endParaRPr>
          </a:p>
        </p:txBody>
      </p:sp>
      <p:sp>
        <p:nvSpPr>
          <p:cNvPr id="16" name="Багетная рамка 15"/>
          <p:cNvSpPr/>
          <p:nvPr/>
        </p:nvSpPr>
        <p:spPr>
          <a:xfrm>
            <a:off x="2285984" y="5000636"/>
            <a:ext cx="2000264" cy="714380"/>
          </a:xfrm>
          <a:prstGeom prst="bevel">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600" b="1" dirty="0" smtClean="0">
                <a:solidFill>
                  <a:srgbClr val="002060"/>
                </a:solidFill>
                <a:latin typeface="Times New Roman" pitchFamily="18" charset="0"/>
                <a:cs typeface="Times New Roman" pitchFamily="18" charset="0"/>
              </a:rPr>
              <a:t>кризисное вмешательство</a:t>
            </a:r>
            <a:endParaRPr lang="ru-RU" sz="1600" b="1" dirty="0">
              <a:solidFill>
                <a:srgbClr val="002060"/>
              </a:solidFill>
              <a:latin typeface="Times New Roman" pitchFamily="18" charset="0"/>
              <a:cs typeface="Times New Roman" pitchFamily="18" charset="0"/>
            </a:endParaRPr>
          </a:p>
        </p:txBody>
      </p:sp>
      <p:sp>
        <p:nvSpPr>
          <p:cNvPr id="17" name="Багетная рамка 16"/>
          <p:cNvSpPr/>
          <p:nvPr/>
        </p:nvSpPr>
        <p:spPr>
          <a:xfrm>
            <a:off x="4500562" y="5000636"/>
            <a:ext cx="2143140" cy="714380"/>
          </a:xfrm>
          <a:prstGeom prst="bevel">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600" b="1" dirty="0" smtClean="0">
                <a:solidFill>
                  <a:srgbClr val="002060"/>
                </a:solidFill>
                <a:latin typeface="Times New Roman" pitchFamily="18" charset="0"/>
                <a:cs typeface="Times New Roman" pitchFamily="18" charset="0"/>
              </a:rPr>
              <a:t>саморазвитие семьи</a:t>
            </a:r>
            <a:endParaRPr lang="ru-RU" sz="1600" b="1" dirty="0">
              <a:solidFill>
                <a:srgbClr val="002060"/>
              </a:solidFill>
              <a:latin typeface="Times New Roman" pitchFamily="18" charset="0"/>
              <a:cs typeface="Times New Roman" pitchFamily="18" charset="0"/>
            </a:endParaRPr>
          </a:p>
        </p:txBody>
      </p:sp>
      <p:sp>
        <p:nvSpPr>
          <p:cNvPr id="18" name="Багетная рамка 17"/>
          <p:cNvSpPr/>
          <p:nvPr/>
        </p:nvSpPr>
        <p:spPr>
          <a:xfrm>
            <a:off x="6786578" y="5000636"/>
            <a:ext cx="2143140" cy="642942"/>
          </a:xfrm>
          <a:prstGeom prst="bevel">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600" b="1" dirty="0" smtClean="0">
                <a:solidFill>
                  <a:srgbClr val="002060"/>
                </a:solidFill>
                <a:latin typeface="Times New Roman" pitchFamily="18" charset="0"/>
                <a:cs typeface="Times New Roman" pitchFamily="18" charset="0"/>
              </a:rPr>
              <a:t>прогнозирование проблем семьи</a:t>
            </a:r>
            <a:endParaRPr lang="ru-RU" sz="1600" b="1" dirty="0">
              <a:solidFill>
                <a:srgbClr val="002060"/>
              </a:solidFill>
              <a:latin typeface="Times New Roman" pitchFamily="18" charset="0"/>
              <a:cs typeface="Times New Roman" pitchFamily="18" charset="0"/>
            </a:endParaRPr>
          </a:p>
        </p:txBody>
      </p:sp>
      <p:sp>
        <p:nvSpPr>
          <p:cNvPr id="20" name="Стрелка вниз 19"/>
          <p:cNvSpPr/>
          <p:nvPr/>
        </p:nvSpPr>
        <p:spPr>
          <a:xfrm>
            <a:off x="3286116" y="2143116"/>
            <a:ext cx="214314" cy="714380"/>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21" name="Стрелка вниз 20"/>
          <p:cNvSpPr/>
          <p:nvPr/>
        </p:nvSpPr>
        <p:spPr>
          <a:xfrm flipH="1">
            <a:off x="5429256" y="2071678"/>
            <a:ext cx="214314" cy="785818"/>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22" name="Выгнутая влево стрелка 21"/>
          <p:cNvSpPr/>
          <p:nvPr/>
        </p:nvSpPr>
        <p:spPr>
          <a:xfrm rot="969475">
            <a:off x="1576006" y="4136936"/>
            <a:ext cx="414090" cy="895202"/>
          </a:xfrm>
          <a:prstGeom prst="curved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solidFill>
                <a:schemeClr val="tx1"/>
              </a:solidFill>
            </a:endParaRPr>
          </a:p>
        </p:txBody>
      </p:sp>
      <p:sp>
        <p:nvSpPr>
          <p:cNvPr id="23" name="Выгнутая вправо стрелка 22"/>
          <p:cNvSpPr/>
          <p:nvPr/>
        </p:nvSpPr>
        <p:spPr>
          <a:xfrm rot="20030009">
            <a:off x="6758860" y="4059311"/>
            <a:ext cx="482542" cy="958417"/>
          </a:xfrm>
          <a:prstGeom prst="curvedLeftArrow">
            <a:avLst>
              <a:gd name="adj1" fmla="val 25000"/>
              <a:gd name="adj2" fmla="val 50000"/>
              <a:gd name="adj3" fmla="val 5109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solidFill>
                <a:schemeClr val="tx1"/>
              </a:solidFill>
            </a:endParaRPr>
          </a:p>
        </p:txBody>
      </p:sp>
      <p:sp>
        <p:nvSpPr>
          <p:cNvPr id="24" name="Стрелка вниз 23"/>
          <p:cNvSpPr/>
          <p:nvPr/>
        </p:nvSpPr>
        <p:spPr>
          <a:xfrm>
            <a:off x="3214678" y="4572008"/>
            <a:ext cx="142876" cy="428628"/>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25" name="Стрелка вниз 24"/>
          <p:cNvSpPr/>
          <p:nvPr/>
        </p:nvSpPr>
        <p:spPr>
          <a:xfrm flipH="1">
            <a:off x="5357818" y="4572008"/>
            <a:ext cx="142876" cy="428628"/>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26" name="Стрелка вниз 25"/>
          <p:cNvSpPr/>
          <p:nvPr/>
        </p:nvSpPr>
        <p:spPr>
          <a:xfrm>
            <a:off x="3571868" y="5786454"/>
            <a:ext cx="214314" cy="714380"/>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27" name="Стрелка вниз 26"/>
          <p:cNvSpPr/>
          <p:nvPr/>
        </p:nvSpPr>
        <p:spPr>
          <a:xfrm>
            <a:off x="5572132" y="5786454"/>
            <a:ext cx="214314" cy="714380"/>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linds(horizont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amond(in)">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linds(horizont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diamond(in)">
                                      <p:cBhvr>
                                        <p:cTn id="42" dur="20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linds(horizont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diamond(in)">
                                      <p:cBhvr>
                                        <p:cTn id="52" dur="20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ntr" presetSubtype="16"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diamond(in)">
                                      <p:cBhvr>
                                        <p:cTn id="57" dur="20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blinds(horizontal)">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circle(in)">
                                      <p:cBhvr>
                                        <p:cTn id="67" dur="20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blinds(horizontal)">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8" presetClass="entr" presetSubtype="16"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diamond(in)">
                                      <p:cBhvr>
                                        <p:cTn id="77" dur="2000"/>
                                        <p:tgtEl>
                                          <p:spTgt spid="16"/>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blinds(horizontal)">
                                      <p:cBhvr>
                                        <p:cTn id="82" dur="500"/>
                                        <p:tgtEl>
                                          <p:spTgt spid="25"/>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blinds(horizontal)">
                                      <p:cBhvr>
                                        <p:cTn id="87" dur="500"/>
                                        <p:tgtEl>
                                          <p:spTgt spid="17"/>
                                        </p:tgtEl>
                                      </p:cBhvr>
                                    </p:animEffect>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grpId="1" nodeType="click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circle(in)">
                                      <p:cBhvr>
                                        <p:cTn id="92" dur="2000"/>
                                        <p:tgtEl>
                                          <p:spTgt spid="17"/>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blinds(horizontal)">
                                      <p:cBhvr>
                                        <p:cTn id="97" dur="500"/>
                                        <p:tgtEl>
                                          <p:spTgt spid="23"/>
                                        </p:tgtEl>
                                      </p:cBhvr>
                                    </p:animEffect>
                                  </p:childTnLst>
                                </p:cTn>
                              </p:par>
                            </p:childTnLst>
                          </p:cTn>
                        </p:par>
                      </p:childTnLst>
                    </p:cTn>
                  </p:par>
                  <p:par>
                    <p:cTn id="98" fill="hold">
                      <p:stCondLst>
                        <p:cond delay="indefinite"/>
                      </p:stCondLst>
                      <p:childTnLst>
                        <p:par>
                          <p:cTn id="99" fill="hold">
                            <p:stCondLst>
                              <p:cond delay="0"/>
                            </p:stCondLst>
                            <p:childTnLst>
                              <p:par>
                                <p:cTn id="100" presetID="8" presetClass="entr" presetSubtype="16" fill="hold" grpId="0" nodeType="clickEffect">
                                  <p:stCondLst>
                                    <p:cond delay="0"/>
                                  </p:stCondLst>
                                  <p:childTnLst>
                                    <p:set>
                                      <p:cBhvr>
                                        <p:cTn id="101" dur="1" fill="hold">
                                          <p:stCondLst>
                                            <p:cond delay="0"/>
                                          </p:stCondLst>
                                        </p:cTn>
                                        <p:tgtEl>
                                          <p:spTgt spid="18"/>
                                        </p:tgtEl>
                                        <p:attrNameLst>
                                          <p:attrName>style.visibility</p:attrName>
                                        </p:attrNameLst>
                                      </p:cBhvr>
                                      <p:to>
                                        <p:strVal val="visible"/>
                                      </p:to>
                                    </p:set>
                                    <p:animEffect transition="in" filter="diamond(in)">
                                      <p:cBhvr>
                                        <p:cTn id="102" dur="2000"/>
                                        <p:tgtEl>
                                          <p:spTgt spid="18"/>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26"/>
                                        </p:tgtEl>
                                        <p:attrNameLst>
                                          <p:attrName>style.visibility</p:attrName>
                                        </p:attrNameLst>
                                      </p:cBhvr>
                                      <p:to>
                                        <p:strVal val="visible"/>
                                      </p:to>
                                    </p:set>
                                    <p:animEffect transition="in" filter="blinds(horizontal)">
                                      <p:cBhvr>
                                        <p:cTn id="107" dur="500"/>
                                        <p:tgtEl>
                                          <p:spTgt spid="26"/>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27"/>
                                        </p:tgtEl>
                                        <p:attrNameLst>
                                          <p:attrName>style.visibility</p:attrName>
                                        </p:attrNameLst>
                                      </p:cBhvr>
                                      <p:to>
                                        <p:strVal val="visible"/>
                                      </p:to>
                                    </p:set>
                                    <p:animEffect transition="in" filter="blinds(horizontal)">
                                      <p:cBhvr>
                                        <p:cTn id="1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P spid="8" grpId="0" animBg="1"/>
      <p:bldP spid="10" grpId="0" animBg="1"/>
      <p:bldP spid="11" grpId="0" animBg="1"/>
      <p:bldP spid="14" grpId="0" animBg="1"/>
      <p:bldP spid="15" grpId="0" animBg="1"/>
      <p:bldP spid="16" grpId="0" animBg="1"/>
      <p:bldP spid="17" grpId="0" animBg="1"/>
      <p:bldP spid="17" grpId="1" animBg="1"/>
      <p:bldP spid="18"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Багетная рамка 3"/>
          <p:cNvSpPr/>
          <p:nvPr/>
        </p:nvSpPr>
        <p:spPr>
          <a:xfrm>
            <a:off x="2500298" y="214290"/>
            <a:ext cx="4786346" cy="785818"/>
          </a:xfrm>
          <a:prstGeom prst="bevel">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b="1" dirty="0" smtClean="0">
                <a:solidFill>
                  <a:srgbClr val="002060"/>
                </a:solidFill>
                <a:latin typeface="Times New Roman" pitchFamily="18" charset="0"/>
                <a:cs typeface="Times New Roman" pitchFamily="18" charset="0"/>
              </a:rPr>
              <a:t>Трудная жизненная ситуация в семье</a:t>
            </a:r>
            <a:endParaRPr lang="ru-RU" b="1" dirty="0">
              <a:solidFill>
                <a:srgbClr val="002060"/>
              </a:solidFill>
              <a:latin typeface="Times New Roman" pitchFamily="18" charset="0"/>
              <a:cs typeface="Times New Roman" pitchFamily="18" charset="0"/>
            </a:endParaRPr>
          </a:p>
        </p:txBody>
      </p:sp>
      <p:sp>
        <p:nvSpPr>
          <p:cNvPr id="5" name="Багетная рамка 4"/>
          <p:cNvSpPr/>
          <p:nvPr/>
        </p:nvSpPr>
        <p:spPr>
          <a:xfrm>
            <a:off x="1857356" y="1142984"/>
            <a:ext cx="6000792" cy="1428760"/>
          </a:xfrm>
          <a:prstGeom prst="bevel">
            <a:avLst/>
          </a:prstGeom>
        </p:spPr>
        <p:style>
          <a:lnRef idx="2">
            <a:schemeClr val="dk1"/>
          </a:lnRef>
          <a:fillRef idx="1">
            <a:schemeClr val="lt1"/>
          </a:fillRef>
          <a:effectRef idx="0">
            <a:schemeClr val="dk1"/>
          </a:effectRef>
          <a:fontRef idx="minor">
            <a:schemeClr val="dk1"/>
          </a:fontRef>
        </p:style>
        <p:txBody>
          <a:bodyPr rtlCol="0" anchor="ctr"/>
          <a:lstStyle/>
          <a:p>
            <a:pPr algn="ctr">
              <a:buFont typeface="Wingdings" pitchFamily="2" charset="2"/>
              <a:buChar char="§"/>
            </a:pPr>
            <a:endParaRPr lang="ru-RU" dirty="0" smtClean="0">
              <a:solidFill>
                <a:srgbClr val="002060"/>
              </a:solidFill>
            </a:endParaRPr>
          </a:p>
          <a:p>
            <a:pPr algn="ctr">
              <a:buFont typeface="Wingdings" pitchFamily="2" charset="2"/>
              <a:buChar char="§"/>
            </a:pPr>
            <a:endParaRPr lang="ru-RU" dirty="0" smtClean="0">
              <a:solidFill>
                <a:srgbClr val="002060"/>
              </a:solidFill>
            </a:endParaRPr>
          </a:p>
          <a:p>
            <a:pPr algn="ctr">
              <a:buFont typeface="Wingdings" pitchFamily="2" charset="2"/>
              <a:buChar char="§"/>
            </a:pPr>
            <a:r>
              <a:rPr lang="ru-RU" sz="1600" b="1" dirty="0" smtClean="0">
                <a:solidFill>
                  <a:srgbClr val="002060"/>
                </a:solidFill>
                <a:latin typeface="Times New Roman" pitchFamily="18" charset="0"/>
                <a:cs typeface="Times New Roman" pitchFamily="18" charset="0"/>
              </a:rPr>
              <a:t>Детская дезадаптация</a:t>
            </a:r>
          </a:p>
          <a:p>
            <a:pPr algn="ctr">
              <a:buFont typeface="Wingdings" pitchFamily="2" charset="2"/>
              <a:buChar char="§"/>
            </a:pPr>
            <a:r>
              <a:rPr lang="ru-RU" sz="1600" b="1" dirty="0" smtClean="0">
                <a:solidFill>
                  <a:srgbClr val="002060"/>
                </a:solidFill>
                <a:latin typeface="Times New Roman" pitchFamily="18" charset="0"/>
                <a:cs typeface="Times New Roman" pitchFamily="18" charset="0"/>
              </a:rPr>
              <a:t>Супружеская рассогласованность</a:t>
            </a:r>
          </a:p>
          <a:p>
            <a:pPr algn="ctr">
              <a:buFont typeface="Wingdings" pitchFamily="2" charset="2"/>
              <a:buChar char="§"/>
            </a:pPr>
            <a:r>
              <a:rPr lang="ru-RU" sz="1600" b="1" dirty="0" smtClean="0">
                <a:solidFill>
                  <a:srgbClr val="002060"/>
                </a:solidFill>
                <a:latin typeface="Times New Roman" pitchFamily="18" charset="0"/>
                <a:cs typeface="Times New Roman" pitchFamily="18" charset="0"/>
              </a:rPr>
              <a:t>Неадекватность взаимодействия семьи с социумом</a:t>
            </a:r>
          </a:p>
          <a:p>
            <a:pPr algn="ctr">
              <a:buFont typeface="Wingdings" pitchFamily="2" charset="2"/>
              <a:buChar char="§"/>
            </a:pPr>
            <a:r>
              <a:rPr lang="ru-RU" sz="1600" b="1" dirty="0" smtClean="0">
                <a:solidFill>
                  <a:srgbClr val="002060"/>
                </a:solidFill>
                <a:latin typeface="Times New Roman" pitchFamily="18" charset="0"/>
                <a:cs typeface="Times New Roman" pitchFamily="18" charset="0"/>
              </a:rPr>
              <a:t>Личностная дезорганизация</a:t>
            </a:r>
          </a:p>
          <a:p>
            <a:pPr algn="ctr">
              <a:buFont typeface="Wingdings" pitchFamily="2" charset="2"/>
              <a:buChar char="§"/>
            </a:pPr>
            <a:endParaRPr lang="ru-RU" sz="1600" dirty="0" smtClean="0">
              <a:solidFill>
                <a:srgbClr val="002060"/>
              </a:solidFill>
              <a:latin typeface="Times New Roman" pitchFamily="18" charset="0"/>
              <a:cs typeface="Times New Roman" pitchFamily="18" charset="0"/>
            </a:endParaRPr>
          </a:p>
          <a:p>
            <a:pPr algn="ctr">
              <a:buFont typeface="Wingdings" pitchFamily="2" charset="2"/>
              <a:buChar char="§"/>
            </a:pPr>
            <a:endParaRPr lang="ru-RU" sz="1600" dirty="0">
              <a:solidFill>
                <a:srgbClr val="002060"/>
              </a:solidFill>
              <a:latin typeface="Times New Roman" pitchFamily="18" charset="0"/>
              <a:cs typeface="Times New Roman" pitchFamily="18" charset="0"/>
            </a:endParaRPr>
          </a:p>
        </p:txBody>
      </p:sp>
      <p:sp>
        <p:nvSpPr>
          <p:cNvPr id="6" name="Багетная рамка 5"/>
          <p:cNvSpPr/>
          <p:nvPr/>
        </p:nvSpPr>
        <p:spPr>
          <a:xfrm>
            <a:off x="214282" y="3643314"/>
            <a:ext cx="2714644" cy="1428760"/>
          </a:xfrm>
          <a:prstGeom prst="bevel">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600" b="1" dirty="0" smtClean="0">
                <a:solidFill>
                  <a:srgbClr val="002060"/>
                </a:solidFill>
                <a:latin typeface="Times New Roman" pitchFamily="18" charset="0"/>
                <a:cs typeface="Times New Roman" pitchFamily="18" charset="0"/>
              </a:rPr>
              <a:t>Формирование мобильной </a:t>
            </a:r>
            <a:r>
              <a:rPr lang="ru-RU" sz="1600" b="1" dirty="0" err="1" smtClean="0">
                <a:solidFill>
                  <a:srgbClr val="002060"/>
                </a:solidFill>
                <a:latin typeface="Times New Roman" pitchFamily="18" charset="0"/>
                <a:cs typeface="Times New Roman" pitchFamily="18" charset="0"/>
              </a:rPr>
              <a:t>адаптационности</a:t>
            </a:r>
            <a:r>
              <a:rPr lang="ru-RU" sz="1600" b="1" dirty="0" smtClean="0">
                <a:solidFill>
                  <a:srgbClr val="002060"/>
                </a:solidFill>
                <a:latin typeface="Times New Roman" pitchFamily="18" charset="0"/>
                <a:cs typeface="Times New Roman" pitchFamily="18" charset="0"/>
              </a:rPr>
              <a:t> семьи</a:t>
            </a:r>
            <a:endParaRPr lang="ru-RU" sz="1600" b="1" dirty="0">
              <a:solidFill>
                <a:srgbClr val="002060"/>
              </a:solidFill>
              <a:latin typeface="Times New Roman" pitchFamily="18" charset="0"/>
              <a:cs typeface="Times New Roman" pitchFamily="18" charset="0"/>
            </a:endParaRPr>
          </a:p>
        </p:txBody>
      </p:sp>
      <p:sp>
        <p:nvSpPr>
          <p:cNvPr id="7" name="Багетная рамка 6"/>
          <p:cNvSpPr/>
          <p:nvPr/>
        </p:nvSpPr>
        <p:spPr>
          <a:xfrm>
            <a:off x="3143240" y="3571876"/>
            <a:ext cx="2500330" cy="1571636"/>
          </a:xfrm>
          <a:prstGeom prst="bevel">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600" b="1" dirty="0" smtClean="0">
                <a:solidFill>
                  <a:srgbClr val="002060"/>
                </a:solidFill>
                <a:latin typeface="Times New Roman" pitchFamily="18" charset="0"/>
                <a:cs typeface="Times New Roman" pitchFamily="18" charset="0"/>
              </a:rPr>
              <a:t>Развитие социальной инфраструктуры семьи</a:t>
            </a:r>
            <a:endParaRPr lang="ru-RU" sz="1600" b="1" dirty="0">
              <a:solidFill>
                <a:srgbClr val="002060"/>
              </a:solidFill>
              <a:latin typeface="Times New Roman" pitchFamily="18" charset="0"/>
              <a:cs typeface="Times New Roman" pitchFamily="18" charset="0"/>
            </a:endParaRPr>
          </a:p>
        </p:txBody>
      </p:sp>
      <p:sp>
        <p:nvSpPr>
          <p:cNvPr id="8" name="Багетная рамка 7"/>
          <p:cNvSpPr/>
          <p:nvPr/>
        </p:nvSpPr>
        <p:spPr>
          <a:xfrm>
            <a:off x="5857884" y="3500438"/>
            <a:ext cx="3000396" cy="1714512"/>
          </a:xfrm>
          <a:prstGeom prst="bevel">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400" b="1" dirty="0" smtClean="0">
                <a:solidFill>
                  <a:srgbClr val="002060"/>
                </a:solidFill>
              </a:rPr>
              <a:t> </a:t>
            </a:r>
            <a:r>
              <a:rPr lang="ru-RU" sz="1600" b="1" dirty="0" smtClean="0">
                <a:solidFill>
                  <a:srgbClr val="002060"/>
                </a:solidFill>
                <a:latin typeface="Times New Roman" pitchFamily="18" charset="0"/>
                <a:cs typeface="Times New Roman" pitchFamily="18" charset="0"/>
              </a:rPr>
              <a:t>Внедрение технологического компонента в деятельность специалиста</a:t>
            </a:r>
            <a:endParaRPr lang="ru-RU" sz="1600" b="1" dirty="0">
              <a:solidFill>
                <a:srgbClr val="002060"/>
              </a:solidFill>
              <a:latin typeface="Times New Roman" pitchFamily="18" charset="0"/>
              <a:cs typeface="Times New Roman" pitchFamily="18" charset="0"/>
            </a:endParaRPr>
          </a:p>
        </p:txBody>
      </p:sp>
      <p:sp>
        <p:nvSpPr>
          <p:cNvPr id="9" name="Багетная рамка 8"/>
          <p:cNvSpPr/>
          <p:nvPr/>
        </p:nvSpPr>
        <p:spPr>
          <a:xfrm>
            <a:off x="3071802" y="2786058"/>
            <a:ext cx="3429024" cy="428628"/>
          </a:xfrm>
          <a:prstGeom prst="bevel">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b="1" dirty="0" smtClean="0">
                <a:solidFill>
                  <a:srgbClr val="002060"/>
                </a:solidFill>
                <a:latin typeface="Times New Roman" pitchFamily="18" charset="0"/>
                <a:cs typeface="Times New Roman" pitchFamily="18" charset="0"/>
              </a:rPr>
              <a:t>Условия эффективности</a:t>
            </a:r>
            <a:endParaRPr lang="ru-RU" b="1" dirty="0">
              <a:solidFill>
                <a:srgbClr val="002060"/>
              </a:solidFill>
              <a:latin typeface="Times New Roman" pitchFamily="18" charset="0"/>
              <a:cs typeface="Times New Roman" pitchFamily="18" charset="0"/>
            </a:endParaRPr>
          </a:p>
        </p:txBody>
      </p:sp>
      <p:sp>
        <p:nvSpPr>
          <p:cNvPr id="10" name="Багетная рамка 9"/>
          <p:cNvSpPr/>
          <p:nvPr/>
        </p:nvSpPr>
        <p:spPr>
          <a:xfrm>
            <a:off x="2714612" y="5143512"/>
            <a:ext cx="3286148" cy="571504"/>
          </a:xfrm>
          <a:prstGeom prst="bevel">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b="1" dirty="0" smtClean="0">
                <a:solidFill>
                  <a:srgbClr val="002060"/>
                </a:solidFill>
                <a:latin typeface="Times New Roman" pitchFamily="18" charset="0"/>
                <a:cs typeface="Times New Roman" pitchFamily="18" charset="0"/>
              </a:rPr>
              <a:t>Конечный результат</a:t>
            </a:r>
            <a:endParaRPr lang="ru-RU" b="1" dirty="0">
              <a:solidFill>
                <a:srgbClr val="002060"/>
              </a:solidFill>
              <a:latin typeface="Times New Roman" pitchFamily="18" charset="0"/>
              <a:cs typeface="Times New Roman" pitchFamily="18" charset="0"/>
            </a:endParaRPr>
          </a:p>
        </p:txBody>
      </p:sp>
      <p:sp>
        <p:nvSpPr>
          <p:cNvPr id="11" name="Багетная рамка 10"/>
          <p:cNvSpPr/>
          <p:nvPr/>
        </p:nvSpPr>
        <p:spPr>
          <a:xfrm>
            <a:off x="2214546" y="6000768"/>
            <a:ext cx="4429156" cy="642942"/>
          </a:xfrm>
          <a:prstGeom prst="bevel">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2400" b="1" dirty="0" smtClean="0">
                <a:solidFill>
                  <a:srgbClr val="C00000"/>
                </a:solidFill>
                <a:latin typeface="Times New Roman" pitchFamily="18" charset="0"/>
                <a:cs typeface="Times New Roman" pitchFamily="18" charset="0"/>
              </a:rPr>
              <a:t>Жизнеспособность семьи</a:t>
            </a:r>
            <a:endParaRPr lang="ru-RU" sz="2400" b="1" dirty="0">
              <a:solidFill>
                <a:srgbClr val="C00000"/>
              </a:solidFill>
              <a:latin typeface="Times New Roman" pitchFamily="18" charset="0"/>
              <a:cs typeface="Times New Roman" pitchFamily="18" charset="0"/>
            </a:endParaRPr>
          </a:p>
        </p:txBody>
      </p:sp>
      <p:sp>
        <p:nvSpPr>
          <p:cNvPr id="13" name="Выгнутая влево стрелка 12"/>
          <p:cNvSpPr/>
          <p:nvPr/>
        </p:nvSpPr>
        <p:spPr>
          <a:xfrm>
            <a:off x="714348" y="0"/>
            <a:ext cx="1143008" cy="1643074"/>
          </a:xfrm>
          <a:prstGeom prst="curved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solidFill>
                <a:schemeClr val="tx1"/>
              </a:solidFill>
            </a:endParaRPr>
          </a:p>
        </p:txBody>
      </p:sp>
      <p:sp>
        <p:nvSpPr>
          <p:cNvPr id="14" name="Выгнутая вправо стрелка 13"/>
          <p:cNvSpPr/>
          <p:nvPr/>
        </p:nvSpPr>
        <p:spPr>
          <a:xfrm>
            <a:off x="7786710" y="0"/>
            <a:ext cx="1071570" cy="1785926"/>
          </a:xfrm>
          <a:prstGeom prst="curvedLef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solidFill>
                <a:schemeClr val="tx1"/>
              </a:solidFill>
            </a:endParaRPr>
          </a:p>
        </p:txBody>
      </p:sp>
      <p:sp>
        <p:nvSpPr>
          <p:cNvPr id="15" name="Выгнутая вверх стрелка 14"/>
          <p:cNvSpPr/>
          <p:nvPr/>
        </p:nvSpPr>
        <p:spPr>
          <a:xfrm rot="16488645">
            <a:off x="432156" y="2242006"/>
            <a:ext cx="1707391" cy="859969"/>
          </a:xfrm>
          <a:prstGeom prst="curved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solidFill>
                <a:schemeClr val="tx1"/>
              </a:solidFill>
            </a:endParaRPr>
          </a:p>
        </p:txBody>
      </p:sp>
      <p:sp>
        <p:nvSpPr>
          <p:cNvPr id="17" name="Выгнутая влево стрелка 16"/>
          <p:cNvSpPr/>
          <p:nvPr/>
        </p:nvSpPr>
        <p:spPr>
          <a:xfrm rot="10800000">
            <a:off x="7929586" y="1785926"/>
            <a:ext cx="959813" cy="1606332"/>
          </a:xfrm>
          <a:prstGeom prst="curved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amond(in)">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diamond(in)">
                                      <p:cBhvr>
                                        <p:cTn id="37" dur="2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diamond(in)">
                                      <p:cBhvr>
                                        <p:cTn id="42" dur="20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linds(horizontal)">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linds(horizontal)">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circle(in)">
                                      <p:cBhvr>
                                        <p:cTn id="57" dur="20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8" presetClass="entr" presetSubtype="16"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diamond(in)">
                                      <p:cBhvr>
                                        <p:cTn id="6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3" grpId="0" animBg="1"/>
      <p:bldP spid="14" grpId="0" animBg="1"/>
      <p:bldP spid="15" grpId="0" animBg="1"/>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142852"/>
            <a:ext cx="8686800" cy="7715304"/>
          </a:xfrm>
        </p:spPr>
        <p:txBody>
          <a:bodyPr>
            <a:noAutofit/>
          </a:bodyPr>
          <a:lstStyle/>
          <a:p>
            <a:pPr>
              <a:buNone/>
            </a:pPr>
            <a:r>
              <a:rPr lang="ru-RU" sz="1400" b="1" dirty="0" smtClean="0">
                <a:solidFill>
                  <a:srgbClr val="002060"/>
                </a:solidFill>
                <a:latin typeface="Times New Roman" pitchFamily="18" charset="0"/>
                <a:cs typeface="Times New Roman" pitchFamily="18" charset="0"/>
              </a:rPr>
              <a:t>	     </a:t>
            </a:r>
            <a:r>
              <a:rPr lang="ru-RU" sz="1400" dirty="0" smtClean="0">
                <a:solidFill>
                  <a:srgbClr val="C00000"/>
                </a:solidFill>
                <a:latin typeface="Times New Roman" pitchFamily="18" charset="0"/>
                <a:cs typeface="Times New Roman" pitchFamily="18" charset="0"/>
              </a:rPr>
              <a:t>Ведется постоянная работа  по предупреждению правонарушений, преступлений, пьянства, наркомании и безнадзорности среди учащихся.</a:t>
            </a:r>
          </a:p>
          <a:p>
            <a:pPr algn="just">
              <a:buNone/>
            </a:pPr>
            <a:r>
              <a:rPr lang="ru-RU" sz="1400" dirty="0" smtClean="0">
                <a:solidFill>
                  <a:srgbClr val="002060"/>
                </a:solidFill>
                <a:latin typeface="Times New Roman" pitchFamily="18" charset="0"/>
                <a:cs typeface="Times New Roman" pitchFamily="18" charset="0"/>
              </a:rPr>
              <a:t>	В школе сложилась определенная система работы </a:t>
            </a:r>
            <a:r>
              <a:rPr lang="ru-RU" sz="1400" b="1" dirty="0" smtClean="0">
                <a:solidFill>
                  <a:srgbClr val="002060"/>
                </a:solidFill>
                <a:latin typeface="Times New Roman" pitchFamily="18" charset="0"/>
                <a:cs typeface="Times New Roman" pitchFamily="18" charset="0"/>
              </a:rPr>
              <a:t>с «трудными учащимися»</a:t>
            </a:r>
            <a:r>
              <a:rPr lang="ru-RU" sz="1400" dirty="0" smtClean="0">
                <a:solidFill>
                  <a:srgbClr val="002060"/>
                </a:solidFill>
                <a:latin typeface="Times New Roman" pitchFamily="18" charset="0"/>
                <a:cs typeface="Times New Roman" pitchFamily="18" charset="0"/>
              </a:rPr>
              <a:t>.  Она осуществляется поэтапно в течение всего учебного года.</a:t>
            </a:r>
          </a:p>
          <a:p>
            <a:pPr algn="just"/>
            <a:r>
              <a:rPr lang="ru-RU" sz="1400" b="1" dirty="0" smtClean="0">
                <a:solidFill>
                  <a:srgbClr val="C00000"/>
                </a:solidFill>
                <a:latin typeface="Times New Roman" pitchFamily="18" charset="0"/>
                <a:cs typeface="Times New Roman" pitchFamily="18" charset="0"/>
              </a:rPr>
              <a:t>1 этап.</a:t>
            </a:r>
            <a:r>
              <a:rPr lang="ru-RU" sz="1400" dirty="0" smtClean="0">
                <a:solidFill>
                  <a:srgbClr val="C00000"/>
                </a:solidFill>
                <a:latin typeface="Times New Roman" pitchFamily="18" charset="0"/>
                <a:cs typeface="Times New Roman" pitchFamily="18" charset="0"/>
              </a:rPr>
              <a:t> </a:t>
            </a:r>
            <a:r>
              <a:rPr lang="ru-RU" sz="1400" dirty="0" smtClean="0">
                <a:solidFill>
                  <a:srgbClr val="002060"/>
                </a:solidFill>
                <a:latin typeface="Times New Roman" pitchFamily="18" charset="0"/>
                <a:cs typeface="Times New Roman" pitchFamily="18" charset="0"/>
              </a:rPr>
              <a:t>Выявление классными руководителями всех педагогически запущенных детей, начиная с  1  класса.</a:t>
            </a:r>
          </a:p>
          <a:p>
            <a:pPr algn="just"/>
            <a:r>
              <a:rPr lang="ru-RU" sz="1400" b="1" dirty="0" smtClean="0">
                <a:solidFill>
                  <a:srgbClr val="002060"/>
                </a:solidFill>
                <a:latin typeface="Times New Roman" pitchFamily="18" charset="0"/>
                <a:cs typeface="Times New Roman" pitchFamily="18" charset="0"/>
              </a:rPr>
              <a:t> </a:t>
            </a:r>
            <a:r>
              <a:rPr lang="ru-RU" sz="1400" b="1" dirty="0" smtClean="0">
                <a:solidFill>
                  <a:srgbClr val="C00000"/>
                </a:solidFill>
                <a:latin typeface="Times New Roman" pitchFamily="18" charset="0"/>
                <a:cs typeface="Times New Roman" pitchFamily="18" charset="0"/>
              </a:rPr>
              <a:t>2 этап.</a:t>
            </a:r>
            <a:r>
              <a:rPr lang="ru-RU" sz="1400" dirty="0" smtClean="0">
                <a:solidFill>
                  <a:srgbClr val="C00000"/>
                </a:solidFill>
                <a:latin typeface="Times New Roman" pitchFamily="18" charset="0"/>
                <a:cs typeface="Times New Roman" pitchFamily="18" charset="0"/>
              </a:rPr>
              <a:t> </a:t>
            </a:r>
            <a:r>
              <a:rPr lang="ru-RU" sz="1400" dirty="0" smtClean="0">
                <a:solidFill>
                  <a:srgbClr val="002060"/>
                </a:solidFill>
                <a:latin typeface="Times New Roman" pitchFamily="18" charset="0"/>
                <a:cs typeface="Times New Roman" pitchFamily="18" charset="0"/>
              </a:rPr>
              <a:t>Планирование  психологической службы. На 2012 – 2013 учебный год составлен  план работы по профилактике преступлений и правонарушений, включающий обследование социально-бытовых условий неблагополучных семей, контроль  над посещаемостью уроков, индивидуальные беседы с родителями детей, стоящих на внутришкольном учете.</a:t>
            </a:r>
          </a:p>
          <a:p>
            <a:pPr algn="just"/>
            <a:r>
              <a:rPr lang="ru-RU" sz="1400" b="1" dirty="0" smtClean="0">
                <a:solidFill>
                  <a:srgbClr val="002060"/>
                </a:solidFill>
                <a:latin typeface="Times New Roman" pitchFamily="18" charset="0"/>
                <a:cs typeface="Times New Roman" pitchFamily="18" charset="0"/>
              </a:rPr>
              <a:t> </a:t>
            </a:r>
            <a:r>
              <a:rPr lang="ru-RU" sz="1400" b="1" dirty="0" smtClean="0">
                <a:solidFill>
                  <a:srgbClr val="C00000"/>
                </a:solidFill>
                <a:latin typeface="Times New Roman" pitchFamily="18" charset="0"/>
                <a:cs typeface="Times New Roman" pitchFamily="18" charset="0"/>
              </a:rPr>
              <a:t>3 этап. Планирование  работы психолога по работе с «трудными детьми»</a:t>
            </a:r>
            <a:endParaRPr lang="ru-RU" sz="1400" dirty="0" smtClean="0">
              <a:solidFill>
                <a:srgbClr val="C00000"/>
              </a:solidFill>
              <a:latin typeface="Times New Roman" pitchFamily="18" charset="0"/>
              <a:cs typeface="Times New Roman" pitchFamily="18" charset="0"/>
            </a:endParaRPr>
          </a:p>
          <a:p>
            <a:pPr algn="just">
              <a:buNone/>
            </a:pPr>
            <a:r>
              <a:rPr lang="ru-RU" sz="1400" dirty="0" smtClean="0">
                <a:solidFill>
                  <a:srgbClr val="002060"/>
                </a:solidFill>
                <a:latin typeface="Times New Roman" pitchFamily="18" charset="0"/>
                <a:cs typeface="Times New Roman" pitchFamily="18" charset="0"/>
              </a:rPr>
              <a:t>	Таким образом, определяется объем работы и её основные направления. Как методы работы с «трудными» детьми используются индивидуальные беседы с ребятами и их родителями, анкетирование по вопросам правоведения, отношению к употреблению алкоголя и наркотиков, тестирование с целью выявления детей, склонных к совершению противоправных действий, посещение на дому детей, входящих в «группу риска».</a:t>
            </a:r>
          </a:p>
          <a:p>
            <a:pPr algn="just">
              <a:buNone/>
            </a:pPr>
            <a:r>
              <a:rPr lang="ru-RU" sz="1400" dirty="0" smtClean="0">
                <a:solidFill>
                  <a:srgbClr val="002060"/>
                </a:solidFill>
                <a:latin typeface="Times New Roman" pitchFamily="18" charset="0"/>
                <a:cs typeface="Times New Roman" pitchFamily="18" charset="0"/>
              </a:rPr>
              <a:t>	На каждого ребенка, входящего в категорию «трудных детей» составлены маршруты психолого-педагогической работы, даны подробные характеристики   и рекомендации педагога-психолога, а также список детей с отклонениями в поведении. </a:t>
            </a:r>
          </a:p>
          <a:p>
            <a:pPr algn="just">
              <a:buNone/>
            </a:pPr>
            <a:r>
              <a:rPr lang="ru-RU" sz="1400" dirty="0" smtClean="0">
                <a:solidFill>
                  <a:srgbClr val="002060"/>
                </a:solidFill>
                <a:latin typeface="Times New Roman" pitchFamily="18" charset="0"/>
                <a:cs typeface="Times New Roman" pitchFamily="18" charset="0"/>
              </a:rPr>
              <a:t>	Таким образом, создается банк данных по </a:t>
            </a:r>
            <a:r>
              <a:rPr lang="ru-RU" sz="1400" b="1" dirty="0" smtClean="0">
                <a:solidFill>
                  <a:srgbClr val="C00000"/>
                </a:solidFill>
                <a:latin typeface="Times New Roman" pitchFamily="18" charset="0"/>
                <a:cs typeface="Times New Roman" pitchFamily="18" charset="0"/>
              </a:rPr>
              <a:t>«трудным»</a:t>
            </a:r>
            <a:r>
              <a:rPr lang="ru-RU" sz="1400" dirty="0" smtClean="0">
                <a:solidFill>
                  <a:srgbClr val="C00000"/>
                </a:solidFill>
                <a:latin typeface="Times New Roman" pitchFamily="18" charset="0"/>
                <a:cs typeface="Times New Roman" pitchFamily="18" charset="0"/>
              </a:rPr>
              <a:t> </a:t>
            </a:r>
            <a:r>
              <a:rPr lang="ru-RU" sz="1400" dirty="0" smtClean="0">
                <a:solidFill>
                  <a:srgbClr val="002060"/>
                </a:solidFill>
                <a:latin typeface="Times New Roman" pitchFamily="18" charset="0"/>
                <a:cs typeface="Times New Roman" pitchFamily="18" charset="0"/>
              </a:rPr>
              <a:t>детям.</a:t>
            </a:r>
          </a:p>
          <a:p>
            <a:pPr algn="just">
              <a:buNone/>
            </a:pPr>
            <a:r>
              <a:rPr lang="ru-RU" sz="1400" b="1" dirty="0" smtClean="0">
                <a:solidFill>
                  <a:srgbClr val="002060"/>
                </a:solidFill>
                <a:latin typeface="Times New Roman" pitchFamily="18" charset="0"/>
                <a:cs typeface="Times New Roman" pitchFamily="18" charset="0"/>
              </a:rPr>
              <a:t>	</a:t>
            </a:r>
            <a:r>
              <a:rPr lang="ru-RU" sz="1400" b="1" dirty="0" smtClean="0">
                <a:solidFill>
                  <a:srgbClr val="C00000"/>
                </a:solidFill>
                <a:latin typeface="Times New Roman" pitchFamily="18" charset="0"/>
                <a:cs typeface="Times New Roman" pitchFamily="18" charset="0"/>
              </a:rPr>
              <a:t>Всего в школе учащихся – 90 учащихся.</a:t>
            </a:r>
            <a:endParaRPr lang="ru-RU" sz="1400" dirty="0" smtClean="0">
              <a:solidFill>
                <a:srgbClr val="C00000"/>
              </a:solidFill>
              <a:latin typeface="Times New Roman" pitchFamily="18" charset="0"/>
              <a:cs typeface="Times New Roman" pitchFamily="18" charset="0"/>
            </a:endParaRPr>
          </a:p>
          <a:p>
            <a:pPr algn="just">
              <a:buNone/>
            </a:pPr>
            <a:r>
              <a:rPr lang="ru-RU" sz="1400" b="1" dirty="0" smtClean="0">
                <a:solidFill>
                  <a:srgbClr val="C00000"/>
                </a:solidFill>
                <a:latin typeface="Times New Roman" pitchFamily="18" charset="0"/>
                <a:cs typeface="Times New Roman" pitchFamily="18" charset="0"/>
              </a:rPr>
              <a:t>	 Количество «трудных» детей  более  50%.</a:t>
            </a:r>
            <a:endParaRPr lang="ru-RU" sz="1400" dirty="0" smtClean="0">
              <a:solidFill>
                <a:srgbClr val="C00000"/>
              </a:solidFill>
              <a:latin typeface="Times New Roman" pitchFamily="18" charset="0"/>
              <a:cs typeface="Times New Roman" pitchFamily="18" charset="0"/>
            </a:endParaRPr>
          </a:p>
          <a:p>
            <a:pPr algn="just">
              <a:buNone/>
            </a:pPr>
            <a:r>
              <a:rPr lang="ru-RU" sz="1400" b="1" dirty="0" smtClean="0">
                <a:solidFill>
                  <a:srgbClr val="C00000"/>
                </a:solidFill>
                <a:latin typeface="Times New Roman" pitchFamily="18" charset="0"/>
                <a:cs typeface="Times New Roman" pitchFamily="18" charset="0"/>
              </a:rPr>
              <a:t>	Из них: на учете в КДН - 3;  на внутришкольном учете –  в «группе риска» - 38;</a:t>
            </a:r>
            <a:endParaRPr lang="ru-RU" sz="1400" dirty="0" smtClean="0">
              <a:solidFill>
                <a:srgbClr val="C00000"/>
              </a:solidFill>
              <a:latin typeface="Times New Roman" pitchFamily="18" charset="0"/>
              <a:cs typeface="Times New Roman" pitchFamily="18" charset="0"/>
            </a:endParaRPr>
          </a:p>
          <a:p>
            <a:pPr algn="just">
              <a:buNone/>
            </a:pPr>
            <a:r>
              <a:rPr lang="ru-RU" sz="1400" dirty="0" smtClean="0">
                <a:solidFill>
                  <a:srgbClr val="002060"/>
                </a:solidFill>
                <a:latin typeface="Times New Roman" pitchFamily="18" charset="0"/>
                <a:cs typeface="Times New Roman" pitchFamily="18" charset="0"/>
              </a:rPr>
              <a:t>	По сравнению с 2010 годом эта цифра уменьшилась, но остается достаточно высокой. </a:t>
            </a:r>
          </a:p>
          <a:p>
            <a:pPr algn="just">
              <a:buNone/>
            </a:pPr>
            <a:r>
              <a:rPr lang="ru-RU" sz="1400" b="1" dirty="0" smtClean="0">
                <a:solidFill>
                  <a:srgbClr val="002060"/>
                </a:solidFill>
                <a:latin typeface="Times New Roman" pitchFamily="18" charset="0"/>
                <a:cs typeface="Times New Roman" pitchFamily="18" charset="0"/>
              </a:rPr>
              <a:t>	</a:t>
            </a:r>
            <a:r>
              <a:rPr lang="ru-RU" sz="1400" b="1" dirty="0" smtClean="0">
                <a:solidFill>
                  <a:srgbClr val="C00000"/>
                </a:solidFill>
                <a:latin typeface="Times New Roman" pitchFamily="18" charset="0"/>
                <a:cs typeface="Times New Roman" pitchFamily="18" charset="0"/>
              </a:rPr>
              <a:t>Психолого-педагогическая служба ставит перед собой задачу не просто выявить «трудных» детей, но и определить причину их постановки на учет, по возможности помочь ребенку.</a:t>
            </a:r>
            <a:endParaRPr lang="ru-RU" sz="1400" dirty="0" smtClean="0">
              <a:solidFill>
                <a:srgbClr val="C00000"/>
              </a:solidFill>
              <a:latin typeface="Times New Roman" pitchFamily="18" charset="0"/>
              <a:cs typeface="Times New Roman" pitchFamily="18" charset="0"/>
            </a:endParaRPr>
          </a:p>
          <a:p>
            <a:pPr algn="just">
              <a:buNone/>
            </a:pPr>
            <a:r>
              <a:rPr lang="ru-RU" sz="1400" dirty="0" smtClean="0">
                <a:solidFill>
                  <a:srgbClr val="C00000"/>
                </a:solidFill>
                <a:latin typeface="Times New Roman" pitchFamily="18" charset="0"/>
                <a:cs typeface="Times New Roman" pitchFamily="18" charset="0"/>
              </a:rPr>
              <a:t>	</a:t>
            </a:r>
            <a:endParaRPr lang="ru-RU" sz="1400"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a:off x="6429388" y="2571744"/>
            <a:ext cx="2071702" cy="85725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600" b="1" dirty="0" smtClean="0">
                <a:solidFill>
                  <a:srgbClr val="C00000"/>
                </a:solidFill>
                <a:latin typeface="Times New Roman" pitchFamily="18" charset="0"/>
                <a:cs typeface="Times New Roman" pitchFamily="18" charset="0"/>
              </a:rPr>
              <a:t>«Трудный подросток»</a:t>
            </a:r>
            <a:endParaRPr lang="ru-RU" sz="1600" b="1" dirty="0">
              <a:solidFill>
                <a:srgbClr val="C00000"/>
              </a:solidFill>
              <a:latin typeface="Times New Roman" pitchFamily="18" charset="0"/>
              <a:cs typeface="Times New Roman" pitchFamily="18" charset="0"/>
            </a:endParaRPr>
          </a:p>
        </p:txBody>
      </p:sp>
      <p:sp>
        <p:nvSpPr>
          <p:cNvPr id="3" name="Овал 2"/>
          <p:cNvSpPr/>
          <p:nvPr/>
        </p:nvSpPr>
        <p:spPr>
          <a:xfrm>
            <a:off x="6357950" y="1785926"/>
            <a:ext cx="2071702" cy="78581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600" b="1" dirty="0" smtClean="0">
                <a:solidFill>
                  <a:srgbClr val="002060"/>
                </a:solidFill>
                <a:latin typeface="Times New Roman" pitchFamily="18" charset="0"/>
                <a:cs typeface="Times New Roman" pitchFamily="18" charset="0"/>
              </a:rPr>
              <a:t>Классный руководитель</a:t>
            </a:r>
            <a:endParaRPr lang="ru-RU" sz="1600" b="1" dirty="0">
              <a:solidFill>
                <a:srgbClr val="002060"/>
              </a:solidFill>
              <a:latin typeface="Times New Roman" pitchFamily="18" charset="0"/>
              <a:cs typeface="Times New Roman" pitchFamily="18" charset="0"/>
            </a:endParaRPr>
          </a:p>
        </p:txBody>
      </p:sp>
      <p:sp>
        <p:nvSpPr>
          <p:cNvPr id="4" name="Овал 3"/>
          <p:cNvSpPr/>
          <p:nvPr/>
        </p:nvSpPr>
        <p:spPr>
          <a:xfrm>
            <a:off x="6286512" y="1000108"/>
            <a:ext cx="2143140" cy="78581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600" b="1" dirty="0" smtClean="0">
                <a:solidFill>
                  <a:srgbClr val="002060"/>
                </a:solidFill>
                <a:latin typeface="Times New Roman" pitchFamily="18" charset="0"/>
                <a:cs typeface="Times New Roman" pitchFamily="18" charset="0"/>
              </a:rPr>
              <a:t>Классное собрание</a:t>
            </a:r>
            <a:endParaRPr lang="ru-RU" sz="1600" b="1" dirty="0">
              <a:solidFill>
                <a:srgbClr val="002060"/>
              </a:solidFill>
              <a:latin typeface="Times New Roman" pitchFamily="18" charset="0"/>
              <a:cs typeface="Times New Roman" pitchFamily="18" charset="0"/>
            </a:endParaRPr>
          </a:p>
        </p:txBody>
      </p:sp>
      <p:sp>
        <p:nvSpPr>
          <p:cNvPr id="6" name="Овал 5"/>
          <p:cNvSpPr/>
          <p:nvPr/>
        </p:nvSpPr>
        <p:spPr>
          <a:xfrm>
            <a:off x="3929058" y="2428868"/>
            <a:ext cx="2500330" cy="85725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600" b="1" dirty="0" smtClean="0">
                <a:solidFill>
                  <a:srgbClr val="002060"/>
                </a:solidFill>
                <a:latin typeface="Times New Roman" pitchFamily="18" charset="0"/>
                <a:cs typeface="Times New Roman" pitchFamily="18" charset="0"/>
              </a:rPr>
              <a:t>Социально-психологическая служба</a:t>
            </a:r>
            <a:endParaRPr lang="ru-RU" sz="1600" b="1" dirty="0">
              <a:solidFill>
                <a:srgbClr val="002060"/>
              </a:solidFill>
              <a:latin typeface="Times New Roman" pitchFamily="18" charset="0"/>
              <a:cs typeface="Times New Roman" pitchFamily="18" charset="0"/>
            </a:endParaRPr>
          </a:p>
        </p:txBody>
      </p:sp>
      <p:sp>
        <p:nvSpPr>
          <p:cNvPr id="7" name="Овал 6"/>
          <p:cNvSpPr/>
          <p:nvPr/>
        </p:nvSpPr>
        <p:spPr>
          <a:xfrm>
            <a:off x="4000496" y="1428736"/>
            <a:ext cx="2357454" cy="92869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600" b="1" dirty="0" smtClean="0">
                <a:solidFill>
                  <a:srgbClr val="002060"/>
                </a:solidFill>
                <a:latin typeface="Times New Roman" pitchFamily="18" charset="0"/>
                <a:cs typeface="Times New Roman" pitchFamily="18" charset="0"/>
              </a:rPr>
              <a:t>Родительский комитет</a:t>
            </a:r>
            <a:endParaRPr lang="ru-RU" sz="1600" b="1" dirty="0">
              <a:solidFill>
                <a:srgbClr val="002060"/>
              </a:solidFill>
              <a:latin typeface="Times New Roman" pitchFamily="18" charset="0"/>
              <a:cs typeface="Times New Roman" pitchFamily="18" charset="0"/>
            </a:endParaRPr>
          </a:p>
        </p:txBody>
      </p:sp>
      <p:sp>
        <p:nvSpPr>
          <p:cNvPr id="8" name="Овал 7"/>
          <p:cNvSpPr/>
          <p:nvPr/>
        </p:nvSpPr>
        <p:spPr>
          <a:xfrm>
            <a:off x="1142976" y="2786058"/>
            <a:ext cx="2571768" cy="92869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600" b="1" dirty="0" smtClean="0">
                <a:solidFill>
                  <a:srgbClr val="002060"/>
                </a:solidFill>
                <a:latin typeface="Times New Roman" pitchFamily="18" charset="0"/>
                <a:cs typeface="Times New Roman" pitchFamily="18" charset="0"/>
              </a:rPr>
              <a:t>Малый педсовет</a:t>
            </a:r>
            <a:endParaRPr lang="ru-RU" sz="1600" b="1" dirty="0">
              <a:solidFill>
                <a:srgbClr val="002060"/>
              </a:solidFill>
              <a:latin typeface="Times New Roman" pitchFamily="18" charset="0"/>
              <a:cs typeface="Times New Roman" pitchFamily="18" charset="0"/>
            </a:endParaRPr>
          </a:p>
        </p:txBody>
      </p:sp>
      <p:sp>
        <p:nvSpPr>
          <p:cNvPr id="9" name="Овал 8"/>
          <p:cNvSpPr/>
          <p:nvPr/>
        </p:nvSpPr>
        <p:spPr>
          <a:xfrm>
            <a:off x="1214414" y="1928802"/>
            <a:ext cx="2500330" cy="85725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600" b="1" dirty="0" smtClean="0">
                <a:solidFill>
                  <a:srgbClr val="002060"/>
                </a:solidFill>
                <a:latin typeface="Times New Roman" pitchFamily="18" charset="0"/>
                <a:cs typeface="Times New Roman" pitchFamily="18" charset="0"/>
              </a:rPr>
              <a:t>Педагогический коллектив</a:t>
            </a:r>
            <a:endParaRPr lang="ru-RU" sz="1600" b="1" dirty="0">
              <a:solidFill>
                <a:srgbClr val="002060"/>
              </a:solidFill>
              <a:latin typeface="Times New Roman" pitchFamily="18" charset="0"/>
              <a:cs typeface="Times New Roman" pitchFamily="18" charset="0"/>
            </a:endParaRPr>
          </a:p>
        </p:txBody>
      </p:sp>
      <p:sp>
        <p:nvSpPr>
          <p:cNvPr id="10" name="Овал 9"/>
          <p:cNvSpPr/>
          <p:nvPr/>
        </p:nvSpPr>
        <p:spPr>
          <a:xfrm>
            <a:off x="1285852" y="1071546"/>
            <a:ext cx="2428892" cy="85725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600" b="1" dirty="0" smtClean="0">
                <a:solidFill>
                  <a:srgbClr val="002060"/>
                </a:solidFill>
                <a:latin typeface="Times New Roman" pitchFamily="18" charset="0"/>
                <a:cs typeface="Times New Roman" pitchFamily="18" charset="0"/>
              </a:rPr>
              <a:t>Администрация</a:t>
            </a:r>
            <a:endParaRPr lang="ru-RU" sz="1600" b="1" dirty="0">
              <a:solidFill>
                <a:srgbClr val="002060"/>
              </a:solidFill>
              <a:latin typeface="Times New Roman" pitchFamily="18" charset="0"/>
              <a:cs typeface="Times New Roman" pitchFamily="18" charset="0"/>
            </a:endParaRPr>
          </a:p>
        </p:txBody>
      </p:sp>
      <p:sp>
        <p:nvSpPr>
          <p:cNvPr id="13" name="Фигура, имеющая форму буквы L 12"/>
          <p:cNvSpPr/>
          <p:nvPr/>
        </p:nvSpPr>
        <p:spPr>
          <a:xfrm rot="10800000">
            <a:off x="6286512" y="1071546"/>
            <a:ext cx="357190" cy="1928826"/>
          </a:xfrm>
          <a:prstGeom prst="corner">
            <a:avLst>
              <a:gd name="adj1" fmla="val 50000"/>
              <a:gd name="adj2" fmla="val 50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14" name="Фигура, имеющая форму буквы L 13"/>
          <p:cNvSpPr/>
          <p:nvPr/>
        </p:nvSpPr>
        <p:spPr>
          <a:xfrm flipV="1">
            <a:off x="4000496" y="1071546"/>
            <a:ext cx="2286016" cy="428629"/>
          </a:xfrm>
          <a:prstGeom prst="corner">
            <a:avLst>
              <a:gd name="adj1" fmla="val 44128"/>
              <a:gd name="adj2" fmla="val 50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15" name="Фигура, имеющая форму буквы L 14"/>
          <p:cNvSpPr/>
          <p:nvPr/>
        </p:nvSpPr>
        <p:spPr>
          <a:xfrm flipH="1">
            <a:off x="3857620" y="1142984"/>
            <a:ext cx="428628" cy="2214578"/>
          </a:xfrm>
          <a:prstGeom prst="corner">
            <a:avLst>
              <a:gd name="adj1" fmla="val 50000"/>
              <a:gd name="adj2" fmla="val 47013"/>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16" name="Фигура, имеющая форму буквы L 15"/>
          <p:cNvSpPr/>
          <p:nvPr/>
        </p:nvSpPr>
        <p:spPr>
          <a:xfrm rot="5400000" flipH="1">
            <a:off x="3716753" y="2784049"/>
            <a:ext cx="428628" cy="718398"/>
          </a:xfrm>
          <a:prstGeom prst="corne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17" name="Фигура, имеющая форму буквы L 16"/>
          <p:cNvSpPr/>
          <p:nvPr/>
        </p:nvSpPr>
        <p:spPr>
          <a:xfrm rot="10800000">
            <a:off x="3357554" y="1428736"/>
            <a:ext cx="428628" cy="1500198"/>
          </a:xfrm>
          <a:prstGeom prst="corne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18" name="TextBox 17"/>
          <p:cNvSpPr txBox="1"/>
          <p:nvPr/>
        </p:nvSpPr>
        <p:spPr>
          <a:xfrm>
            <a:off x="1643042" y="357166"/>
            <a:ext cx="6215106" cy="461665"/>
          </a:xfrm>
          <a:prstGeom prst="rect">
            <a:avLst/>
          </a:prstGeom>
          <a:noFill/>
        </p:spPr>
        <p:txBody>
          <a:bodyPr wrap="square" rtlCol="0">
            <a:spAutoFit/>
          </a:bodyPr>
          <a:lstStyle/>
          <a:p>
            <a:pPr algn="ctr"/>
            <a:r>
              <a:rPr lang="ru-RU" sz="2400" b="1" dirty="0" smtClean="0">
                <a:solidFill>
                  <a:srgbClr val="C00000"/>
                </a:solidFill>
                <a:latin typeface="Times New Roman" pitchFamily="18" charset="0"/>
                <a:cs typeface="Times New Roman" pitchFamily="18" charset="0"/>
              </a:rPr>
              <a:t>Система работы  с «трудными» детьми</a:t>
            </a:r>
            <a:endParaRPr lang="ru-RU" sz="2400" b="1" dirty="0">
              <a:solidFill>
                <a:srgbClr val="C00000"/>
              </a:solidFill>
              <a:latin typeface="Times New Roman" pitchFamily="18" charset="0"/>
              <a:cs typeface="Times New Roman" pitchFamily="18" charset="0"/>
            </a:endParaRPr>
          </a:p>
        </p:txBody>
      </p:sp>
      <p:sp>
        <p:nvSpPr>
          <p:cNvPr id="20" name="TextBox 19"/>
          <p:cNvSpPr txBox="1"/>
          <p:nvPr/>
        </p:nvSpPr>
        <p:spPr>
          <a:xfrm>
            <a:off x="1142976" y="4000504"/>
            <a:ext cx="7286676" cy="2554545"/>
          </a:xfrm>
          <a:prstGeom prst="rect">
            <a:avLst/>
          </a:prstGeom>
          <a:noFill/>
        </p:spPr>
        <p:txBody>
          <a:bodyPr wrap="square" rtlCol="0">
            <a:spAutoFit/>
          </a:bodyPr>
          <a:lstStyle/>
          <a:p>
            <a:pPr algn="just"/>
            <a:r>
              <a:rPr lang="ru-RU" sz="1600" dirty="0" smtClean="0">
                <a:solidFill>
                  <a:srgbClr val="002060"/>
                </a:solidFill>
                <a:latin typeface="Times New Roman" pitchFamily="18" charset="0"/>
                <a:cs typeface="Times New Roman" pitchFamily="18" charset="0"/>
              </a:rPr>
              <a:t>Работа по профилактике правонарушений среди несовершеннолетних  проводится планомерно: классный руководитель проводит индивидуальные беседы с учеником и его родителями, поведение подростка обсуждается на классном собрании, привлекается к работе родительский комитет класса. Классный руководитель тесно сотрудничает по данному вопросу с представителями социально-психологической службы школы – социальным педагогом и педагогом-психологом. Разрабатывается план действий по коррекции поведения «трудного» подростка, проводятся психологические тренинги.   Дальнейшая работа – выход на малые педсоветы, заседания педагогического совета школы, администрацию школы.</a:t>
            </a:r>
            <a:endParaRPr lang="ru-RU" sz="16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00042"/>
            <a:ext cx="8229600" cy="5072098"/>
          </a:xfrm>
        </p:spPr>
        <p:txBody>
          <a:bodyPr>
            <a:noAutofit/>
          </a:bodyPr>
          <a:lstStyle/>
          <a:p>
            <a:pPr algn="r"/>
            <a:r>
              <a:rPr lang="ru-RU" sz="1200" b="1" i="1" dirty="0" smtClean="0"/>
              <a:t> </a:t>
            </a:r>
            <a:r>
              <a:rPr lang="ru-RU" sz="1200" b="1" dirty="0" smtClean="0"/>
              <a:t/>
            </a:r>
            <a:br>
              <a:rPr lang="ru-RU" sz="1200" b="1" dirty="0" smtClean="0"/>
            </a:br>
            <a:endParaRPr lang="ru-RU" sz="1200" b="1" dirty="0"/>
          </a:p>
        </p:txBody>
      </p:sp>
      <p:sp>
        <p:nvSpPr>
          <p:cNvPr id="3" name="Содержимое 2"/>
          <p:cNvSpPr>
            <a:spLocks noGrp="1"/>
          </p:cNvSpPr>
          <p:nvPr>
            <p:ph idx="1"/>
          </p:nvPr>
        </p:nvSpPr>
        <p:spPr>
          <a:xfrm>
            <a:off x="785786" y="1142984"/>
            <a:ext cx="4786346" cy="3286148"/>
          </a:xfrm>
        </p:spPr>
        <p:txBody>
          <a:bodyPr>
            <a:noAutofit/>
          </a:bodyPr>
          <a:lstStyle/>
          <a:p>
            <a:pPr algn="ctr">
              <a:buNone/>
            </a:pPr>
            <a:r>
              <a:rPr lang="ru-RU" sz="2000" b="1" i="1" dirty="0" smtClean="0">
                <a:solidFill>
                  <a:srgbClr val="002060"/>
                </a:solidFill>
                <a:latin typeface="Times New Roman" pitchFamily="18" charset="0"/>
                <a:cs typeface="Times New Roman" pitchFamily="18" charset="0"/>
              </a:rPr>
              <a:t>Детство, как почва, в которую</a:t>
            </a:r>
            <a:endParaRPr lang="en-US" sz="2000" b="1" i="1" dirty="0" smtClean="0">
              <a:solidFill>
                <a:srgbClr val="002060"/>
              </a:solidFill>
              <a:latin typeface="Times New Roman" pitchFamily="18" charset="0"/>
              <a:cs typeface="Times New Roman" pitchFamily="18" charset="0"/>
            </a:endParaRPr>
          </a:p>
          <a:p>
            <a:pPr algn="ctr">
              <a:buNone/>
            </a:pPr>
            <a:r>
              <a:rPr lang="ru-RU" sz="2000" b="1" i="1" dirty="0" smtClean="0">
                <a:solidFill>
                  <a:srgbClr val="002060"/>
                </a:solidFill>
                <a:latin typeface="Times New Roman" pitchFamily="18" charset="0"/>
                <a:cs typeface="Times New Roman" pitchFamily="18" charset="0"/>
              </a:rPr>
              <a:t> падают семена. </a:t>
            </a:r>
            <a:endParaRPr lang="en-US" sz="2000" b="1" dirty="0" smtClean="0">
              <a:solidFill>
                <a:srgbClr val="002060"/>
              </a:solidFill>
              <a:latin typeface="Times New Roman" pitchFamily="18" charset="0"/>
              <a:cs typeface="Times New Roman" pitchFamily="18" charset="0"/>
            </a:endParaRPr>
          </a:p>
          <a:p>
            <a:pPr algn="ctr">
              <a:buNone/>
            </a:pPr>
            <a:r>
              <a:rPr lang="ru-RU" sz="2000" b="1" i="1" dirty="0" smtClean="0">
                <a:solidFill>
                  <a:srgbClr val="002060"/>
                </a:solidFill>
                <a:latin typeface="Times New Roman" pitchFamily="18" charset="0"/>
                <a:cs typeface="Times New Roman" pitchFamily="18" charset="0"/>
              </a:rPr>
              <a:t>Они крохотные, их не видно, </a:t>
            </a:r>
            <a:endParaRPr lang="en-US" sz="2000" b="1" i="1" dirty="0" smtClean="0">
              <a:solidFill>
                <a:srgbClr val="002060"/>
              </a:solidFill>
              <a:latin typeface="Times New Roman" pitchFamily="18" charset="0"/>
              <a:cs typeface="Times New Roman" pitchFamily="18" charset="0"/>
            </a:endParaRPr>
          </a:p>
          <a:p>
            <a:pPr algn="ctr">
              <a:buNone/>
            </a:pPr>
            <a:r>
              <a:rPr lang="ru-RU" sz="2000" b="1" i="1" dirty="0" smtClean="0">
                <a:solidFill>
                  <a:srgbClr val="002060"/>
                </a:solidFill>
                <a:latin typeface="Times New Roman" pitchFamily="18" charset="0"/>
                <a:cs typeface="Times New Roman" pitchFamily="18" charset="0"/>
              </a:rPr>
              <a:t>но оно есть. </a:t>
            </a:r>
            <a:r>
              <a:rPr lang="ru-RU" sz="2000" b="1" dirty="0" smtClean="0">
                <a:solidFill>
                  <a:srgbClr val="002060"/>
                </a:solidFill>
                <a:latin typeface="Times New Roman" pitchFamily="18" charset="0"/>
                <a:cs typeface="Times New Roman" pitchFamily="18" charset="0"/>
              </a:rPr>
              <a:t/>
            </a:r>
            <a:br>
              <a:rPr lang="ru-RU" sz="2000" b="1" dirty="0" smtClean="0">
                <a:solidFill>
                  <a:srgbClr val="002060"/>
                </a:solidFill>
                <a:latin typeface="Times New Roman" pitchFamily="18" charset="0"/>
                <a:cs typeface="Times New Roman" pitchFamily="18" charset="0"/>
              </a:rPr>
            </a:br>
            <a:r>
              <a:rPr lang="ru-RU" sz="2000" b="1" i="1" dirty="0" smtClean="0">
                <a:solidFill>
                  <a:srgbClr val="002060"/>
                </a:solidFill>
                <a:latin typeface="Times New Roman" pitchFamily="18" charset="0"/>
                <a:cs typeface="Times New Roman" pitchFamily="18" charset="0"/>
              </a:rPr>
              <a:t>Потом они начинают прорастать… </a:t>
            </a:r>
            <a:r>
              <a:rPr lang="ru-RU" sz="2000" b="1" dirty="0" smtClean="0">
                <a:solidFill>
                  <a:srgbClr val="002060"/>
                </a:solidFill>
                <a:latin typeface="Times New Roman" pitchFamily="18" charset="0"/>
                <a:cs typeface="Times New Roman" pitchFamily="18" charset="0"/>
              </a:rPr>
              <a:t/>
            </a:r>
            <a:br>
              <a:rPr lang="ru-RU" sz="2000" b="1" dirty="0" smtClean="0">
                <a:solidFill>
                  <a:srgbClr val="002060"/>
                </a:solidFill>
                <a:latin typeface="Times New Roman" pitchFamily="18" charset="0"/>
                <a:cs typeface="Times New Roman" pitchFamily="18" charset="0"/>
              </a:rPr>
            </a:br>
            <a:r>
              <a:rPr lang="ru-RU" sz="2000" b="1" i="1" dirty="0" smtClean="0">
                <a:solidFill>
                  <a:srgbClr val="002060"/>
                </a:solidFill>
                <a:latin typeface="Times New Roman" pitchFamily="18" charset="0"/>
                <a:cs typeface="Times New Roman" pitchFamily="18" charset="0"/>
              </a:rPr>
              <a:t>Некоторые становятся чистыми </a:t>
            </a:r>
            <a:endParaRPr lang="en-US" sz="2000" b="1" i="1" dirty="0" smtClean="0">
              <a:solidFill>
                <a:srgbClr val="002060"/>
              </a:solidFill>
              <a:latin typeface="Times New Roman" pitchFamily="18" charset="0"/>
              <a:cs typeface="Times New Roman" pitchFamily="18" charset="0"/>
            </a:endParaRPr>
          </a:p>
          <a:p>
            <a:pPr algn="ctr">
              <a:buNone/>
            </a:pPr>
            <a:r>
              <a:rPr lang="ru-RU" sz="2000" b="1" i="1" dirty="0" smtClean="0">
                <a:solidFill>
                  <a:srgbClr val="002060"/>
                </a:solidFill>
                <a:latin typeface="Times New Roman" pitchFamily="18" charset="0"/>
                <a:cs typeface="Times New Roman" pitchFamily="18" charset="0"/>
              </a:rPr>
              <a:t>и яркими цветами, </a:t>
            </a:r>
            <a:r>
              <a:rPr lang="ru-RU" sz="2000" b="1" dirty="0" smtClean="0">
                <a:solidFill>
                  <a:srgbClr val="002060"/>
                </a:solidFill>
                <a:latin typeface="Times New Roman" pitchFamily="18" charset="0"/>
                <a:cs typeface="Times New Roman" pitchFamily="18" charset="0"/>
              </a:rPr>
              <a:t/>
            </a:r>
            <a:br>
              <a:rPr lang="ru-RU" sz="2000" b="1" dirty="0" smtClean="0">
                <a:solidFill>
                  <a:srgbClr val="002060"/>
                </a:solidFill>
                <a:latin typeface="Times New Roman" pitchFamily="18" charset="0"/>
                <a:cs typeface="Times New Roman" pitchFamily="18" charset="0"/>
              </a:rPr>
            </a:br>
            <a:r>
              <a:rPr lang="ru-RU" sz="2000" b="1" i="1" dirty="0" smtClean="0">
                <a:solidFill>
                  <a:srgbClr val="002060"/>
                </a:solidFill>
                <a:latin typeface="Times New Roman" pitchFamily="18" charset="0"/>
                <a:cs typeface="Times New Roman" pitchFamily="18" charset="0"/>
              </a:rPr>
              <a:t>некоторые – хлебными колосьями, </a:t>
            </a:r>
            <a:r>
              <a:rPr lang="ru-RU" sz="2000" b="1" dirty="0" smtClean="0">
                <a:solidFill>
                  <a:srgbClr val="002060"/>
                </a:solidFill>
                <a:latin typeface="Times New Roman" pitchFamily="18" charset="0"/>
                <a:cs typeface="Times New Roman" pitchFamily="18" charset="0"/>
              </a:rPr>
              <a:t/>
            </a:r>
            <a:br>
              <a:rPr lang="ru-RU" sz="2000" b="1" dirty="0" smtClean="0">
                <a:solidFill>
                  <a:srgbClr val="002060"/>
                </a:solidFill>
                <a:latin typeface="Times New Roman" pitchFamily="18" charset="0"/>
                <a:cs typeface="Times New Roman" pitchFamily="18" charset="0"/>
              </a:rPr>
            </a:br>
            <a:r>
              <a:rPr lang="ru-RU" sz="2000" b="1" i="1" dirty="0" smtClean="0">
                <a:solidFill>
                  <a:srgbClr val="002060"/>
                </a:solidFill>
                <a:latin typeface="Times New Roman" pitchFamily="18" charset="0"/>
                <a:cs typeface="Times New Roman" pitchFamily="18" charset="0"/>
              </a:rPr>
              <a:t>некоторые - злым чертополохом.      </a:t>
            </a:r>
            <a:r>
              <a:rPr lang="ru-RU" sz="2400" b="1" dirty="0" smtClean="0">
                <a:solidFill>
                  <a:srgbClr val="002060"/>
                </a:solidFill>
                <a:latin typeface="Times New Roman" pitchFamily="18" charset="0"/>
                <a:cs typeface="Times New Roman" pitchFamily="18" charset="0"/>
              </a:rPr>
              <a:t/>
            </a:r>
            <a:br>
              <a:rPr lang="ru-RU" sz="2400" b="1" dirty="0" smtClean="0">
                <a:solidFill>
                  <a:srgbClr val="002060"/>
                </a:solidFill>
                <a:latin typeface="Times New Roman" pitchFamily="18" charset="0"/>
                <a:cs typeface="Times New Roman" pitchFamily="18" charset="0"/>
              </a:rPr>
            </a:br>
            <a:endParaRPr lang="ru-RU" sz="2400" b="1" dirty="0">
              <a:solidFill>
                <a:srgbClr val="002060"/>
              </a:solidFill>
              <a:latin typeface="Times New Roman" pitchFamily="18" charset="0"/>
              <a:cs typeface="Times New Roman" pitchFamily="18" charset="0"/>
            </a:endParaRPr>
          </a:p>
        </p:txBody>
      </p:sp>
      <p:sp>
        <p:nvSpPr>
          <p:cNvPr id="4" name="Прямоугольник 3"/>
          <p:cNvSpPr/>
          <p:nvPr/>
        </p:nvSpPr>
        <p:spPr>
          <a:xfrm>
            <a:off x="3571868" y="4857760"/>
            <a:ext cx="5000628" cy="707886"/>
          </a:xfrm>
          <a:prstGeom prst="rect">
            <a:avLst/>
          </a:prstGeom>
        </p:spPr>
        <p:txBody>
          <a:bodyPr wrap="square">
            <a:spAutoFit/>
          </a:bodyPr>
          <a:lstStyle/>
          <a:p>
            <a:r>
              <a:rPr lang="ru-RU" b="1" i="1" dirty="0" smtClean="0">
                <a:solidFill>
                  <a:srgbClr val="002060"/>
                </a:solidFill>
              </a:rPr>
              <a:t> </a:t>
            </a:r>
            <a:r>
              <a:rPr lang="ru-RU" sz="2000" b="1" i="1" dirty="0" smtClean="0">
                <a:solidFill>
                  <a:srgbClr val="002060"/>
                </a:solidFill>
                <a:latin typeface="Times New Roman" pitchFamily="18" charset="0"/>
                <a:cs typeface="Times New Roman" pitchFamily="18" charset="0"/>
              </a:rPr>
              <a:t>В. Солоухин «Камешки на ладони»</a:t>
            </a:r>
            <a:r>
              <a:rPr lang="ru-RU" sz="2000" b="1" dirty="0" smtClean="0">
                <a:solidFill>
                  <a:srgbClr val="002060"/>
                </a:solidFill>
                <a:latin typeface="Times New Roman" pitchFamily="18" charset="0"/>
                <a:cs typeface="Times New Roman" pitchFamily="18" charset="0"/>
              </a:rPr>
              <a:t/>
            </a:r>
            <a:br>
              <a:rPr lang="ru-RU" sz="2000" b="1" dirty="0" smtClean="0">
                <a:solidFill>
                  <a:srgbClr val="002060"/>
                </a:solidFill>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pic>
        <p:nvPicPr>
          <p:cNvPr id="2051" name="Picture 3" descr="C:\Documents and Settings\Admin\Рабочий стол\Новая папка\animashki-deti-387.gif"/>
          <p:cNvPicPr>
            <a:picLocks noChangeAspect="1" noChangeArrowheads="1" noCrop="1"/>
          </p:cNvPicPr>
          <p:nvPr/>
        </p:nvPicPr>
        <p:blipFill>
          <a:blip r:embed="rId2" cstate="email"/>
          <a:srcRect/>
          <a:stretch>
            <a:fillRect/>
          </a:stretch>
        </p:blipFill>
        <p:spPr bwMode="auto">
          <a:xfrm>
            <a:off x="6572264" y="357166"/>
            <a:ext cx="2143140" cy="1857388"/>
          </a:xfrm>
          <a:prstGeom prst="rect">
            <a:avLst/>
          </a:prstGeom>
          <a:noFill/>
        </p:spPr>
      </p:pic>
      <p:pic>
        <p:nvPicPr>
          <p:cNvPr id="2052" name="Picture 4" descr="C:\Documents and Settings\Admin\Рабочий стол\Новая папка\animashki-deti-799.gif"/>
          <p:cNvPicPr>
            <a:picLocks noChangeAspect="1" noChangeArrowheads="1" noCrop="1"/>
          </p:cNvPicPr>
          <p:nvPr/>
        </p:nvPicPr>
        <p:blipFill>
          <a:blip r:embed="rId3" cstate="email"/>
          <a:srcRect/>
          <a:stretch>
            <a:fillRect/>
          </a:stretch>
        </p:blipFill>
        <p:spPr bwMode="auto">
          <a:xfrm>
            <a:off x="571472" y="4214818"/>
            <a:ext cx="1809750" cy="1809750"/>
          </a:xfrm>
          <a:prstGeom prst="rect">
            <a:avLst/>
          </a:prstGeom>
          <a:noFill/>
        </p:spPr>
      </p:pic>
      <p:sp>
        <p:nvSpPr>
          <p:cNvPr id="8" name="TextBox 7"/>
          <p:cNvSpPr txBox="1"/>
          <p:nvPr/>
        </p:nvSpPr>
        <p:spPr>
          <a:xfrm>
            <a:off x="4429124" y="4857760"/>
            <a:ext cx="4000528" cy="338554"/>
          </a:xfrm>
          <a:prstGeom prst="rect">
            <a:avLst/>
          </a:prstGeom>
          <a:noFill/>
        </p:spPr>
        <p:txBody>
          <a:bodyPr wrap="square" rtlCol="0">
            <a:spAutoFit/>
          </a:bodyPr>
          <a:lstStyle/>
          <a:p>
            <a:pPr algn="ctr"/>
            <a:r>
              <a:rPr lang="en-US" sz="1600" b="1" dirty="0" smtClean="0">
                <a:solidFill>
                  <a:srgbClr val="002060"/>
                </a:solidFill>
              </a:rPr>
              <a:t> </a:t>
            </a:r>
            <a:endParaRPr lang="ru-RU" sz="16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edg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edg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edg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edg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circle(in)">
                                      <p:cBhvr>
                                        <p:cTn id="32" dur="20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diamond(in)">
                                      <p:cBhvr>
                                        <p:cTn id="3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142852"/>
            <a:ext cx="7429552" cy="1000148"/>
          </a:xfrm>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ru-RU" sz="2800" b="1" dirty="0" smtClean="0">
                <a:solidFill>
                  <a:srgbClr val="002060"/>
                </a:solidFill>
                <a:latin typeface="Times New Roman" pitchFamily="18" charset="0"/>
                <a:cs typeface="Times New Roman" pitchFamily="18" charset="0"/>
              </a:rPr>
              <a:t>Система педагогических воздействий </a:t>
            </a:r>
            <a:br>
              <a:rPr lang="ru-RU" sz="2800" b="1" dirty="0" smtClean="0">
                <a:solidFill>
                  <a:srgbClr val="002060"/>
                </a:solidFill>
                <a:latin typeface="Times New Roman" pitchFamily="18" charset="0"/>
                <a:cs typeface="Times New Roman" pitchFamily="18" charset="0"/>
              </a:rPr>
            </a:br>
            <a:r>
              <a:rPr lang="ru-RU" sz="2800" b="1" dirty="0" smtClean="0">
                <a:solidFill>
                  <a:srgbClr val="002060"/>
                </a:solidFill>
                <a:latin typeface="Times New Roman" pitchFamily="18" charset="0"/>
                <a:cs typeface="Times New Roman" pitchFamily="18" charset="0"/>
              </a:rPr>
              <a:t>«трудного» ребенка</a:t>
            </a:r>
            <a:endParaRPr lang="ru-RU" sz="2800" b="1" dirty="0">
              <a:solidFill>
                <a:srgbClr val="002060"/>
              </a:solidFill>
              <a:latin typeface="Times New Roman" pitchFamily="18" charset="0"/>
              <a:cs typeface="Times New Roman" pitchFamily="18" charset="0"/>
            </a:endParaRPr>
          </a:p>
        </p:txBody>
      </p:sp>
      <p:sp>
        <p:nvSpPr>
          <p:cNvPr id="7" name="Багетная рамка 6"/>
          <p:cNvSpPr/>
          <p:nvPr/>
        </p:nvSpPr>
        <p:spPr>
          <a:xfrm>
            <a:off x="285720" y="3286124"/>
            <a:ext cx="2357454" cy="1000132"/>
          </a:xfrm>
          <a:prstGeom prst="bevel">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smtClean="0"/>
              <a:t> </a:t>
            </a:r>
            <a:r>
              <a:rPr lang="ru-RU" b="1" dirty="0" smtClean="0">
                <a:solidFill>
                  <a:srgbClr val="002060"/>
                </a:solidFill>
                <a:latin typeface="Times New Roman" pitchFamily="18" charset="0"/>
                <a:cs typeface="Times New Roman" pitchFamily="18" charset="0"/>
              </a:rPr>
              <a:t>Руководители кружков, секций, мастерских</a:t>
            </a:r>
            <a:endParaRPr lang="ru-RU" b="1" dirty="0">
              <a:latin typeface="Times New Roman" pitchFamily="18" charset="0"/>
              <a:cs typeface="Times New Roman" pitchFamily="18" charset="0"/>
            </a:endParaRPr>
          </a:p>
        </p:txBody>
      </p:sp>
      <p:sp>
        <p:nvSpPr>
          <p:cNvPr id="8" name="Багетная рамка 7"/>
          <p:cNvSpPr/>
          <p:nvPr/>
        </p:nvSpPr>
        <p:spPr>
          <a:xfrm>
            <a:off x="428596" y="2428868"/>
            <a:ext cx="2000264" cy="714380"/>
          </a:xfrm>
          <a:prstGeom prst="bevel">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b="1" dirty="0" smtClean="0">
                <a:solidFill>
                  <a:srgbClr val="002060"/>
                </a:solidFill>
                <a:latin typeface="Times New Roman" pitchFamily="18" charset="0"/>
                <a:cs typeface="Times New Roman" pitchFamily="18" charset="0"/>
              </a:rPr>
              <a:t>Классный руководитель</a:t>
            </a:r>
            <a:endParaRPr lang="ru-RU" b="1" dirty="0">
              <a:solidFill>
                <a:srgbClr val="002060"/>
              </a:solidFill>
              <a:latin typeface="Times New Roman" pitchFamily="18" charset="0"/>
              <a:cs typeface="Times New Roman" pitchFamily="18" charset="0"/>
            </a:endParaRPr>
          </a:p>
        </p:txBody>
      </p:sp>
      <p:sp>
        <p:nvSpPr>
          <p:cNvPr id="9" name="Багетная рамка 8"/>
          <p:cNvSpPr/>
          <p:nvPr/>
        </p:nvSpPr>
        <p:spPr>
          <a:xfrm>
            <a:off x="6429388" y="2285992"/>
            <a:ext cx="1928826" cy="642942"/>
          </a:xfrm>
          <a:prstGeom prst="bevel">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b="1" dirty="0" smtClean="0">
                <a:solidFill>
                  <a:srgbClr val="002060"/>
                </a:solidFill>
                <a:latin typeface="Times New Roman" pitchFamily="18" charset="0"/>
                <a:cs typeface="Times New Roman" pitchFamily="18" charset="0"/>
              </a:rPr>
              <a:t>Классный коллектив</a:t>
            </a:r>
            <a:endParaRPr lang="ru-RU" b="1" dirty="0">
              <a:solidFill>
                <a:srgbClr val="002060"/>
              </a:solidFill>
              <a:latin typeface="Times New Roman" pitchFamily="18" charset="0"/>
              <a:cs typeface="Times New Roman" pitchFamily="18" charset="0"/>
            </a:endParaRPr>
          </a:p>
        </p:txBody>
      </p:sp>
      <p:sp>
        <p:nvSpPr>
          <p:cNvPr id="10" name="Багетная рамка 9"/>
          <p:cNvSpPr/>
          <p:nvPr/>
        </p:nvSpPr>
        <p:spPr>
          <a:xfrm>
            <a:off x="5786446" y="5357826"/>
            <a:ext cx="1428760" cy="785818"/>
          </a:xfrm>
          <a:prstGeom prst="bevel">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b="1" dirty="0" smtClean="0">
                <a:solidFill>
                  <a:srgbClr val="002060"/>
                </a:solidFill>
                <a:latin typeface="Times New Roman" pitchFamily="18" charset="0"/>
                <a:cs typeface="Times New Roman" pitchFamily="18" charset="0"/>
              </a:rPr>
              <a:t>КДН</a:t>
            </a:r>
            <a:endParaRPr lang="ru-RU" b="1" dirty="0">
              <a:solidFill>
                <a:srgbClr val="002060"/>
              </a:solidFill>
              <a:latin typeface="Times New Roman" pitchFamily="18" charset="0"/>
              <a:cs typeface="Times New Roman" pitchFamily="18" charset="0"/>
            </a:endParaRPr>
          </a:p>
        </p:txBody>
      </p:sp>
      <p:sp>
        <p:nvSpPr>
          <p:cNvPr id="11" name="Багетная рамка 10"/>
          <p:cNvSpPr/>
          <p:nvPr/>
        </p:nvSpPr>
        <p:spPr>
          <a:xfrm>
            <a:off x="6286512" y="3357562"/>
            <a:ext cx="2357454" cy="714380"/>
          </a:xfrm>
          <a:prstGeom prst="bevel">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ru-RU" b="1" dirty="0" smtClean="0">
                <a:solidFill>
                  <a:srgbClr val="002060"/>
                </a:solidFill>
                <a:latin typeface="Times New Roman" pitchFamily="18" charset="0"/>
                <a:cs typeface="Times New Roman" pitchFamily="18" charset="0"/>
              </a:rPr>
              <a:t>Семья, родители</a:t>
            </a:r>
            <a:endParaRPr lang="ru-RU" b="1" dirty="0">
              <a:solidFill>
                <a:srgbClr val="002060"/>
              </a:solidFill>
              <a:latin typeface="Times New Roman" pitchFamily="18" charset="0"/>
              <a:cs typeface="Times New Roman" pitchFamily="18" charset="0"/>
            </a:endParaRPr>
          </a:p>
        </p:txBody>
      </p:sp>
      <p:sp>
        <p:nvSpPr>
          <p:cNvPr id="12" name="Багетная рамка 11"/>
          <p:cNvSpPr/>
          <p:nvPr/>
        </p:nvSpPr>
        <p:spPr>
          <a:xfrm>
            <a:off x="357158" y="4429132"/>
            <a:ext cx="2571768" cy="928694"/>
          </a:xfrm>
          <a:prstGeom prst="bevel">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b="1" dirty="0" smtClean="0">
                <a:solidFill>
                  <a:srgbClr val="002060"/>
                </a:solidFill>
                <a:latin typeface="Times New Roman" pitchFamily="18" charset="0"/>
                <a:cs typeface="Times New Roman" pitchFamily="18" charset="0"/>
              </a:rPr>
              <a:t>Совет профилактики нарушений</a:t>
            </a:r>
            <a:endParaRPr lang="ru-RU" b="1" dirty="0">
              <a:solidFill>
                <a:srgbClr val="002060"/>
              </a:solidFill>
              <a:latin typeface="Times New Roman" pitchFamily="18" charset="0"/>
              <a:cs typeface="Times New Roman" pitchFamily="18" charset="0"/>
            </a:endParaRPr>
          </a:p>
        </p:txBody>
      </p:sp>
      <p:sp>
        <p:nvSpPr>
          <p:cNvPr id="13" name="Багетная рамка 12"/>
          <p:cNvSpPr/>
          <p:nvPr/>
        </p:nvSpPr>
        <p:spPr>
          <a:xfrm>
            <a:off x="3500430" y="5500702"/>
            <a:ext cx="1857388" cy="714380"/>
          </a:xfrm>
          <a:prstGeom prst="bevel">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b="1" dirty="0" smtClean="0">
                <a:solidFill>
                  <a:srgbClr val="002060"/>
                </a:solidFill>
                <a:latin typeface="Times New Roman" pitchFamily="18" charset="0"/>
                <a:cs typeface="Times New Roman" pitchFamily="18" charset="0"/>
              </a:rPr>
              <a:t>Служба занятости</a:t>
            </a:r>
            <a:endParaRPr lang="ru-RU" b="1" dirty="0">
              <a:solidFill>
                <a:srgbClr val="002060"/>
              </a:solidFill>
              <a:latin typeface="Times New Roman" pitchFamily="18" charset="0"/>
              <a:cs typeface="Times New Roman" pitchFamily="18" charset="0"/>
            </a:endParaRPr>
          </a:p>
        </p:txBody>
      </p:sp>
      <p:sp>
        <p:nvSpPr>
          <p:cNvPr id="14" name="Багетная рамка 13"/>
          <p:cNvSpPr/>
          <p:nvPr/>
        </p:nvSpPr>
        <p:spPr>
          <a:xfrm>
            <a:off x="1714480" y="5357826"/>
            <a:ext cx="1428760" cy="857256"/>
          </a:xfrm>
          <a:prstGeom prst="bevel">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b="1" dirty="0" smtClean="0">
                <a:solidFill>
                  <a:srgbClr val="002060"/>
                </a:solidFill>
                <a:latin typeface="Times New Roman" pitchFamily="18" charset="0"/>
                <a:cs typeface="Times New Roman" pitchFamily="18" charset="0"/>
              </a:rPr>
              <a:t>УСЗН</a:t>
            </a:r>
            <a:endParaRPr lang="ru-RU" b="1" dirty="0">
              <a:solidFill>
                <a:srgbClr val="002060"/>
              </a:solidFill>
              <a:latin typeface="Times New Roman" pitchFamily="18" charset="0"/>
              <a:cs typeface="Times New Roman" pitchFamily="18" charset="0"/>
            </a:endParaRPr>
          </a:p>
        </p:txBody>
      </p:sp>
      <p:sp>
        <p:nvSpPr>
          <p:cNvPr id="15" name="Багетная рамка 14"/>
          <p:cNvSpPr/>
          <p:nvPr/>
        </p:nvSpPr>
        <p:spPr>
          <a:xfrm>
            <a:off x="3286116" y="1214422"/>
            <a:ext cx="2571768" cy="714380"/>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2000" b="1" dirty="0" smtClean="0">
                <a:solidFill>
                  <a:srgbClr val="002060"/>
                </a:solidFill>
                <a:latin typeface="Times New Roman" pitchFamily="18" charset="0"/>
                <a:cs typeface="Times New Roman" pitchFamily="18" charset="0"/>
              </a:rPr>
              <a:t>Администрация школы</a:t>
            </a:r>
            <a:endParaRPr lang="ru-RU" sz="2000" b="1" dirty="0">
              <a:solidFill>
                <a:srgbClr val="002060"/>
              </a:solidFill>
              <a:latin typeface="Times New Roman" pitchFamily="18" charset="0"/>
              <a:cs typeface="Times New Roman" pitchFamily="18" charset="0"/>
            </a:endParaRPr>
          </a:p>
        </p:txBody>
      </p:sp>
      <p:sp>
        <p:nvSpPr>
          <p:cNvPr id="16" name="Багетная рамка 15"/>
          <p:cNvSpPr/>
          <p:nvPr/>
        </p:nvSpPr>
        <p:spPr>
          <a:xfrm>
            <a:off x="6072198" y="1428736"/>
            <a:ext cx="2214578" cy="642942"/>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600" b="1" dirty="0" smtClean="0">
                <a:solidFill>
                  <a:srgbClr val="002060"/>
                </a:solidFill>
              </a:rPr>
              <a:t> </a:t>
            </a:r>
            <a:r>
              <a:rPr lang="ru-RU" b="1" dirty="0" err="1" smtClean="0">
                <a:solidFill>
                  <a:srgbClr val="002060"/>
                </a:solidFill>
                <a:latin typeface="Times New Roman" pitchFamily="18" charset="0"/>
                <a:cs typeface="Times New Roman" pitchFamily="18" charset="0"/>
              </a:rPr>
              <a:t>Соцпедагог</a:t>
            </a:r>
            <a:endParaRPr lang="ru-RU" b="1" dirty="0">
              <a:solidFill>
                <a:srgbClr val="002060"/>
              </a:solidFill>
              <a:latin typeface="Times New Roman" pitchFamily="18" charset="0"/>
              <a:cs typeface="Times New Roman" pitchFamily="18" charset="0"/>
            </a:endParaRPr>
          </a:p>
        </p:txBody>
      </p:sp>
      <p:sp>
        <p:nvSpPr>
          <p:cNvPr id="17" name="Багетная рамка 16"/>
          <p:cNvSpPr/>
          <p:nvPr/>
        </p:nvSpPr>
        <p:spPr>
          <a:xfrm>
            <a:off x="1000100" y="1500174"/>
            <a:ext cx="2000264" cy="642942"/>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600" b="1" dirty="0" smtClean="0">
                <a:solidFill>
                  <a:srgbClr val="002060"/>
                </a:solidFill>
              </a:rPr>
              <a:t> </a:t>
            </a:r>
            <a:r>
              <a:rPr lang="ru-RU" sz="2000" b="1" dirty="0" smtClean="0">
                <a:solidFill>
                  <a:srgbClr val="002060"/>
                </a:solidFill>
                <a:latin typeface="Times New Roman" pitchFamily="18" charset="0"/>
                <a:cs typeface="Times New Roman" pitchFamily="18" charset="0"/>
              </a:rPr>
              <a:t>Психолог</a:t>
            </a:r>
            <a:endParaRPr lang="ru-RU" sz="2000" b="1" dirty="0">
              <a:solidFill>
                <a:srgbClr val="002060"/>
              </a:solidFill>
              <a:latin typeface="Times New Roman" pitchFamily="18" charset="0"/>
              <a:cs typeface="Times New Roman" pitchFamily="18" charset="0"/>
            </a:endParaRPr>
          </a:p>
        </p:txBody>
      </p:sp>
      <p:sp>
        <p:nvSpPr>
          <p:cNvPr id="18" name="Багетная рамка 17"/>
          <p:cNvSpPr/>
          <p:nvPr/>
        </p:nvSpPr>
        <p:spPr>
          <a:xfrm>
            <a:off x="6286512" y="4286256"/>
            <a:ext cx="2071702" cy="714380"/>
          </a:xfrm>
          <a:prstGeom prst="bevel">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b="1" dirty="0" smtClean="0">
                <a:solidFill>
                  <a:srgbClr val="002060"/>
                </a:solidFill>
                <a:latin typeface="Times New Roman" pitchFamily="18" charset="0"/>
                <a:cs typeface="Times New Roman" pitchFamily="18" charset="0"/>
              </a:rPr>
              <a:t>Родительский комитет</a:t>
            </a:r>
            <a:endParaRPr lang="ru-RU" b="1" dirty="0">
              <a:solidFill>
                <a:srgbClr val="002060"/>
              </a:solidFill>
              <a:latin typeface="Times New Roman" pitchFamily="18" charset="0"/>
              <a:cs typeface="Times New Roman" pitchFamily="18" charset="0"/>
            </a:endParaRPr>
          </a:p>
        </p:txBody>
      </p:sp>
      <p:sp>
        <p:nvSpPr>
          <p:cNvPr id="20" name="Багетная рамка 19"/>
          <p:cNvSpPr/>
          <p:nvPr/>
        </p:nvSpPr>
        <p:spPr>
          <a:xfrm>
            <a:off x="3643306" y="2786058"/>
            <a:ext cx="2143140" cy="1285884"/>
          </a:xfrm>
          <a:prstGeom prst="bevel">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2400" b="1" dirty="0" smtClean="0">
                <a:solidFill>
                  <a:srgbClr val="C00000"/>
                </a:solidFill>
                <a:latin typeface="Times New Roman" pitchFamily="18" charset="0"/>
                <a:cs typeface="Times New Roman" pitchFamily="18" charset="0"/>
              </a:rPr>
              <a:t>«Трудный ребенок»</a:t>
            </a:r>
            <a:endParaRPr lang="ru-RU" sz="2400" b="1" dirty="0">
              <a:solidFill>
                <a:srgbClr val="C00000"/>
              </a:solidFill>
              <a:latin typeface="Times New Roman" pitchFamily="18" charset="0"/>
              <a:cs typeface="Times New Roman" pitchFamily="18" charset="0"/>
            </a:endParaRPr>
          </a:p>
        </p:txBody>
      </p:sp>
      <p:cxnSp>
        <p:nvCxnSpPr>
          <p:cNvPr id="22" name="Прямая со стрелкой 21"/>
          <p:cNvCxnSpPr/>
          <p:nvPr/>
        </p:nvCxnSpPr>
        <p:spPr>
          <a:xfrm rot="5400000">
            <a:off x="4108449" y="2320915"/>
            <a:ext cx="9286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a:off x="2571736" y="2143116"/>
            <a:ext cx="1071570" cy="8572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a:stCxn id="8" idx="0"/>
          </p:cNvCxnSpPr>
          <p:nvPr/>
        </p:nvCxnSpPr>
        <p:spPr>
          <a:xfrm>
            <a:off x="2428860" y="2786058"/>
            <a:ext cx="1214446"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a:stCxn id="7" idx="0"/>
            <a:endCxn id="20" idx="4"/>
          </p:cNvCxnSpPr>
          <p:nvPr/>
        </p:nvCxnSpPr>
        <p:spPr>
          <a:xfrm flipV="1">
            <a:off x="2643174" y="3429000"/>
            <a:ext cx="1000132"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a:stCxn id="12" idx="0"/>
          </p:cNvCxnSpPr>
          <p:nvPr/>
        </p:nvCxnSpPr>
        <p:spPr>
          <a:xfrm flipV="1">
            <a:off x="2928926" y="4071943"/>
            <a:ext cx="857256" cy="8215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a:stCxn id="16" idx="4"/>
          </p:cNvCxnSpPr>
          <p:nvPr/>
        </p:nvCxnSpPr>
        <p:spPr>
          <a:xfrm rot="10800000" flipV="1">
            <a:off x="5357818" y="1750206"/>
            <a:ext cx="714380" cy="10358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Прямая со стрелкой 38"/>
          <p:cNvCxnSpPr>
            <a:stCxn id="9" idx="4"/>
            <a:endCxn id="20" idx="0"/>
          </p:cNvCxnSpPr>
          <p:nvPr/>
        </p:nvCxnSpPr>
        <p:spPr>
          <a:xfrm rot="10800000" flipV="1">
            <a:off x="5786446" y="2607462"/>
            <a:ext cx="642942" cy="8215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Прямая со стрелкой 40"/>
          <p:cNvCxnSpPr>
            <a:stCxn id="11" idx="4"/>
          </p:cNvCxnSpPr>
          <p:nvPr/>
        </p:nvCxnSpPr>
        <p:spPr>
          <a:xfrm rot="10800000">
            <a:off x="5786446" y="3714752"/>
            <a:ext cx="50006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Прямая со стрелкой 42"/>
          <p:cNvCxnSpPr/>
          <p:nvPr/>
        </p:nvCxnSpPr>
        <p:spPr>
          <a:xfrm rot="10800000">
            <a:off x="5500694" y="4000504"/>
            <a:ext cx="785818" cy="7143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Прямая со стрелкой 44"/>
          <p:cNvCxnSpPr/>
          <p:nvPr/>
        </p:nvCxnSpPr>
        <p:spPr>
          <a:xfrm rot="16200000" flipV="1">
            <a:off x="4964909" y="4250537"/>
            <a:ext cx="1357322" cy="10001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Прямая со стрелкой 48"/>
          <p:cNvCxnSpPr/>
          <p:nvPr/>
        </p:nvCxnSpPr>
        <p:spPr>
          <a:xfrm rot="5400000" flipH="1" flipV="1">
            <a:off x="3821107" y="4822041"/>
            <a:ext cx="1500992"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Прямая со стрелкой 56"/>
          <p:cNvCxnSpPr/>
          <p:nvPr/>
        </p:nvCxnSpPr>
        <p:spPr>
          <a:xfrm rot="5400000" flipH="1" flipV="1">
            <a:off x="2964645" y="4250537"/>
            <a:ext cx="1571636" cy="12144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a:off x="6429388" y="2571744"/>
            <a:ext cx="2071702" cy="85725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600" b="1" dirty="0" smtClean="0">
                <a:solidFill>
                  <a:srgbClr val="C00000"/>
                </a:solidFill>
                <a:latin typeface="Times New Roman" pitchFamily="18" charset="0"/>
                <a:cs typeface="Times New Roman" pitchFamily="18" charset="0"/>
              </a:rPr>
              <a:t>«Трудный подросток»</a:t>
            </a:r>
            <a:endParaRPr lang="ru-RU" sz="1600" b="1" dirty="0">
              <a:solidFill>
                <a:srgbClr val="C00000"/>
              </a:solidFill>
              <a:latin typeface="Times New Roman" pitchFamily="18" charset="0"/>
              <a:cs typeface="Times New Roman" pitchFamily="18" charset="0"/>
            </a:endParaRPr>
          </a:p>
        </p:txBody>
      </p:sp>
      <p:sp>
        <p:nvSpPr>
          <p:cNvPr id="3" name="Овал 2"/>
          <p:cNvSpPr/>
          <p:nvPr/>
        </p:nvSpPr>
        <p:spPr>
          <a:xfrm>
            <a:off x="6357950" y="1785926"/>
            <a:ext cx="2071702" cy="78581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600" b="1" dirty="0" smtClean="0">
                <a:solidFill>
                  <a:srgbClr val="002060"/>
                </a:solidFill>
                <a:latin typeface="Times New Roman" pitchFamily="18" charset="0"/>
                <a:cs typeface="Times New Roman" pitchFamily="18" charset="0"/>
              </a:rPr>
              <a:t>Классный руководитель</a:t>
            </a:r>
            <a:endParaRPr lang="ru-RU" sz="1600" b="1" dirty="0">
              <a:solidFill>
                <a:srgbClr val="002060"/>
              </a:solidFill>
              <a:latin typeface="Times New Roman" pitchFamily="18" charset="0"/>
              <a:cs typeface="Times New Roman" pitchFamily="18" charset="0"/>
            </a:endParaRPr>
          </a:p>
        </p:txBody>
      </p:sp>
      <p:sp>
        <p:nvSpPr>
          <p:cNvPr id="4" name="Овал 3"/>
          <p:cNvSpPr/>
          <p:nvPr/>
        </p:nvSpPr>
        <p:spPr>
          <a:xfrm>
            <a:off x="6286512" y="1000108"/>
            <a:ext cx="2143140" cy="78581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600" b="1" dirty="0" smtClean="0">
                <a:solidFill>
                  <a:srgbClr val="002060"/>
                </a:solidFill>
                <a:latin typeface="Times New Roman" pitchFamily="18" charset="0"/>
                <a:cs typeface="Times New Roman" pitchFamily="18" charset="0"/>
              </a:rPr>
              <a:t>Классное собрание</a:t>
            </a:r>
            <a:endParaRPr lang="ru-RU" sz="1600" b="1" dirty="0">
              <a:solidFill>
                <a:srgbClr val="002060"/>
              </a:solidFill>
              <a:latin typeface="Times New Roman" pitchFamily="18" charset="0"/>
              <a:cs typeface="Times New Roman" pitchFamily="18" charset="0"/>
            </a:endParaRPr>
          </a:p>
        </p:txBody>
      </p:sp>
      <p:sp>
        <p:nvSpPr>
          <p:cNvPr id="6" name="Овал 5"/>
          <p:cNvSpPr/>
          <p:nvPr/>
        </p:nvSpPr>
        <p:spPr>
          <a:xfrm>
            <a:off x="3929058" y="2428868"/>
            <a:ext cx="2500330" cy="85725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600" b="1" dirty="0" smtClean="0">
                <a:solidFill>
                  <a:srgbClr val="002060"/>
                </a:solidFill>
                <a:latin typeface="Times New Roman" pitchFamily="18" charset="0"/>
                <a:cs typeface="Times New Roman" pitchFamily="18" charset="0"/>
              </a:rPr>
              <a:t>Социально-психологическая служба</a:t>
            </a:r>
            <a:endParaRPr lang="ru-RU" sz="1600" b="1" dirty="0">
              <a:solidFill>
                <a:srgbClr val="002060"/>
              </a:solidFill>
              <a:latin typeface="Times New Roman" pitchFamily="18" charset="0"/>
              <a:cs typeface="Times New Roman" pitchFamily="18" charset="0"/>
            </a:endParaRPr>
          </a:p>
        </p:txBody>
      </p:sp>
      <p:sp>
        <p:nvSpPr>
          <p:cNvPr id="7" name="Овал 6"/>
          <p:cNvSpPr/>
          <p:nvPr/>
        </p:nvSpPr>
        <p:spPr>
          <a:xfrm>
            <a:off x="4000496" y="1428736"/>
            <a:ext cx="2357454" cy="92869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600" b="1" dirty="0" smtClean="0">
                <a:solidFill>
                  <a:srgbClr val="002060"/>
                </a:solidFill>
                <a:latin typeface="Times New Roman" pitchFamily="18" charset="0"/>
                <a:cs typeface="Times New Roman" pitchFamily="18" charset="0"/>
              </a:rPr>
              <a:t>Родительский комитет</a:t>
            </a:r>
            <a:endParaRPr lang="ru-RU" sz="1600" b="1" dirty="0">
              <a:solidFill>
                <a:srgbClr val="002060"/>
              </a:solidFill>
              <a:latin typeface="Times New Roman" pitchFamily="18" charset="0"/>
              <a:cs typeface="Times New Roman" pitchFamily="18" charset="0"/>
            </a:endParaRPr>
          </a:p>
        </p:txBody>
      </p:sp>
      <p:sp>
        <p:nvSpPr>
          <p:cNvPr id="8" name="Овал 7"/>
          <p:cNvSpPr/>
          <p:nvPr/>
        </p:nvSpPr>
        <p:spPr>
          <a:xfrm>
            <a:off x="1142976" y="2786058"/>
            <a:ext cx="2571768" cy="92869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600" b="1" dirty="0" smtClean="0">
                <a:solidFill>
                  <a:srgbClr val="002060"/>
                </a:solidFill>
                <a:latin typeface="Times New Roman" pitchFamily="18" charset="0"/>
                <a:cs typeface="Times New Roman" pitchFamily="18" charset="0"/>
              </a:rPr>
              <a:t>Малый педсовет</a:t>
            </a:r>
            <a:endParaRPr lang="ru-RU" sz="1600" b="1" dirty="0">
              <a:solidFill>
                <a:srgbClr val="002060"/>
              </a:solidFill>
              <a:latin typeface="Times New Roman" pitchFamily="18" charset="0"/>
              <a:cs typeface="Times New Roman" pitchFamily="18" charset="0"/>
            </a:endParaRPr>
          </a:p>
        </p:txBody>
      </p:sp>
      <p:sp>
        <p:nvSpPr>
          <p:cNvPr id="9" name="Овал 8"/>
          <p:cNvSpPr/>
          <p:nvPr/>
        </p:nvSpPr>
        <p:spPr>
          <a:xfrm>
            <a:off x="1214414" y="1928802"/>
            <a:ext cx="2500330" cy="85725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600" b="1" dirty="0" smtClean="0">
                <a:solidFill>
                  <a:srgbClr val="002060"/>
                </a:solidFill>
                <a:latin typeface="Times New Roman" pitchFamily="18" charset="0"/>
                <a:cs typeface="Times New Roman" pitchFamily="18" charset="0"/>
              </a:rPr>
              <a:t>Педагогический коллектив</a:t>
            </a:r>
            <a:endParaRPr lang="ru-RU" sz="1600" b="1" dirty="0">
              <a:solidFill>
                <a:srgbClr val="002060"/>
              </a:solidFill>
              <a:latin typeface="Times New Roman" pitchFamily="18" charset="0"/>
              <a:cs typeface="Times New Roman" pitchFamily="18" charset="0"/>
            </a:endParaRPr>
          </a:p>
        </p:txBody>
      </p:sp>
      <p:sp>
        <p:nvSpPr>
          <p:cNvPr id="10" name="Овал 9"/>
          <p:cNvSpPr/>
          <p:nvPr/>
        </p:nvSpPr>
        <p:spPr>
          <a:xfrm>
            <a:off x="1285852" y="1071546"/>
            <a:ext cx="2428892" cy="85725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600" b="1" dirty="0" smtClean="0">
                <a:solidFill>
                  <a:srgbClr val="002060"/>
                </a:solidFill>
                <a:latin typeface="Times New Roman" pitchFamily="18" charset="0"/>
                <a:cs typeface="Times New Roman" pitchFamily="18" charset="0"/>
              </a:rPr>
              <a:t>Администрация</a:t>
            </a:r>
            <a:endParaRPr lang="ru-RU" sz="1600" b="1" dirty="0">
              <a:solidFill>
                <a:srgbClr val="002060"/>
              </a:solidFill>
              <a:latin typeface="Times New Roman" pitchFamily="18" charset="0"/>
              <a:cs typeface="Times New Roman" pitchFamily="18" charset="0"/>
            </a:endParaRPr>
          </a:p>
        </p:txBody>
      </p:sp>
      <p:sp>
        <p:nvSpPr>
          <p:cNvPr id="13" name="Фигура, имеющая форму буквы L 12"/>
          <p:cNvSpPr/>
          <p:nvPr/>
        </p:nvSpPr>
        <p:spPr>
          <a:xfrm rot="10800000">
            <a:off x="6286512" y="1071546"/>
            <a:ext cx="357190" cy="1928826"/>
          </a:xfrm>
          <a:prstGeom prst="corner">
            <a:avLst>
              <a:gd name="adj1" fmla="val 50000"/>
              <a:gd name="adj2" fmla="val 50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14" name="Фигура, имеющая форму буквы L 13"/>
          <p:cNvSpPr/>
          <p:nvPr/>
        </p:nvSpPr>
        <p:spPr>
          <a:xfrm flipV="1">
            <a:off x="4000496" y="1071546"/>
            <a:ext cx="2286016" cy="428629"/>
          </a:xfrm>
          <a:prstGeom prst="corner">
            <a:avLst>
              <a:gd name="adj1" fmla="val 44128"/>
              <a:gd name="adj2" fmla="val 50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15" name="Фигура, имеющая форму буквы L 14"/>
          <p:cNvSpPr/>
          <p:nvPr/>
        </p:nvSpPr>
        <p:spPr>
          <a:xfrm flipH="1">
            <a:off x="3857620" y="1142984"/>
            <a:ext cx="428628" cy="2214578"/>
          </a:xfrm>
          <a:prstGeom prst="corner">
            <a:avLst>
              <a:gd name="adj1" fmla="val 50000"/>
              <a:gd name="adj2" fmla="val 47013"/>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16" name="Фигура, имеющая форму буквы L 15"/>
          <p:cNvSpPr/>
          <p:nvPr/>
        </p:nvSpPr>
        <p:spPr>
          <a:xfrm rot="5400000" flipH="1">
            <a:off x="3716753" y="2784049"/>
            <a:ext cx="428628" cy="718398"/>
          </a:xfrm>
          <a:prstGeom prst="corne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17" name="Фигура, имеющая форму буквы L 16"/>
          <p:cNvSpPr/>
          <p:nvPr/>
        </p:nvSpPr>
        <p:spPr>
          <a:xfrm rot="10800000">
            <a:off x="3357554" y="1428736"/>
            <a:ext cx="428628" cy="1500198"/>
          </a:xfrm>
          <a:prstGeom prst="corne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18" name="TextBox 17"/>
          <p:cNvSpPr txBox="1"/>
          <p:nvPr/>
        </p:nvSpPr>
        <p:spPr>
          <a:xfrm>
            <a:off x="1643042" y="357166"/>
            <a:ext cx="6215106" cy="461665"/>
          </a:xfrm>
          <a:prstGeom prst="rect">
            <a:avLst/>
          </a:prstGeom>
          <a:noFill/>
        </p:spPr>
        <p:txBody>
          <a:bodyPr wrap="square" rtlCol="0">
            <a:spAutoFit/>
          </a:bodyPr>
          <a:lstStyle/>
          <a:p>
            <a:pPr algn="ctr"/>
            <a:r>
              <a:rPr lang="ru-RU" sz="2400" b="1" dirty="0" smtClean="0">
                <a:solidFill>
                  <a:srgbClr val="C00000"/>
                </a:solidFill>
                <a:latin typeface="Times New Roman" pitchFamily="18" charset="0"/>
                <a:cs typeface="Times New Roman" pitchFamily="18" charset="0"/>
              </a:rPr>
              <a:t>Система работы  с «трудными» детьми</a:t>
            </a:r>
            <a:endParaRPr lang="ru-RU" sz="2400" b="1" dirty="0">
              <a:solidFill>
                <a:srgbClr val="C00000"/>
              </a:solidFill>
              <a:latin typeface="Times New Roman" pitchFamily="18" charset="0"/>
              <a:cs typeface="Times New Roman" pitchFamily="18" charset="0"/>
            </a:endParaRPr>
          </a:p>
        </p:txBody>
      </p:sp>
      <p:sp>
        <p:nvSpPr>
          <p:cNvPr id="20" name="TextBox 19"/>
          <p:cNvSpPr txBox="1"/>
          <p:nvPr/>
        </p:nvSpPr>
        <p:spPr>
          <a:xfrm>
            <a:off x="1142976" y="4000504"/>
            <a:ext cx="7286676" cy="2554545"/>
          </a:xfrm>
          <a:prstGeom prst="rect">
            <a:avLst/>
          </a:prstGeom>
          <a:noFill/>
        </p:spPr>
        <p:txBody>
          <a:bodyPr wrap="square" rtlCol="0">
            <a:spAutoFit/>
          </a:bodyPr>
          <a:lstStyle/>
          <a:p>
            <a:pPr algn="just"/>
            <a:r>
              <a:rPr lang="ru-RU" sz="1600" dirty="0" smtClean="0">
                <a:solidFill>
                  <a:srgbClr val="002060"/>
                </a:solidFill>
                <a:latin typeface="Times New Roman" pitchFamily="18" charset="0"/>
                <a:cs typeface="Times New Roman" pitchFamily="18" charset="0"/>
              </a:rPr>
              <a:t>Работа по профилактике правонарушений среди несовершеннолетних  проводится планомерно: классный руководитель проводит индивидуальные беседы с учеником и его родителями, поведение подростка обсуждается на классном собрании, привлекается к работе родительский комитет класса. Классный руководитель тесно сотрудничает по данному вопросу с представителями социально-психологической службы школы – социальным педагогом и педагогом-психологом. Разрабатывается план действий по коррекции поведения «трудного» подростка, проводятся психологические тренинги.   Дальнейшая работа – выход на малые педсоветы, заседания педагогического совета школы, администрацию школы.</a:t>
            </a:r>
            <a:endParaRPr lang="ru-RU" sz="16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2901485" y="1071546"/>
            <a:ext cx="357790"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ru-RU"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Скругленный прямоугольник 9"/>
          <p:cNvSpPr/>
          <p:nvPr/>
        </p:nvSpPr>
        <p:spPr>
          <a:xfrm>
            <a:off x="1357290" y="428604"/>
            <a:ext cx="6429420" cy="7143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2400" dirty="0" smtClean="0">
                <a:solidFill>
                  <a:srgbClr val="C00000"/>
                </a:solidFill>
                <a:latin typeface="Times New Roman" pitchFamily="18" charset="0"/>
                <a:cs typeface="Times New Roman" pitchFamily="18" charset="0"/>
              </a:rPr>
              <a:t>Цели и задачи первичной профилактики наркотизаций</a:t>
            </a:r>
            <a:endParaRPr lang="ru-RU" sz="2400" dirty="0">
              <a:solidFill>
                <a:srgbClr val="C00000"/>
              </a:solidFill>
              <a:latin typeface="Times New Roman" pitchFamily="18" charset="0"/>
              <a:cs typeface="Times New Roman" pitchFamily="18" charset="0"/>
            </a:endParaRPr>
          </a:p>
        </p:txBody>
      </p:sp>
      <p:sp>
        <p:nvSpPr>
          <p:cNvPr id="11" name="Стрелка вниз 10"/>
          <p:cNvSpPr/>
          <p:nvPr/>
        </p:nvSpPr>
        <p:spPr>
          <a:xfrm>
            <a:off x="4429124" y="1142984"/>
            <a:ext cx="214314" cy="642942"/>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12" name="Скругленный прямоугольник 11"/>
          <p:cNvSpPr/>
          <p:nvPr/>
        </p:nvSpPr>
        <p:spPr>
          <a:xfrm>
            <a:off x="1357290" y="1714488"/>
            <a:ext cx="6429420" cy="42862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smtClean="0">
                <a:solidFill>
                  <a:srgbClr val="002060"/>
                </a:solidFill>
                <a:latin typeface="Times New Roman" pitchFamily="18" charset="0"/>
                <a:cs typeface="Times New Roman" pitchFamily="18" charset="0"/>
              </a:rPr>
              <a:t>Профилактика употребления наркотических веществ</a:t>
            </a:r>
            <a:endParaRPr lang="ru-RU" dirty="0">
              <a:solidFill>
                <a:srgbClr val="002060"/>
              </a:solidFill>
              <a:latin typeface="Times New Roman" pitchFamily="18" charset="0"/>
              <a:cs typeface="Times New Roman" pitchFamily="18" charset="0"/>
            </a:endParaRPr>
          </a:p>
        </p:txBody>
      </p:sp>
      <p:sp>
        <p:nvSpPr>
          <p:cNvPr id="13" name="Скругленный прямоугольник 12"/>
          <p:cNvSpPr/>
          <p:nvPr/>
        </p:nvSpPr>
        <p:spPr>
          <a:xfrm>
            <a:off x="1285852" y="2500306"/>
            <a:ext cx="6572296" cy="64294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smtClean="0">
                <a:solidFill>
                  <a:srgbClr val="002060"/>
                </a:solidFill>
                <a:latin typeface="Times New Roman" pitchFamily="18" charset="0"/>
                <a:cs typeface="Times New Roman" pitchFamily="18" charset="0"/>
              </a:rPr>
              <a:t>Вовлечение в профилактическую антинаркотическую деятельность обучающихся, педагогов, родителей школы</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14" name="Скругленный прямоугольник 13"/>
          <p:cNvSpPr/>
          <p:nvPr/>
        </p:nvSpPr>
        <p:spPr>
          <a:xfrm>
            <a:off x="1285852" y="3357562"/>
            <a:ext cx="6572296" cy="42862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smtClean="0">
                <a:solidFill>
                  <a:srgbClr val="002060"/>
                </a:solidFill>
                <a:latin typeface="Times New Roman" pitchFamily="18" charset="0"/>
                <a:cs typeface="Times New Roman" pitchFamily="18" charset="0"/>
              </a:rPr>
              <a:t>Повышение качества здоровья обучающихся.</a:t>
            </a:r>
            <a:endParaRPr lang="ru-RU" dirty="0">
              <a:solidFill>
                <a:srgbClr val="002060"/>
              </a:solidFill>
              <a:latin typeface="Times New Roman" pitchFamily="18" charset="0"/>
              <a:cs typeface="Times New Roman" pitchFamily="18" charset="0"/>
            </a:endParaRPr>
          </a:p>
        </p:txBody>
      </p:sp>
      <p:sp>
        <p:nvSpPr>
          <p:cNvPr id="15" name="Скругленный прямоугольник 14"/>
          <p:cNvSpPr/>
          <p:nvPr/>
        </p:nvSpPr>
        <p:spPr>
          <a:xfrm>
            <a:off x="1285852" y="4000504"/>
            <a:ext cx="6643734" cy="5715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smtClean="0">
                <a:solidFill>
                  <a:srgbClr val="002060"/>
                </a:solidFill>
                <a:latin typeface="Times New Roman" pitchFamily="18" charset="0"/>
                <a:cs typeface="Times New Roman" pitchFamily="18" charset="0"/>
              </a:rPr>
              <a:t>Профилактика детской преступности и бродяжничества.</a:t>
            </a:r>
            <a:endParaRPr lang="ru-RU" dirty="0">
              <a:solidFill>
                <a:srgbClr val="002060"/>
              </a:solidFill>
              <a:latin typeface="Times New Roman" pitchFamily="18" charset="0"/>
              <a:cs typeface="Times New Roman" pitchFamily="18" charset="0"/>
            </a:endParaRPr>
          </a:p>
        </p:txBody>
      </p:sp>
      <p:sp>
        <p:nvSpPr>
          <p:cNvPr id="17" name="Скругленный прямоугольник 16"/>
          <p:cNvSpPr/>
          <p:nvPr/>
        </p:nvSpPr>
        <p:spPr>
          <a:xfrm>
            <a:off x="1285852" y="4786322"/>
            <a:ext cx="6643734" cy="64294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smtClean="0">
                <a:solidFill>
                  <a:srgbClr val="002060"/>
                </a:solidFill>
                <a:latin typeface="Times New Roman" pitchFamily="18" charset="0"/>
                <a:cs typeface="Times New Roman" pitchFamily="18" charset="0"/>
              </a:rPr>
              <a:t>Оказание обучающимся, педагогам, родителям школы консультативной работы</a:t>
            </a:r>
            <a:endParaRPr lang="ru-RU" dirty="0">
              <a:solidFill>
                <a:srgbClr val="002060"/>
              </a:solidFill>
              <a:latin typeface="Times New Roman" pitchFamily="18" charset="0"/>
              <a:cs typeface="Times New Roman" pitchFamily="18" charset="0"/>
            </a:endParaRPr>
          </a:p>
        </p:txBody>
      </p:sp>
      <p:sp>
        <p:nvSpPr>
          <p:cNvPr id="18" name="Скругленный прямоугольник 17"/>
          <p:cNvSpPr/>
          <p:nvPr/>
        </p:nvSpPr>
        <p:spPr>
          <a:xfrm>
            <a:off x="1285852" y="5786454"/>
            <a:ext cx="6643734" cy="7143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smtClean="0">
                <a:solidFill>
                  <a:srgbClr val="002060"/>
                </a:solidFill>
                <a:latin typeface="Times New Roman" pitchFamily="18" charset="0"/>
                <a:cs typeface="Times New Roman" pitchFamily="18" charset="0"/>
              </a:rPr>
              <a:t>Осуществление антинаркотической профилактической работы в семьях обучающихся. </a:t>
            </a:r>
            <a:endParaRPr lang="ru-RU" dirty="0">
              <a:solidFill>
                <a:srgbClr val="002060"/>
              </a:solidFill>
              <a:latin typeface="Times New Roman" pitchFamily="18" charset="0"/>
              <a:cs typeface="Times New Roman" pitchFamily="18" charset="0"/>
            </a:endParaRPr>
          </a:p>
        </p:txBody>
      </p:sp>
      <p:sp>
        <p:nvSpPr>
          <p:cNvPr id="21" name="Стрелка вниз 20"/>
          <p:cNvSpPr/>
          <p:nvPr/>
        </p:nvSpPr>
        <p:spPr>
          <a:xfrm>
            <a:off x="4429124" y="2143116"/>
            <a:ext cx="214314" cy="357190"/>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22" name="Стрелка вниз 21"/>
          <p:cNvSpPr/>
          <p:nvPr/>
        </p:nvSpPr>
        <p:spPr>
          <a:xfrm flipH="1">
            <a:off x="4429124" y="3143248"/>
            <a:ext cx="214314" cy="285752"/>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24" name="Стрелка вниз 23"/>
          <p:cNvSpPr/>
          <p:nvPr/>
        </p:nvSpPr>
        <p:spPr>
          <a:xfrm>
            <a:off x="4429124" y="3786190"/>
            <a:ext cx="214314" cy="285752"/>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27" name="Стрелка вниз 26"/>
          <p:cNvSpPr/>
          <p:nvPr/>
        </p:nvSpPr>
        <p:spPr>
          <a:xfrm>
            <a:off x="4429124" y="4500570"/>
            <a:ext cx="214314" cy="285752"/>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28" name="Стрелка вниз 27"/>
          <p:cNvSpPr/>
          <p:nvPr/>
        </p:nvSpPr>
        <p:spPr>
          <a:xfrm flipH="1">
            <a:off x="4429124" y="5429264"/>
            <a:ext cx="214314" cy="357190"/>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amond(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amond(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diamond(in)">
                                      <p:cBhvr>
                                        <p:cTn id="22" dur="2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amond(in)">
                                      <p:cBhvr>
                                        <p:cTn id="27" dur="2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diamond(in)">
                                      <p:cBhvr>
                                        <p:cTn id="32" dur="20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diamond(in)">
                                      <p:cBhvr>
                                        <p:cTn id="37" dur="20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diamond(in)">
                                      <p:cBhvr>
                                        <p:cTn id="42" dur="20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diamond(in)">
                                      <p:cBhvr>
                                        <p:cTn id="47" dur="20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diamond(in)">
                                      <p:cBhvr>
                                        <p:cTn id="52" dur="20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ntr" presetSubtype="16"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diamond(in)">
                                      <p:cBhvr>
                                        <p:cTn id="57" dur="20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8" presetClass="entr" presetSubtype="16"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diamond(in)">
                                      <p:cBhvr>
                                        <p:cTn id="62" dur="200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8" presetClass="entr" presetSubtype="16"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diamond(in)">
                                      <p:cBhvr>
                                        <p:cTn id="6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7" grpId="0" animBg="1"/>
      <p:bldP spid="18" grpId="0" animBg="1"/>
      <p:bldP spid="21" grpId="0" animBg="1"/>
      <p:bldP spid="22" grpId="0" animBg="1"/>
      <p:bldP spid="24" grpId="0" animBg="1"/>
      <p:bldP spid="27" grpId="0" animBg="1"/>
      <p:bldP spid="2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Рамка 6"/>
          <p:cNvSpPr/>
          <p:nvPr/>
        </p:nvSpPr>
        <p:spPr>
          <a:xfrm>
            <a:off x="1785918" y="214290"/>
            <a:ext cx="5857916" cy="100013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rgbClr val="C00000"/>
                </a:solidFill>
                <a:latin typeface="Monotype Corsiva" pitchFamily="66" charset="0"/>
              </a:rPr>
              <a:t>Формы профилактической работы ПАВ</a:t>
            </a:r>
            <a:endParaRPr lang="ru-RU" sz="2800" dirty="0">
              <a:solidFill>
                <a:srgbClr val="C00000"/>
              </a:solidFill>
              <a:latin typeface="Monotype Corsiva" pitchFamily="66" charset="0"/>
            </a:endParaRPr>
          </a:p>
        </p:txBody>
      </p:sp>
      <p:sp>
        <p:nvSpPr>
          <p:cNvPr id="8" name="Рамка 7"/>
          <p:cNvSpPr/>
          <p:nvPr/>
        </p:nvSpPr>
        <p:spPr>
          <a:xfrm>
            <a:off x="1428728" y="1357298"/>
            <a:ext cx="2214578" cy="35719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002060"/>
                </a:solidFill>
                <a:latin typeface="Times New Roman" pitchFamily="18" charset="0"/>
                <a:cs typeface="Times New Roman" pitchFamily="18" charset="0"/>
              </a:rPr>
              <a:t>Диагностика</a:t>
            </a:r>
            <a:endParaRPr lang="ru-RU" dirty="0">
              <a:solidFill>
                <a:srgbClr val="002060"/>
              </a:solidFill>
              <a:latin typeface="Times New Roman" pitchFamily="18" charset="0"/>
              <a:cs typeface="Times New Roman" pitchFamily="18" charset="0"/>
            </a:endParaRPr>
          </a:p>
        </p:txBody>
      </p:sp>
      <p:sp>
        <p:nvSpPr>
          <p:cNvPr id="10" name="Рамка 9"/>
          <p:cNvSpPr/>
          <p:nvPr/>
        </p:nvSpPr>
        <p:spPr>
          <a:xfrm>
            <a:off x="1357290" y="1928802"/>
            <a:ext cx="6429420" cy="78581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rgbClr val="002060"/>
                </a:solidFill>
                <a:latin typeface="Times New Roman" pitchFamily="18" charset="0"/>
                <a:cs typeface="Times New Roman" pitchFamily="18" charset="0"/>
              </a:rPr>
              <a:t>Лекционная (классные часы, уроки, родительские </a:t>
            </a:r>
            <a:r>
              <a:rPr lang="ru-RU" sz="1600" dirty="0" err="1" smtClean="0">
                <a:solidFill>
                  <a:srgbClr val="002060"/>
                </a:solidFill>
                <a:latin typeface="Times New Roman" pitchFamily="18" charset="0"/>
                <a:cs typeface="Times New Roman" pitchFamily="18" charset="0"/>
              </a:rPr>
              <a:t>собрания,семинары</a:t>
            </a:r>
            <a:r>
              <a:rPr lang="ru-RU" sz="1600" dirty="0" smtClean="0">
                <a:solidFill>
                  <a:srgbClr val="002060"/>
                </a:solidFill>
                <a:latin typeface="Times New Roman" pitchFamily="18" charset="0"/>
                <a:cs typeface="Times New Roman" pitchFamily="18" charset="0"/>
              </a:rPr>
              <a:t>, коррекционные занятия.</a:t>
            </a:r>
            <a:endParaRPr lang="ru-RU" sz="1600" dirty="0">
              <a:solidFill>
                <a:srgbClr val="002060"/>
              </a:solidFill>
              <a:latin typeface="Times New Roman" pitchFamily="18" charset="0"/>
              <a:cs typeface="Times New Roman" pitchFamily="18" charset="0"/>
            </a:endParaRPr>
          </a:p>
        </p:txBody>
      </p:sp>
      <p:sp>
        <p:nvSpPr>
          <p:cNvPr id="11" name="Рамка 10"/>
          <p:cNvSpPr/>
          <p:nvPr/>
        </p:nvSpPr>
        <p:spPr>
          <a:xfrm>
            <a:off x="1142976" y="2857496"/>
            <a:ext cx="7000924" cy="100013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rgbClr val="002060"/>
                </a:solidFill>
                <a:latin typeface="Times New Roman" pitchFamily="18" charset="0"/>
                <a:cs typeface="Times New Roman" pitchFamily="18" charset="0"/>
              </a:rPr>
              <a:t>Индивидуальное и групповое консультирование (предупреждение ранней алкоголизации, наркотизации, безнадзорности и правонарушений несовершеннолетних.</a:t>
            </a:r>
            <a:endParaRPr lang="ru-RU" sz="1600" dirty="0">
              <a:solidFill>
                <a:srgbClr val="002060"/>
              </a:solidFill>
              <a:latin typeface="Times New Roman" pitchFamily="18" charset="0"/>
              <a:cs typeface="Times New Roman" pitchFamily="18" charset="0"/>
            </a:endParaRPr>
          </a:p>
        </p:txBody>
      </p:sp>
      <p:sp>
        <p:nvSpPr>
          <p:cNvPr id="12" name="Рамка 11"/>
          <p:cNvSpPr/>
          <p:nvPr/>
        </p:nvSpPr>
        <p:spPr>
          <a:xfrm>
            <a:off x="428596" y="4000504"/>
            <a:ext cx="2357454" cy="71438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rgbClr val="002060"/>
                </a:solidFill>
                <a:latin typeface="Times New Roman" pitchFamily="18" charset="0"/>
                <a:cs typeface="Times New Roman" pitchFamily="18" charset="0"/>
              </a:rPr>
              <a:t>Обучающиеся «Группы риска»</a:t>
            </a:r>
            <a:endParaRPr lang="ru-RU" sz="1600" dirty="0">
              <a:solidFill>
                <a:srgbClr val="002060"/>
              </a:solidFill>
              <a:latin typeface="Times New Roman" pitchFamily="18" charset="0"/>
              <a:cs typeface="Times New Roman" pitchFamily="18" charset="0"/>
            </a:endParaRPr>
          </a:p>
        </p:txBody>
      </p:sp>
      <p:sp>
        <p:nvSpPr>
          <p:cNvPr id="13" name="Рамка 12"/>
          <p:cNvSpPr/>
          <p:nvPr/>
        </p:nvSpPr>
        <p:spPr>
          <a:xfrm>
            <a:off x="6143636" y="4071942"/>
            <a:ext cx="2428892" cy="71438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002060"/>
                </a:solidFill>
                <a:latin typeface="Times New Roman" pitchFamily="18" charset="0"/>
                <a:cs typeface="Times New Roman" pitchFamily="18" charset="0"/>
              </a:rPr>
              <a:t>Родителей из проблемных семей</a:t>
            </a:r>
            <a:endParaRPr lang="ru-RU" dirty="0">
              <a:solidFill>
                <a:srgbClr val="002060"/>
              </a:solidFill>
              <a:latin typeface="Times New Roman" pitchFamily="18" charset="0"/>
              <a:cs typeface="Times New Roman" pitchFamily="18" charset="0"/>
            </a:endParaRPr>
          </a:p>
        </p:txBody>
      </p:sp>
      <p:sp>
        <p:nvSpPr>
          <p:cNvPr id="14" name="Рамка 13"/>
          <p:cNvSpPr/>
          <p:nvPr/>
        </p:nvSpPr>
        <p:spPr>
          <a:xfrm>
            <a:off x="3286116" y="4143380"/>
            <a:ext cx="2143140" cy="57150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002060"/>
                </a:solidFill>
                <a:latin typeface="Times New Roman" pitchFamily="18" charset="0"/>
                <a:cs typeface="Times New Roman" pitchFamily="18" charset="0"/>
              </a:rPr>
              <a:t>Педагогов</a:t>
            </a:r>
            <a:endParaRPr lang="ru-RU" dirty="0">
              <a:solidFill>
                <a:srgbClr val="002060"/>
              </a:solidFill>
              <a:latin typeface="Times New Roman" pitchFamily="18" charset="0"/>
              <a:cs typeface="Times New Roman" pitchFamily="18" charset="0"/>
            </a:endParaRPr>
          </a:p>
        </p:txBody>
      </p:sp>
      <p:sp>
        <p:nvSpPr>
          <p:cNvPr id="15" name="Рамка 14"/>
          <p:cNvSpPr/>
          <p:nvPr/>
        </p:nvSpPr>
        <p:spPr>
          <a:xfrm>
            <a:off x="500034" y="5000636"/>
            <a:ext cx="1785950" cy="50006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002060"/>
                </a:solidFill>
                <a:latin typeface="Times New Roman" pitchFamily="18" charset="0"/>
                <a:cs typeface="Times New Roman" pitchFamily="18" charset="0"/>
              </a:rPr>
              <a:t>Релаксация</a:t>
            </a:r>
            <a:endParaRPr lang="ru-RU" dirty="0">
              <a:solidFill>
                <a:srgbClr val="002060"/>
              </a:solidFill>
              <a:latin typeface="Times New Roman" pitchFamily="18" charset="0"/>
              <a:cs typeface="Times New Roman" pitchFamily="18" charset="0"/>
            </a:endParaRPr>
          </a:p>
        </p:txBody>
      </p:sp>
      <p:sp>
        <p:nvSpPr>
          <p:cNvPr id="16" name="Рамка 15"/>
          <p:cNvSpPr/>
          <p:nvPr/>
        </p:nvSpPr>
        <p:spPr>
          <a:xfrm>
            <a:off x="3214678" y="5000636"/>
            <a:ext cx="2428892" cy="64294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002060"/>
                </a:solidFill>
                <a:latin typeface="Times New Roman" pitchFamily="18" charset="0"/>
                <a:cs typeface="Times New Roman" pitchFamily="18" charset="0"/>
              </a:rPr>
              <a:t>Психологический настрой</a:t>
            </a:r>
            <a:endParaRPr lang="ru-RU" dirty="0">
              <a:solidFill>
                <a:srgbClr val="002060"/>
              </a:solidFill>
              <a:latin typeface="Times New Roman" pitchFamily="18" charset="0"/>
              <a:cs typeface="Times New Roman" pitchFamily="18" charset="0"/>
            </a:endParaRPr>
          </a:p>
        </p:txBody>
      </p:sp>
      <p:sp>
        <p:nvSpPr>
          <p:cNvPr id="17" name="Рамка 16"/>
          <p:cNvSpPr/>
          <p:nvPr/>
        </p:nvSpPr>
        <p:spPr>
          <a:xfrm>
            <a:off x="6286512" y="5072074"/>
            <a:ext cx="2000264" cy="50006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002060"/>
                </a:solidFill>
                <a:latin typeface="Times New Roman" pitchFamily="18" charset="0"/>
                <a:cs typeface="Times New Roman" pitchFamily="18" charset="0"/>
              </a:rPr>
              <a:t>Тренинги</a:t>
            </a:r>
            <a:endParaRPr lang="ru-RU" dirty="0">
              <a:solidFill>
                <a:srgbClr val="002060"/>
              </a:solidFill>
              <a:latin typeface="Times New Roman" pitchFamily="18" charset="0"/>
              <a:cs typeface="Times New Roman" pitchFamily="18" charset="0"/>
            </a:endParaRPr>
          </a:p>
        </p:txBody>
      </p:sp>
      <p:sp>
        <p:nvSpPr>
          <p:cNvPr id="18" name="Рамка 17"/>
          <p:cNvSpPr/>
          <p:nvPr/>
        </p:nvSpPr>
        <p:spPr>
          <a:xfrm>
            <a:off x="285720" y="5643578"/>
            <a:ext cx="2714644" cy="92869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rgbClr val="002060"/>
                </a:solidFill>
                <a:latin typeface="Times New Roman" pitchFamily="18" charset="0"/>
                <a:cs typeface="Times New Roman" pitchFamily="18" charset="0"/>
              </a:rPr>
              <a:t>Аутогенная тренировка, дыхательная гимнастика</a:t>
            </a:r>
            <a:endParaRPr lang="ru-RU" sz="1600" dirty="0">
              <a:solidFill>
                <a:srgbClr val="002060"/>
              </a:solidFill>
              <a:latin typeface="Times New Roman" pitchFamily="18" charset="0"/>
              <a:cs typeface="Times New Roman" pitchFamily="18" charset="0"/>
            </a:endParaRPr>
          </a:p>
        </p:txBody>
      </p:sp>
      <p:sp>
        <p:nvSpPr>
          <p:cNvPr id="19" name="Рамка 18"/>
          <p:cNvSpPr/>
          <p:nvPr/>
        </p:nvSpPr>
        <p:spPr>
          <a:xfrm>
            <a:off x="3500430" y="5857892"/>
            <a:ext cx="2071702" cy="71438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err="1" smtClean="0">
                <a:solidFill>
                  <a:srgbClr val="002060"/>
                </a:solidFill>
                <a:latin typeface="Times New Roman" pitchFamily="18" charset="0"/>
                <a:cs typeface="Times New Roman" pitchFamily="18" charset="0"/>
              </a:rPr>
              <a:t>Сказкотерапия</a:t>
            </a:r>
            <a:endParaRPr lang="ru-RU" sz="1600" dirty="0">
              <a:solidFill>
                <a:srgbClr val="002060"/>
              </a:solidFill>
              <a:latin typeface="Times New Roman" pitchFamily="18" charset="0"/>
              <a:cs typeface="Times New Roman" pitchFamily="18" charset="0"/>
            </a:endParaRPr>
          </a:p>
        </p:txBody>
      </p:sp>
      <p:sp>
        <p:nvSpPr>
          <p:cNvPr id="20" name="Рамка 19"/>
          <p:cNvSpPr/>
          <p:nvPr/>
        </p:nvSpPr>
        <p:spPr>
          <a:xfrm>
            <a:off x="6215074" y="5715016"/>
            <a:ext cx="2357454" cy="85725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rgbClr val="002060"/>
                </a:solidFill>
                <a:latin typeface="Times New Roman" pitchFamily="18" charset="0"/>
                <a:cs typeface="Times New Roman" pitchFamily="18" charset="0"/>
              </a:rPr>
              <a:t>Психотерапия, </a:t>
            </a:r>
          </a:p>
          <a:p>
            <a:pPr algn="ctr"/>
            <a:r>
              <a:rPr lang="ru-RU" sz="1600" dirty="0" err="1" smtClean="0">
                <a:solidFill>
                  <a:srgbClr val="002060"/>
                </a:solidFill>
                <a:latin typeface="Times New Roman" pitchFamily="18" charset="0"/>
                <a:cs typeface="Times New Roman" pitchFamily="18" charset="0"/>
              </a:rPr>
              <a:t>психогимнастика</a:t>
            </a:r>
            <a:endParaRPr lang="ru-RU" sz="1600" dirty="0">
              <a:solidFill>
                <a:srgbClr val="002060"/>
              </a:solidFill>
              <a:latin typeface="Times New Roman" pitchFamily="18" charset="0"/>
              <a:cs typeface="Times New Roman" pitchFamily="18" charset="0"/>
            </a:endParaRPr>
          </a:p>
        </p:txBody>
      </p:sp>
      <p:sp>
        <p:nvSpPr>
          <p:cNvPr id="21" name="Рамка 20"/>
          <p:cNvSpPr/>
          <p:nvPr/>
        </p:nvSpPr>
        <p:spPr>
          <a:xfrm>
            <a:off x="5357818" y="1357298"/>
            <a:ext cx="2214578" cy="35719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002060"/>
                </a:solidFill>
                <a:latin typeface="Times New Roman" pitchFamily="18" charset="0"/>
                <a:cs typeface="Times New Roman" pitchFamily="18" charset="0"/>
              </a:rPr>
              <a:t>Тестирование</a:t>
            </a:r>
            <a:endParaRPr lang="ru-RU" dirty="0">
              <a:solidFill>
                <a:srgbClr val="002060"/>
              </a:solidFill>
              <a:latin typeface="Times New Roman" pitchFamily="18" charset="0"/>
              <a:cs typeface="Times New Roman" pitchFamily="18" charset="0"/>
            </a:endParaRPr>
          </a:p>
        </p:txBody>
      </p:sp>
      <p:sp>
        <p:nvSpPr>
          <p:cNvPr id="32" name="Стрелка вниз 31"/>
          <p:cNvSpPr/>
          <p:nvPr/>
        </p:nvSpPr>
        <p:spPr>
          <a:xfrm flipH="1">
            <a:off x="4429124" y="1214422"/>
            <a:ext cx="214314" cy="7143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Стрелка вниз 32"/>
          <p:cNvSpPr/>
          <p:nvPr/>
        </p:nvSpPr>
        <p:spPr>
          <a:xfrm>
            <a:off x="2500298" y="1214422"/>
            <a:ext cx="142876" cy="1428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Стрелка вниз 33"/>
          <p:cNvSpPr/>
          <p:nvPr/>
        </p:nvSpPr>
        <p:spPr>
          <a:xfrm>
            <a:off x="6357950" y="1142984"/>
            <a:ext cx="142876" cy="214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Стрелка вниз 34"/>
          <p:cNvSpPr/>
          <p:nvPr/>
        </p:nvSpPr>
        <p:spPr>
          <a:xfrm>
            <a:off x="4429124" y="2714620"/>
            <a:ext cx="214314" cy="1428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Стрелка вниз 35"/>
          <p:cNvSpPr/>
          <p:nvPr/>
        </p:nvSpPr>
        <p:spPr>
          <a:xfrm>
            <a:off x="1714480" y="3857628"/>
            <a:ext cx="142876" cy="214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Стрелка вниз 36"/>
          <p:cNvSpPr/>
          <p:nvPr/>
        </p:nvSpPr>
        <p:spPr>
          <a:xfrm flipH="1">
            <a:off x="4331964" y="3857628"/>
            <a:ext cx="168598"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Стрелка вниз 37"/>
          <p:cNvSpPr/>
          <p:nvPr/>
        </p:nvSpPr>
        <p:spPr>
          <a:xfrm>
            <a:off x="7215206" y="3857628"/>
            <a:ext cx="142876" cy="214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Стрелка вниз 38"/>
          <p:cNvSpPr/>
          <p:nvPr/>
        </p:nvSpPr>
        <p:spPr>
          <a:xfrm flipH="1">
            <a:off x="1474445" y="5500702"/>
            <a:ext cx="97158" cy="214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Стрелка вниз 41"/>
          <p:cNvSpPr/>
          <p:nvPr/>
        </p:nvSpPr>
        <p:spPr>
          <a:xfrm>
            <a:off x="7215206" y="4786322"/>
            <a:ext cx="142876"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Стрелка вниз 42"/>
          <p:cNvSpPr/>
          <p:nvPr/>
        </p:nvSpPr>
        <p:spPr>
          <a:xfrm flipH="1">
            <a:off x="1357290" y="4714884"/>
            <a:ext cx="142876"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Стрелка вниз 43"/>
          <p:cNvSpPr/>
          <p:nvPr/>
        </p:nvSpPr>
        <p:spPr>
          <a:xfrm>
            <a:off x="4357686" y="5643578"/>
            <a:ext cx="142876" cy="214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Стрелка вниз 44"/>
          <p:cNvSpPr/>
          <p:nvPr/>
        </p:nvSpPr>
        <p:spPr>
          <a:xfrm>
            <a:off x="7286644" y="5572140"/>
            <a:ext cx="142876" cy="1428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Стрелка вниз 45"/>
          <p:cNvSpPr/>
          <p:nvPr/>
        </p:nvSpPr>
        <p:spPr>
          <a:xfrm>
            <a:off x="4357686" y="4714884"/>
            <a:ext cx="142876"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Двойная стрелка вверх/вниз 46"/>
          <p:cNvSpPr/>
          <p:nvPr/>
        </p:nvSpPr>
        <p:spPr>
          <a:xfrm>
            <a:off x="2500298" y="1714488"/>
            <a:ext cx="142876" cy="21431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Двойная стрелка вверх/вниз 47"/>
          <p:cNvSpPr/>
          <p:nvPr/>
        </p:nvSpPr>
        <p:spPr>
          <a:xfrm>
            <a:off x="6357950" y="1714488"/>
            <a:ext cx="142876" cy="21431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linds(horizontal)">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blinds(horizontal)">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amond(in)">
                                      <p:cBhvr>
                                        <p:cTn id="27" dur="20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blinds(horizontal)">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blinds(horizontal)">
                                      <p:cBhvr>
                                        <p:cTn id="37" dur="500"/>
                                        <p:tgtEl>
                                          <p:spTgt spid="4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blinds(horizontal)">
                                      <p:cBhvr>
                                        <p:cTn id="42" dur="500"/>
                                        <p:tgtEl>
                                          <p:spTgt spid="48"/>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diamond(in)">
                                      <p:cBhvr>
                                        <p:cTn id="47" dur="20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blinds(horizontal)">
                                      <p:cBhvr>
                                        <p:cTn id="52" dur="500"/>
                                        <p:tgtEl>
                                          <p:spTgt spid="35"/>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ntr" presetSubtype="16"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diamond(in)">
                                      <p:cBhvr>
                                        <p:cTn id="57" dur="20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blinds(horizontal)">
                                      <p:cBhvr>
                                        <p:cTn id="62" dur="500"/>
                                        <p:tgtEl>
                                          <p:spTgt spid="36"/>
                                        </p:tgtEl>
                                      </p:cBhvr>
                                    </p:animEffect>
                                  </p:childTnLst>
                                </p:cTn>
                              </p:par>
                            </p:childTnLst>
                          </p:cTn>
                        </p:par>
                      </p:childTnLst>
                    </p:cTn>
                  </p:par>
                  <p:par>
                    <p:cTn id="63" fill="hold">
                      <p:stCondLst>
                        <p:cond delay="indefinite"/>
                      </p:stCondLst>
                      <p:childTnLst>
                        <p:par>
                          <p:cTn id="64" fill="hold">
                            <p:stCondLst>
                              <p:cond delay="0"/>
                            </p:stCondLst>
                            <p:childTnLst>
                              <p:par>
                                <p:cTn id="65" presetID="8" presetClass="entr" presetSubtype="16"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diamond(in)">
                                      <p:cBhvr>
                                        <p:cTn id="67" dur="20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blinds(horizontal)">
                                      <p:cBhvr>
                                        <p:cTn id="72" dur="500"/>
                                        <p:tgtEl>
                                          <p:spTgt spid="37"/>
                                        </p:tgtEl>
                                      </p:cBhvr>
                                    </p:animEffect>
                                  </p:childTnLst>
                                </p:cTn>
                              </p:par>
                            </p:childTnLst>
                          </p:cTn>
                        </p:par>
                      </p:childTnLst>
                    </p:cTn>
                  </p:par>
                  <p:par>
                    <p:cTn id="73" fill="hold">
                      <p:stCondLst>
                        <p:cond delay="indefinite"/>
                      </p:stCondLst>
                      <p:childTnLst>
                        <p:par>
                          <p:cTn id="74" fill="hold">
                            <p:stCondLst>
                              <p:cond delay="0"/>
                            </p:stCondLst>
                            <p:childTnLst>
                              <p:par>
                                <p:cTn id="75" presetID="8" presetClass="entr" presetSubtype="16" fill="hold" grpId="0" nodeType="click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diamond(in)">
                                      <p:cBhvr>
                                        <p:cTn id="77" dur="2000"/>
                                        <p:tgtEl>
                                          <p:spTgt spid="14"/>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blinds(horizontal)">
                                      <p:cBhvr>
                                        <p:cTn id="82" dur="500"/>
                                        <p:tgtEl>
                                          <p:spTgt spid="38"/>
                                        </p:tgtEl>
                                      </p:cBhvr>
                                    </p:animEffect>
                                  </p:childTnLst>
                                </p:cTn>
                              </p:par>
                            </p:childTnLst>
                          </p:cTn>
                        </p:par>
                      </p:childTnLst>
                    </p:cTn>
                  </p:par>
                  <p:par>
                    <p:cTn id="83" fill="hold">
                      <p:stCondLst>
                        <p:cond delay="indefinite"/>
                      </p:stCondLst>
                      <p:childTnLst>
                        <p:par>
                          <p:cTn id="84" fill="hold">
                            <p:stCondLst>
                              <p:cond delay="0"/>
                            </p:stCondLst>
                            <p:childTnLst>
                              <p:par>
                                <p:cTn id="85" presetID="8" presetClass="entr" presetSubtype="16" fill="hold" grpId="0" nodeType="clickEffect">
                                  <p:stCondLst>
                                    <p:cond delay="0"/>
                                  </p:stCondLst>
                                  <p:childTnLst>
                                    <p:set>
                                      <p:cBhvr>
                                        <p:cTn id="86" dur="1" fill="hold">
                                          <p:stCondLst>
                                            <p:cond delay="0"/>
                                          </p:stCondLst>
                                        </p:cTn>
                                        <p:tgtEl>
                                          <p:spTgt spid="13"/>
                                        </p:tgtEl>
                                        <p:attrNameLst>
                                          <p:attrName>style.visibility</p:attrName>
                                        </p:attrNameLst>
                                      </p:cBhvr>
                                      <p:to>
                                        <p:strVal val="visible"/>
                                      </p:to>
                                    </p:set>
                                    <p:animEffect transition="in" filter="diamond(in)">
                                      <p:cBhvr>
                                        <p:cTn id="87" dur="2000"/>
                                        <p:tgtEl>
                                          <p:spTgt spid="13"/>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blinds(horizontal)">
                                      <p:cBhvr>
                                        <p:cTn id="92" dur="500"/>
                                        <p:tgtEl>
                                          <p:spTgt spid="43"/>
                                        </p:tgtEl>
                                      </p:cBhvr>
                                    </p:animEffect>
                                  </p:childTnLst>
                                </p:cTn>
                              </p:par>
                            </p:childTnLst>
                          </p:cTn>
                        </p:par>
                      </p:childTnLst>
                    </p:cTn>
                  </p:par>
                  <p:par>
                    <p:cTn id="93" fill="hold">
                      <p:stCondLst>
                        <p:cond delay="indefinite"/>
                      </p:stCondLst>
                      <p:childTnLst>
                        <p:par>
                          <p:cTn id="94" fill="hold">
                            <p:stCondLst>
                              <p:cond delay="0"/>
                            </p:stCondLst>
                            <p:childTnLst>
                              <p:par>
                                <p:cTn id="95" presetID="8" presetClass="entr" presetSubtype="16" fill="hold" grpId="0" nodeType="clickEffect">
                                  <p:stCondLst>
                                    <p:cond delay="0"/>
                                  </p:stCondLst>
                                  <p:childTnLst>
                                    <p:set>
                                      <p:cBhvr>
                                        <p:cTn id="96" dur="1" fill="hold">
                                          <p:stCondLst>
                                            <p:cond delay="0"/>
                                          </p:stCondLst>
                                        </p:cTn>
                                        <p:tgtEl>
                                          <p:spTgt spid="15"/>
                                        </p:tgtEl>
                                        <p:attrNameLst>
                                          <p:attrName>style.visibility</p:attrName>
                                        </p:attrNameLst>
                                      </p:cBhvr>
                                      <p:to>
                                        <p:strVal val="visible"/>
                                      </p:to>
                                    </p:set>
                                    <p:animEffect transition="in" filter="diamond(in)">
                                      <p:cBhvr>
                                        <p:cTn id="97" dur="2000"/>
                                        <p:tgtEl>
                                          <p:spTgt spid="15"/>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blinds(horizontal)">
                                      <p:cBhvr>
                                        <p:cTn id="102" dur="500"/>
                                        <p:tgtEl>
                                          <p:spTgt spid="46"/>
                                        </p:tgtEl>
                                      </p:cBhvr>
                                    </p:animEffect>
                                  </p:childTnLst>
                                </p:cTn>
                              </p:par>
                            </p:childTnLst>
                          </p:cTn>
                        </p:par>
                      </p:childTnLst>
                    </p:cTn>
                  </p:par>
                  <p:par>
                    <p:cTn id="103" fill="hold">
                      <p:stCondLst>
                        <p:cond delay="indefinite"/>
                      </p:stCondLst>
                      <p:childTnLst>
                        <p:par>
                          <p:cTn id="104" fill="hold">
                            <p:stCondLst>
                              <p:cond delay="0"/>
                            </p:stCondLst>
                            <p:childTnLst>
                              <p:par>
                                <p:cTn id="105" presetID="8" presetClass="entr" presetSubtype="16" fill="hold" grpId="0" nodeType="click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diamond(in)">
                                      <p:cBhvr>
                                        <p:cTn id="107" dur="2000"/>
                                        <p:tgtEl>
                                          <p:spTgt spid="16"/>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blinds(horizontal)">
                                      <p:cBhvr>
                                        <p:cTn id="112" dur="500"/>
                                        <p:tgtEl>
                                          <p:spTgt spid="42"/>
                                        </p:tgtEl>
                                      </p:cBhvr>
                                    </p:animEffect>
                                  </p:childTnLst>
                                </p:cTn>
                              </p:par>
                            </p:childTnLst>
                          </p:cTn>
                        </p:par>
                      </p:childTnLst>
                    </p:cTn>
                  </p:par>
                  <p:par>
                    <p:cTn id="113" fill="hold">
                      <p:stCondLst>
                        <p:cond delay="indefinite"/>
                      </p:stCondLst>
                      <p:childTnLst>
                        <p:par>
                          <p:cTn id="114" fill="hold">
                            <p:stCondLst>
                              <p:cond delay="0"/>
                            </p:stCondLst>
                            <p:childTnLst>
                              <p:par>
                                <p:cTn id="115" presetID="8" presetClass="entr" presetSubtype="16" fill="hold" grpId="0" nodeType="clickEffect">
                                  <p:stCondLst>
                                    <p:cond delay="0"/>
                                  </p:stCondLst>
                                  <p:childTnLst>
                                    <p:set>
                                      <p:cBhvr>
                                        <p:cTn id="116" dur="1" fill="hold">
                                          <p:stCondLst>
                                            <p:cond delay="0"/>
                                          </p:stCondLst>
                                        </p:cTn>
                                        <p:tgtEl>
                                          <p:spTgt spid="17"/>
                                        </p:tgtEl>
                                        <p:attrNameLst>
                                          <p:attrName>style.visibility</p:attrName>
                                        </p:attrNameLst>
                                      </p:cBhvr>
                                      <p:to>
                                        <p:strVal val="visible"/>
                                      </p:to>
                                    </p:set>
                                    <p:animEffect transition="in" filter="diamond(in)">
                                      <p:cBhvr>
                                        <p:cTn id="117" dur="2000"/>
                                        <p:tgtEl>
                                          <p:spTgt spid="17"/>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39"/>
                                        </p:tgtEl>
                                        <p:attrNameLst>
                                          <p:attrName>style.visibility</p:attrName>
                                        </p:attrNameLst>
                                      </p:cBhvr>
                                      <p:to>
                                        <p:strVal val="visible"/>
                                      </p:to>
                                    </p:set>
                                    <p:animEffect transition="in" filter="blinds(horizontal)">
                                      <p:cBhvr>
                                        <p:cTn id="122" dur="500"/>
                                        <p:tgtEl>
                                          <p:spTgt spid="39"/>
                                        </p:tgtEl>
                                      </p:cBhvr>
                                    </p:animEffect>
                                  </p:childTnLst>
                                </p:cTn>
                              </p:par>
                            </p:childTnLst>
                          </p:cTn>
                        </p:par>
                      </p:childTnLst>
                    </p:cTn>
                  </p:par>
                  <p:par>
                    <p:cTn id="123" fill="hold">
                      <p:stCondLst>
                        <p:cond delay="indefinite"/>
                      </p:stCondLst>
                      <p:childTnLst>
                        <p:par>
                          <p:cTn id="124" fill="hold">
                            <p:stCondLst>
                              <p:cond delay="0"/>
                            </p:stCondLst>
                            <p:childTnLst>
                              <p:par>
                                <p:cTn id="125" presetID="8" presetClass="entr" presetSubtype="16" fill="hold" grpId="0" nodeType="clickEffect">
                                  <p:stCondLst>
                                    <p:cond delay="0"/>
                                  </p:stCondLst>
                                  <p:childTnLst>
                                    <p:set>
                                      <p:cBhvr>
                                        <p:cTn id="126" dur="1" fill="hold">
                                          <p:stCondLst>
                                            <p:cond delay="0"/>
                                          </p:stCondLst>
                                        </p:cTn>
                                        <p:tgtEl>
                                          <p:spTgt spid="18"/>
                                        </p:tgtEl>
                                        <p:attrNameLst>
                                          <p:attrName>style.visibility</p:attrName>
                                        </p:attrNameLst>
                                      </p:cBhvr>
                                      <p:to>
                                        <p:strVal val="visible"/>
                                      </p:to>
                                    </p:set>
                                    <p:animEffect transition="in" filter="diamond(in)">
                                      <p:cBhvr>
                                        <p:cTn id="127" dur="2000"/>
                                        <p:tgtEl>
                                          <p:spTgt spid="18"/>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blinds(horizontal)">
                                      <p:cBhvr>
                                        <p:cTn id="132" dur="500"/>
                                        <p:tgtEl>
                                          <p:spTgt spid="44"/>
                                        </p:tgtEl>
                                      </p:cBhvr>
                                    </p:animEffect>
                                  </p:childTnLst>
                                </p:cTn>
                              </p:par>
                            </p:childTnLst>
                          </p:cTn>
                        </p:par>
                      </p:childTnLst>
                    </p:cTn>
                  </p:par>
                  <p:par>
                    <p:cTn id="133" fill="hold">
                      <p:stCondLst>
                        <p:cond delay="indefinite"/>
                      </p:stCondLst>
                      <p:childTnLst>
                        <p:par>
                          <p:cTn id="134" fill="hold">
                            <p:stCondLst>
                              <p:cond delay="0"/>
                            </p:stCondLst>
                            <p:childTnLst>
                              <p:par>
                                <p:cTn id="135" presetID="8" presetClass="entr" presetSubtype="16" fill="hold" grpId="0" nodeType="clickEffect">
                                  <p:stCondLst>
                                    <p:cond delay="0"/>
                                  </p:stCondLst>
                                  <p:childTnLst>
                                    <p:set>
                                      <p:cBhvr>
                                        <p:cTn id="136" dur="1" fill="hold">
                                          <p:stCondLst>
                                            <p:cond delay="0"/>
                                          </p:stCondLst>
                                        </p:cTn>
                                        <p:tgtEl>
                                          <p:spTgt spid="19"/>
                                        </p:tgtEl>
                                        <p:attrNameLst>
                                          <p:attrName>style.visibility</p:attrName>
                                        </p:attrNameLst>
                                      </p:cBhvr>
                                      <p:to>
                                        <p:strVal val="visible"/>
                                      </p:to>
                                    </p:set>
                                    <p:animEffect transition="in" filter="diamond(in)">
                                      <p:cBhvr>
                                        <p:cTn id="137" dur="2000"/>
                                        <p:tgtEl>
                                          <p:spTgt spid="19"/>
                                        </p:tgtEl>
                                      </p:cBhvr>
                                    </p:animEffect>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grpId="0" nodeType="clickEffect">
                                  <p:stCondLst>
                                    <p:cond delay="0"/>
                                  </p:stCondLst>
                                  <p:childTnLst>
                                    <p:set>
                                      <p:cBhvr>
                                        <p:cTn id="141" dur="1" fill="hold">
                                          <p:stCondLst>
                                            <p:cond delay="0"/>
                                          </p:stCondLst>
                                        </p:cTn>
                                        <p:tgtEl>
                                          <p:spTgt spid="45"/>
                                        </p:tgtEl>
                                        <p:attrNameLst>
                                          <p:attrName>style.visibility</p:attrName>
                                        </p:attrNameLst>
                                      </p:cBhvr>
                                      <p:to>
                                        <p:strVal val="visible"/>
                                      </p:to>
                                    </p:set>
                                    <p:animEffect transition="in" filter="blinds(horizontal)">
                                      <p:cBhvr>
                                        <p:cTn id="142" dur="500"/>
                                        <p:tgtEl>
                                          <p:spTgt spid="45"/>
                                        </p:tgtEl>
                                      </p:cBhvr>
                                    </p:animEffect>
                                  </p:childTnLst>
                                </p:cTn>
                              </p:par>
                            </p:childTnLst>
                          </p:cTn>
                        </p:par>
                      </p:childTnLst>
                    </p:cTn>
                  </p:par>
                  <p:par>
                    <p:cTn id="143" fill="hold">
                      <p:stCondLst>
                        <p:cond delay="indefinite"/>
                      </p:stCondLst>
                      <p:childTnLst>
                        <p:par>
                          <p:cTn id="144" fill="hold">
                            <p:stCondLst>
                              <p:cond delay="0"/>
                            </p:stCondLst>
                            <p:childTnLst>
                              <p:par>
                                <p:cTn id="145" presetID="8" presetClass="entr" presetSubtype="16" fill="hold" grpId="0" nodeType="clickEffect">
                                  <p:stCondLst>
                                    <p:cond delay="0"/>
                                  </p:stCondLst>
                                  <p:childTnLst>
                                    <p:set>
                                      <p:cBhvr>
                                        <p:cTn id="146" dur="1" fill="hold">
                                          <p:stCondLst>
                                            <p:cond delay="0"/>
                                          </p:stCondLst>
                                        </p:cTn>
                                        <p:tgtEl>
                                          <p:spTgt spid="20"/>
                                        </p:tgtEl>
                                        <p:attrNameLst>
                                          <p:attrName>style.visibility</p:attrName>
                                        </p:attrNameLst>
                                      </p:cBhvr>
                                      <p:to>
                                        <p:strVal val="visible"/>
                                      </p:to>
                                    </p:set>
                                    <p:animEffect transition="in" filter="diamond(in)">
                                      <p:cBhvr>
                                        <p:cTn id="14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32" grpId="0" animBg="1"/>
      <p:bldP spid="33" grpId="0" animBg="1"/>
      <p:bldP spid="34" grpId="0" animBg="1"/>
      <p:bldP spid="35" grpId="0" animBg="1"/>
      <p:bldP spid="36" grpId="0" animBg="1"/>
      <p:bldP spid="37" grpId="0" animBg="1"/>
      <p:bldP spid="38" grpId="0" animBg="1"/>
      <p:bldP spid="39" grpId="0" animBg="1"/>
      <p:bldP spid="42" grpId="0" animBg="1"/>
      <p:bldP spid="43" grpId="0" animBg="1"/>
      <p:bldP spid="44" grpId="0" animBg="1"/>
      <p:bldP spid="45" grpId="0" animBg="1"/>
      <p:bldP spid="46" grpId="0" animBg="1"/>
      <p:bldP spid="47" grpId="0" animBg="1"/>
      <p:bldP spid="4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714348" y="3571876"/>
          <a:ext cx="8001056" cy="2026168"/>
        </p:xfrm>
        <a:graphic>
          <a:graphicData uri="http://schemas.openxmlformats.org/drawingml/2006/table">
            <a:tbl>
              <a:tblPr/>
              <a:tblGrid>
                <a:gridCol w="1143008"/>
                <a:gridCol w="1000132"/>
                <a:gridCol w="856851"/>
                <a:gridCol w="999997"/>
                <a:gridCol w="999997"/>
                <a:gridCol w="999997"/>
                <a:gridCol w="1000537"/>
                <a:gridCol w="1000537"/>
              </a:tblGrid>
              <a:tr h="716471">
                <a:tc>
                  <a:txBody>
                    <a:bodyPr/>
                    <a:lstStyle/>
                    <a:p>
                      <a:pPr>
                        <a:lnSpc>
                          <a:spcPct val="115000"/>
                        </a:lnSpc>
                        <a:spcAft>
                          <a:spcPts val="0"/>
                        </a:spcAft>
                      </a:pPr>
                      <a:endParaRPr lang="ru-RU" sz="1400" dirty="0">
                        <a:latin typeface="Times New Roman" pitchFamily="18" charset="0"/>
                        <a:ea typeface="Times New Roman"/>
                        <a:cs typeface="Times New Roman" pitchFamily="18" charset="0"/>
                      </a:endParaRPr>
                    </a:p>
                  </a:txBody>
                  <a:tcPr marL="44526" marR="44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solidFill>
                            <a:srgbClr val="002060"/>
                          </a:solidFill>
                          <a:latin typeface="Times New Roman" pitchFamily="18" charset="0"/>
                          <a:ea typeface="Times New Roman"/>
                          <a:cs typeface="Times New Roman" pitchFamily="18" charset="0"/>
                        </a:rPr>
                        <a:t>Вечерняя школа</a:t>
                      </a:r>
                      <a:endParaRPr lang="ru-RU" sz="1400" dirty="0">
                        <a:latin typeface="Times New Roman" pitchFamily="18" charset="0"/>
                        <a:ea typeface="Times New Roman"/>
                        <a:cs typeface="Times New Roman" pitchFamily="18" charset="0"/>
                      </a:endParaRPr>
                    </a:p>
                  </a:txBody>
                  <a:tcPr marL="44526" marR="44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solidFill>
                            <a:srgbClr val="002060"/>
                          </a:solidFill>
                          <a:latin typeface="Times New Roman" pitchFamily="18" charset="0"/>
                          <a:ea typeface="Times New Roman"/>
                          <a:cs typeface="Times New Roman" pitchFamily="18" charset="0"/>
                        </a:rPr>
                        <a:t> ПТУ</a:t>
                      </a:r>
                      <a:endParaRPr lang="ru-RU" sz="1400" dirty="0">
                        <a:latin typeface="Times New Roman" pitchFamily="18" charset="0"/>
                        <a:ea typeface="Times New Roman"/>
                        <a:cs typeface="Times New Roman" pitchFamily="18" charset="0"/>
                      </a:endParaRPr>
                    </a:p>
                  </a:txBody>
                  <a:tcPr marL="44526" marR="44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solidFill>
                            <a:srgbClr val="002060"/>
                          </a:solidFill>
                          <a:latin typeface="Times New Roman" pitchFamily="18" charset="0"/>
                          <a:ea typeface="Times New Roman"/>
                          <a:cs typeface="Times New Roman" pitchFamily="18" charset="0"/>
                        </a:rPr>
                        <a:t>Инвалиды</a:t>
                      </a:r>
                      <a:endParaRPr lang="ru-RU" sz="1400" dirty="0">
                        <a:latin typeface="Times New Roman" pitchFamily="18" charset="0"/>
                        <a:ea typeface="Times New Roman"/>
                        <a:cs typeface="Times New Roman" pitchFamily="18" charset="0"/>
                      </a:endParaRPr>
                    </a:p>
                  </a:txBody>
                  <a:tcPr marL="44526" marR="44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solidFill>
                            <a:srgbClr val="002060"/>
                          </a:solidFill>
                          <a:latin typeface="Times New Roman" pitchFamily="18" charset="0"/>
                          <a:ea typeface="Times New Roman"/>
                          <a:cs typeface="Times New Roman" pitchFamily="18" charset="0"/>
                        </a:rPr>
                        <a:t>Работает</a:t>
                      </a:r>
                      <a:endParaRPr lang="ru-RU" sz="1400" dirty="0">
                        <a:latin typeface="Times New Roman" pitchFamily="18" charset="0"/>
                        <a:ea typeface="Times New Roman"/>
                        <a:cs typeface="Times New Roman" pitchFamily="18" charset="0"/>
                      </a:endParaRPr>
                    </a:p>
                  </a:txBody>
                  <a:tcPr marL="44526" marR="44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solidFill>
                            <a:srgbClr val="002060"/>
                          </a:solidFill>
                          <a:latin typeface="Times New Roman" pitchFamily="18" charset="0"/>
                          <a:ea typeface="Times New Roman"/>
                          <a:cs typeface="Times New Roman" pitchFamily="18" charset="0"/>
                        </a:rPr>
                        <a:t>Не работает</a:t>
                      </a:r>
                      <a:endParaRPr lang="ru-RU" sz="1400" dirty="0">
                        <a:latin typeface="Times New Roman" pitchFamily="18" charset="0"/>
                        <a:ea typeface="Times New Roman"/>
                        <a:cs typeface="Times New Roman" pitchFamily="18" charset="0"/>
                      </a:endParaRPr>
                    </a:p>
                  </a:txBody>
                  <a:tcPr marL="44526" marR="44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solidFill>
                            <a:srgbClr val="002060"/>
                          </a:solidFill>
                          <a:latin typeface="Times New Roman" pitchFamily="18" charset="0"/>
                          <a:ea typeface="Times New Roman"/>
                          <a:cs typeface="Times New Roman" pitchFamily="18" charset="0"/>
                        </a:rPr>
                        <a:t>Места лишения свободы</a:t>
                      </a:r>
                      <a:endParaRPr lang="ru-RU" sz="1400" dirty="0">
                        <a:latin typeface="Times New Roman" pitchFamily="18" charset="0"/>
                        <a:ea typeface="Times New Roman"/>
                        <a:cs typeface="Times New Roman" pitchFamily="18" charset="0"/>
                      </a:endParaRPr>
                    </a:p>
                  </a:txBody>
                  <a:tcPr marL="44526" marR="44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solidFill>
                            <a:srgbClr val="002060"/>
                          </a:solidFill>
                          <a:latin typeface="Times New Roman" pitchFamily="18" charset="0"/>
                          <a:ea typeface="Times New Roman"/>
                          <a:cs typeface="Times New Roman" pitchFamily="18" charset="0"/>
                        </a:rPr>
                        <a:t>Умерли</a:t>
                      </a:r>
                      <a:endParaRPr lang="ru-RU" sz="1400" dirty="0">
                        <a:latin typeface="Times New Roman" pitchFamily="18" charset="0"/>
                        <a:ea typeface="Times New Roman"/>
                        <a:cs typeface="Times New Roman" pitchFamily="18" charset="0"/>
                      </a:endParaRPr>
                    </a:p>
                  </a:txBody>
                  <a:tcPr marL="44526" marR="44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628">
                <a:tc>
                  <a:txBody>
                    <a:bodyPr/>
                    <a:lstStyle/>
                    <a:p>
                      <a:pPr algn="ctr">
                        <a:lnSpc>
                          <a:spcPct val="115000"/>
                        </a:lnSpc>
                        <a:spcAft>
                          <a:spcPts val="0"/>
                        </a:spcAft>
                      </a:pPr>
                      <a:r>
                        <a:rPr lang="ru-RU" sz="1400" b="1" dirty="0">
                          <a:solidFill>
                            <a:srgbClr val="002060"/>
                          </a:solidFill>
                          <a:latin typeface="Times New Roman" pitchFamily="18" charset="0"/>
                          <a:ea typeface="Times New Roman"/>
                          <a:cs typeface="Times New Roman" pitchFamily="18" charset="0"/>
                        </a:rPr>
                        <a:t>2010-2011 г.</a:t>
                      </a:r>
                      <a:endParaRPr lang="ru-RU" sz="1400" dirty="0">
                        <a:latin typeface="Times New Roman" pitchFamily="18" charset="0"/>
                        <a:ea typeface="Times New Roman"/>
                        <a:cs typeface="Times New Roman" pitchFamily="18" charset="0"/>
                      </a:endParaRPr>
                    </a:p>
                  </a:txBody>
                  <a:tcPr marL="44526" marR="44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solidFill>
                            <a:srgbClr val="002060"/>
                          </a:solidFill>
                          <a:latin typeface="Times New Roman" pitchFamily="18" charset="0"/>
                          <a:ea typeface="Times New Roman"/>
                          <a:cs typeface="Times New Roman" pitchFamily="18" charset="0"/>
                        </a:rPr>
                        <a:t>1</a:t>
                      </a:r>
                      <a:endParaRPr lang="ru-RU" sz="1400" dirty="0">
                        <a:latin typeface="Times New Roman" pitchFamily="18" charset="0"/>
                        <a:ea typeface="Times New Roman"/>
                        <a:cs typeface="Times New Roman" pitchFamily="18" charset="0"/>
                      </a:endParaRPr>
                    </a:p>
                  </a:txBody>
                  <a:tcPr marL="44526" marR="44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solidFill>
                            <a:srgbClr val="002060"/>
                          </a:solidFill>
                          <a:latin typeface="Times New Roman" pitchFamily="18" charset="0"/>
                          <a:ea typeface="Times New Roman"/>
                          <a:cs typeface="Times New Roman" pitchFamily="18" charset="0"/>
                        </a:rPr>
                        <a:t>2</a:t>
                      </a:r>
                      <a:endParaRPr lang="ru-RU" sz="1400" dirty="0">
                        <a:latin typeface="Times New Roman" pitchFamily="18" charset="0"/>
                        <a:ea typeface="Times New Roman"/>
                        <a:cs typeface="Times New Roman" pitchFamily="18" charset="0"/>
                      </a:endParaRPr>
                    </a:p>
                  </a:txBody>
                  <a:tcPr marL="44526" marR="44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solidFill>
                            <a:srgbClr val="002060"/>
                          </a:solidFill>
                          <a:latin typeface="Times New Roman" pitchFamily="18" charset="0"/>
                          <a:ea typeface="Times New Roman"/>
                          <a:cs typeface="Times New Roman" pitchFamily="18" charset="0"/>
                        </a:rPr>
                        <a:t>1</a:t>
                      </a:r>
                      <a:endParaRPr lang="ru-RU" sz="1400">
                        <a:latin typeface="Times New Roman" pitchFamily="18" charset="0"/>
                        <a:ea typeface="Times New Roman"/>
                        <a:cs typeface="Times New Roman" pitchFamily="18" charset="0"/>
                      </a:endParaRPr>
                    </a:p>
                  </a:txBody>
                  <a:tcPr marL="44526" marR="44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solidFill>
                            <a:srgbClr val="002060"/>
                          </a:solidFill>
                          <a:latin typeface="Times New Roman" pitchFamily="18" charset="0"/>
                          <a:ea typeface="Times New Roman"/>
                          <a:cs typeface="Times New Roman" pitchFamily="18" charset="0"/>
                        </a:rPr>
                        <a:t>1</a:t>
                      </a:r>
                      <a:endParaRPr lang="ru-RU" sz="1400" dirty="0">
                        <a:latin typeface="Times New Roman" pitchFamily="18" charset="0"/>
                        <a:ea typeface="Times New Roman"/>
                        <a:cs typeface="Times New Roman" pitchFamily="18" charset="0"/>
                      </a:endParaRPr>
                    </a:p>
                  </a:txBody>
                  <a:tcPr marL="44526" marR="44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solidFill>
                            <a:srgbClr val="002060"/>
                          </a:solidFill>
                          <a:latin typeface="Times New Roman" pitchFamily="18" charset="0"/>
                          <a:ea typeface="Times New Roman"/>
                          <a:cs typeface="Times New Roman" pitchFamily="18" charset="0"/>
                        </a:rPr>
                        <a:t>1</a:t>
                      </a:r>
                      <a:endParaRPr lang="ru-RU" sz="1400" dirty="0">
                        <a:latin typeface="Times New Roman" pitchFamily="18" charset="0"/>
                        <a:ea typeface="Times New Roman"/>
                        <a:cs typeface="Times New Roman" pitchFamily="18" charset="0"/>
                      </a:endParaRPr>
                    </a:p>
                  </a:txBody>
                  <a:tcPr marL="44526" marR="44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solidFill>
                            <a:srgbClr val="002060"/>
                          </a:solidFill>
                          <a:latin typeface="Times New Roman" pitchFamily="18" charset="0"/>
                          <a:ea typeface="Times New Roman"/>
                          <a:cs typeface="Times New Roman" pitchFamily="18" charset="0"/>
                        </a:rPr>
                        <a:t>-</a:t>
                      </a:r>
                      <a:endParaRPr lang="ru-RU" sz="1400" dirty="0">
                        <a:latin typeface="Times New Roman" pitchFamily="18" charset="0"/>
                        <a:ea typeface="Times New Roman"/>
                        <a:cs typeface="Times New Roman" pitchFamily="18" charset="0"/>
                      </a:endParaRPr>
                    </a:p>
                  </a:txBody>
                  <a:tcPr marL="44526" marR="44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solidFill>
                            <a:srgbClr val="002060"/>
                          </a:solidFill>
                          <a:latin typeface="Times New Roman" pitchFamily="18" charset="0"/>
                          <a:ea typeface="Times New Roman"/>
                          <a:cs typeface="Times New Roman" pitchFamily="18" charset="0"/>
                        </a:rPr>
                        <a:t>-</a:t>
                      </a:r>
                      <a:endParaRPr lang="ru-RU" sz="1400" dirty="0">
                        <a:latin typeface="Times New Roman" pitchFamily="18" charset="0"/>
                        <a:ea typeface="Times New Roman"/>
                        <a:cs typeface="Times New Roman" pitchFamily="18" charset="0"/>
                      </a:endParaRPr>
                    </a:p>
                  </a:txBody>
                  <a:tcPr marL="44526" marR="44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190">
                <a:tc>
                  <a:txBody>
                    <a:bodyPr/>
                    <a:lstStyle/>
                    <a:p>
                      <a:pPr algn="ctr">
                        <a:lnSpc>
                          <a:spcPct val="115000"/>
                        </a:lnSpc>
                        <a:spcAft>
                          <a:spcPts val="0"/>
                        </a:spcAft>
                      </a:pPr>
                      <a:r>
                        <a:rPr lang="ru-RU" sz="1400" b="1">
                          <a:solidFill>
                            <a:srgbClr val="002060"/>
                          </a:solidFill>
                          <a:latin typeface="Times New Roman" pitchFamily="18" charset="0"/>
                          <a:ea typeface="Times New Roman"/>
                          <a:cs typeface="Times New Roman" pitchFamily="18" charset="0"/>
                        </a:rPr>
                        <a:t>2011-2012 г.</a:t>
                      </a:r>
                      <a:endParaRPr lang="ru-RU" sz="1400">
                        <a:latin typeface="Times New Roman" pitchFamily="18" charset="0"/>
                        <a:ea typeface="Times New Roman"/>
                        <a:cs typeface="Times New Roman" pitchFamily="18" charset="0"/>
                      </a:endParaRPr>
                    </a:p>
                  </a:txBody>
                  <a:tcPr marL="44526" marR="44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solidFill>
                            <a:srgbClr val="002060"/>
                          </a:solidFill>
                          <a:latin typeface="Times New Roman" pitchFamily="18" charset="0"/>
                          <a:ea typeface="Times New Roman"/>
                          <a:cs typeface="Times New Roman" pitchFamily="18" charset="0"/>
                        </a:rPr>
                        <a:t> 2</a:t>
                      </a:r>
                      <a:endParaRPr lang="ru-RU" sz="1400">
                        <a:latin typeface="Times New Roman" pitchFamily="18" charset="0"/>
                        <a:ea typeface="Times New Roman"/>
                        <a:cs typeface="Times New Roman" pitchFamily="18" charset="0"/>
                      </a:endParaRPr>
                    </a:p>
                  </a:txBody>
                  <a:tcPr marL="44526" marR="44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solidFill>
                            <a:srgbClr val="002060"/>
                          </a:solidFill>
                          <a:latin typeface="Times New Roman" pitchFamily="18" charset="0"/>
                          <a:ea typeface="Times New Roman"/>
                          <a:cs typeface="Times New Roman" pitchFamily="18" charset="0"/>
                        </a:rPr>
                        <a:t>2</a:t>
                      </a:r>
                      <a:endParaRPr lang="ru-RU" sz="1400" dirty="0">
                        <a:latin typeface="Times New Roman" pitchFamily="18" charset="0"/>
                        <a:ea typeface="Times New Roman"/>
                        <a:cs typeface="Times New Roman" pitchFamily="18" charset="0"/>
                      </a:endParaRPr>
                    </a:p>
                  </a:txBody>
                  <a:tcPr marL="44526" marR="44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solidFill>
                            <a:srgbClr val="002060"/>
                          </a:solidFill>
                          <a:latin typeface="Times New Roman" pitchFamily="18" charset="0"/>
                          <a:ea typeface="Times New Roman"/>
                          <a:cs typeface="Times New Roman" pitchFamily="18" charset="0"/>
                        </a:rPr>
                        <a:t>3</a:t>
                      </a:r>
                      <a:endParaRPr lang="ru-RU" sz="1400" dirty="0">
                        <a:latin typeface="Times New Roman" pitchFamily="18" charset="0"/>
                        <a:ea typeface="Times New Roman"/>
                        <a:cs typeface="Times New Roman" pitchFamily="18" charset="0"/>
                      </a:endParaRPr>
                    </a:p>
                  </a:txBody>
                  <a:tcPr marL="44526" marR="44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solidFill>
                            <a:srgbClr val="002060"/>
                          </a:solidFill>
                          <a:latin typeface="Times New Roman" pitchFamily="18" charset="0"/>
                          <a:ea typeface="Times New Roman"/>
                          <a:cs typeface="Times New Roman" pitchFamily="18" charset="0"/>
                        </a:rPr>
                        <a:t>3</a:t>
                      </a:r>
                      <a:endParaRPr lang="ru-RU" sz="1400" dirty="0">
                        <a:latin typeface="Times New Roman" pitchFamily="18" charset="0"/>
                        <a:ea typeface="Times New Roman"/>
                        <a:cs typeface="Times New Roman" pitchFamily="18" charset="0"/>
                      </a:endParaRPr>
                    </a:p>
                  </a:txBody>
                  <a:tcPr marL="44526" marR="44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solidFill>
                            <a:srgbClr val="002060"/>
                          </a:solidFill>
                          <a:latin typeface="Times New Roman" pitchFamily="18" charset="0"/>
                          <a:ea typeface="Times New Roman"/>
                          <a:cs typeface="Times New Roman" pitchFamily="18" charset="0"/>
                        </a:rPr>
                        <a:t>1</a:t>
                      </a:r>
                      <a:endParaRPr lang="ru-RU" sz="1400" dirty="0">
                        <a:latin typeface="Times New Roman" pitchFamily="18" charset="0"/>
                        <a:ea typeface="Times New Roman"/>
                        <a:cs typeface="Times New Roman" pitchFamily="18" charset="0"/>
                      </a:endParaRPr>
                    </a:p>
                  </a:txBody>
                  <a:tcPr marL="44526" marR="44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solidFill>
                            <a:srgbClr val="002060"/>
                          </a:solidFill>
                          <a:latin typeface="Times New Roman" pitchFamily="18" charset="0"/>
                          <a:ea typeface="Times New Roman"/>
                          <a:cs typeface="Times New Roman" pitchFamily="18" charset="0"/>
                        </a:rPr>
                        <a:t>1</a:t>
                      </a:r>
                      <a:endParaRPr lang="ru-RU" sz="1400" dirty="0">
                        <a:latin typeface="Times New Roman" pitchFamily="18" charset="0"/>
                        <a:ea typeface="Times New Roman"/>
                        <a:cs typeface="Times New Roman" pitchFamily="18" charset="0"/>
                      </a:endParaRPr>
                    </a:p>
                  </a:txBody>
                  <a:tcPr marL="44526" marR="44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solidFill>
                            <a:srgbClr val="002060"/>
                          </a:solidFill>
                          <a:latin typeface="Times New Roman" pitchFamily="18" charset="0"/>
                          <a:ea typeface="Times New Roman"/>
                          <a:cs typeface="Times New Roman" pitchFamily="18" charset="0"/>
                        </a:rPr>
                        <a:t>-</a:t>
                      </a:r>
                      <a:endParaRPr lang="ru-RU" sz="1400" dirty="0">
                        <a:latin typeface="Times New Roman" pitchFamily="18" charset="0"/>
                        <a:ea typeface="Times New Roman"/>
                        <a:cs typeface="Times New Roman" pitchFamily="18" charset="0"/>
                      </a:endParaRPr>
                    </a:p>
                  </a:txBody>
                  <a:tcPr marL="44526" marR="44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3879">
                <a:tc>
                  <a:txBody>
                    <a:bodyPr/>
                    <a:lstStyle/>
                    <a:p>
                      <a:pPr algn="ctr">
                        <a:lnSpc>
                          <a:spcPct val="115000"/>
                        </a:lnSpc>
                        <a:spcAft>
                          <a:spcPts val="0"/>
                        </a:spcAft>
                      </a:pPr>
                      <a:r>
                        <a:rPr lang="ru-RU" sz="1400" b="1" dirty="0">
                          <a:solidFill>
                            <a:srgbClr val="002060"/>
                          </a:solidFill>
                          <a:latin typeface="Times New Roman" pitchFamily="18" charset="0"/>
                          <a:ea typeface="Times New Roman"/>
                          <a:cs typeface="Times New Roman" pitchFamily="18" charset="0"/>
                        </a:rPr>
                        <a:t>2012-2013 г.</a:t>
                      </a:r>
                      <a:endParaRPr lang="ru-RU" sz="1400" dirty="0">
                        <a:latin typeface="Times New Roman" pitchFamily="18" charset="0"/>
                        <a:ea typeface="Times New Roman"/>
                        <a:cs typeface="Times New Roman" pitchFamily="18" charset="0"/>
                      </a:endParaRPr>
                    </a:p>
                  </a:txBody>
                  <a:tcPr marL="44526" marR="44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solidFill>
                            <a:srgbClr val="002060"/>
                          </a:solidFill>
                          <a:latin typeface="Times New Roman" pitchFamily="18" charset="0"/>
                          <a:ea typeface="Times New Roman"/>
                          <a:cs typeface="Times New Roman" pitchFamily="18" charset="0"/>
                        </a:rPr>
                        <a:t>1</a:t>
                      </a:r>
                      <a:endParaRPr lang="ru-RU" sz="1400" dirty="0">
                        <a:latin typeface="Times New Roman" pitchFamily="18" charset="0"/>
                        <a:ea typeface="Times New Roman"/>
                        <a:cs typeface="Times New Roman" pitchFamily="18" charset="0"/>
                      </a:endParaRPr>
                    </a:p>
                  </a:txBody>
                  <a:tcPr marL="44526" marR="44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solidFill>
                            <a:srgbClr val="002060"/>
                          </a:solidFill>
                          <a:latin typeface="Times New Roman" pitchFamily="18" charset="0"/>
                          <a:ea typeface="Times New Roman"/>
                          <a:cs typeface="Times New Roman" pitchFamily="18" charset="0"/>
                        </a:rPr>
                        <a:t>3</a:t>
                      </a:r>
                      <a:endParaRPr lang="ru-RU" sz="1400">
                        <a:latin typeface="Times New Roman" pitchFamily="18" charset="0"/>
                        <a:ea typeface="Times New Roman"/>
                        <a:cs typeface="Times New Roman" pitchFamily="18" charset="0"/>
                      </a:endParaRPr>
                    </a:p>
                  </a:txBody>
                  <a:tcPr marL="44526" marR="44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solidFill>
                            <a:srgbClr val="002060"/>
                          </a:solidFill>
                          <a:latin typeface="Times New Roman" pitchFamily="18" charset="0"/>
                          <a:ea typeface="Times New Roman"/>
                          <a:cs typeface="Times New Roman" pitchFamily="18" charset="0"/>
                        </a:rPr>
                        <a:t>2</a:t>
                      </a:r>
                      <a:endParaRPr lang="ru-RU" sz="1400">
                        <a:latin typeface="Times New Roman" pitchFamily="18" charset="0"/>
                        <a:ea typeface="Times New Roman"/>
                        <a:cs typeface="Times New Roman" pitchFamily="18" charset="0"/>
                      </a:endParaRPr>
                    </a:p>
                  </a:txBody>
                  <a:tcPr marL="44526" marR="44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solidFill>
                            <a:srgbClr val="002060"/>
                          </a:solidFill>
                          <a:latin typeface="Times New Roman" pitchFamily="18" charset="0"/>
                          <a:ea typeface="Times New Roman"/>
                          <a:cs typeface="Times New Roman" pitchFamily="18" charset="0"/>
                        </a:rPr>
                        <a:t>2</a:t>
                      </a:r>
                      <a:endParaRPr lang="ru-RU" sz="1400">
                        <a:latin typeface="Times New Roman" pitchFamily="18" charset="0"/>
                        <a:ea typeface="Times New Roman"/>
                        <a:cs typeface="Times New Roman" pitchFamily="18" charset="0"/>
                      </a:endParaRPr>
                    </a:p>
                  </a:txBody>
                  <a:tcPr marL="44526" marR="44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solidFill>
                            <a:srgbClr val="002060"/>
                          </a:solidFill>
                          <a:latin typeface="Times New Roman" pitchFamily="18" charset="0"/>
                          <a:ea typeface="Times New Roman"/>
                          <a:cs typeface="Times New Roman" pitchFamily="18" charset="0"/>
                        </a:rPr>
                        <a:t>1</a:t>
                      </a:r>
                      <a:endParaRPr lang="ru-RU" sz="1400" dirty="0">
                        <a:latin typeface="Times New Roman" pitchFamily="18" charset="0"/>
                        <a:ea typeface="Times New Roman"/>
                        <a:cs typeface="Times New Roman" pitchFamily="18" charset="0"/>
                      </a:endParaRPr>
                    </a:p>
                  </a:txBody>
                  <a:tcPr marL="44526" marR="44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solidFill>
                            <a:srgbClr val="002060"/>
                          </a:solidFill>
                          <a:latin typeface="Times New Roman" pitchFamily="18" charset="0"/>
                          <a:ea typeface="Times New Roman"/>
                          <a:cs typeface="Times New Roman" pitchFamily="18" charset="0"/>
                        </a:rPr>
                        <a:t>1</a:t>
                      </a:r>
                      <a:endParaRPr lang="ru-RU" sz="1400" dirty="0">
                        <a:latin typeface="Times New Roman" pitchFamily="18" charset="0"/>
                        <a:ea typeface="Times New Roman"/>
                        <a:cs typeface="Times New Roman" pitchFamily="18" charset="0"/>
                      </a:endParaRPr>
                    </a:p>
                  </a:txBody>
                  <a:tcPr marL="44526" marR="44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solidFill>
                            <a:srgbClr val="002060"/>
                          </a:solidFill>
                          <a:latin typeface="Times New Roman" pitchFamily="18" charset="0"/>
                          <a:ea typeface="Times New Roman"/>
                          <a:cs typeface="Times New Roman" pitchFamily="18" charset="0"/>
                        </a:rPr>
                        <a:t>-</a:t>
                      </a:r>
                      <a:endParaRPr lang="ru-RU" sz="1400" dirty="0">
                        <a:latin typeface="Times New Roman" pitchFamily="18" charset="0"/>
                        <a:ea typeface="Times New Roman"/>
                        <a:cs typeface="Times New Roman" pitchFamily="18" charset="0"/>
                      </a:endParaRPr>
                    </a:p>
                  </a:txBody>
                  <a:tcPr marL="44526" marR="445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857224" y="3071810"/>
            <a:ext cx="7572428" cy="400110"/>
          </a:xfrm>
          <a:prstGeom prst="rect">
            <a:avLst/>
          </a:prstGeom>
          <a:noFill/>
        </p:spPr>
        <p:txBody>
          <a:bodyPr wrap="square" rtlCol="0">
            <a:spAutoFit/>
          </a:bodyPr>
          <a:lstStyle/>
          <a:p>
            <a:pPr algn="ctr"/>
            <a:r>
              <a:rPr lang="ru-RU" sz="2000" dirty="0" smtClean="0">
                <a:solidFill>
                  <a:srgbClr val="C00000"/>
                </a:solidFill>
                <a:latin typeface="Times New Roman" pitchFamily="18" charset="0"/>
                <a:cs typeface="Times New Roman" pitchFamily="18" charset="0"/>
              </a:rPr>
              <a:t>Сравнительные показатели трудоустройства выпускников</a:t>
            </a:r>
            <a:endParaRPr lang="ru-RU" sz="2000" dirty="0">
              <a:solidFill>
                <a:srgbClr val="C00000"/>
              </a:solidFill>
              <a:latin typeface="Times New Roman" pitchFamily="18" charset="0"/>
              <a:cs typeface="Times New Roman" pitchFamily="18" charset="0"/>
            </a:endParaRPr>
          </a:p>
        </p:txBody>
      </p:sp>
      <p:sp>
        <p:nvSpPr>
          <p:cNvPr id="7" name="Прямоугольник 6"/>
          <p:cNvSpPr/>
          <p:nvPr/>
        </p:nvSpPr>
        <p:spPr>
          <a:xfrm>
            <a:off x="642910" y="642918"/>
            <a:ext cx="8143932" cy="2062103"/>
          </a:xfrm>
          <a:prstGeom prst="rect">
            <a:avLst/>
          </a:prstGeom>
        </p:spPr>
        <p:txBody>
          <a:bodyPr wrap="square">
            <a:spAutoFit/>
          </a:bodyPr>
          <a:lstStyle/>
          <a:p>
            <a:pPr algn="just"/>
            <a:r>
              <a:rPr lang="ru-RU" sz="1600" dirty="0" smtClean="0">
                <a:solidFill>
                  <a:srgbClr val="002060"/>
                </a:solidFill>
                <a:latin typeface="Times New Roman" pitchFamily="18" charset="0"/>
                <a:cs typeface="Times New Roman" pitchFamily="18" charset="0"/>
              </a:rPr>
              <a:t>Содействие и сотрудничество со старшеклассниками по вопросу профессионального самоопределения – одна из важных задач работы школьного психолога. Грамотно организованная психологическая работа помогает предотвратить отрицательные последствия неправильно выбранной профессии, которые затрагивают как самого человека, так и все общество.</a:t>
            </a:r>
          </a:p>
          <a:p>
            <a:pPr algn="just"/>
            <a:r>
              <a:rPr lang="ru-RU" sz="1600" dirty="0" smtClean="0">
                <a:solidFill>
                  <a:srgbClr val="002060"/>
                </a:solidFill>
                <a:latin typeface="Times New Roman" pitchFamily="18" charset="0"/>
                <a:cs typeface="Times New Roman" pitchFamily="18" charset="0"/>
              </a:rPr>
              <a:t> Профориентационная работа осуществляется через следующие виды деятельности: психологическое просвещение, психологическое консультирование, психодиагностику, коррекционно-развивающую работу.  </a:t>
            </a:r>
            <a:endParaRPr lang="ru-RU" sz="16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42852"/>
            <a:ext cx="8686800" cy="642942"/>
          </a:xfrm>
        </p:spPr>
        <p:txBody>
          <a:bodyPr>
            <a:normAutofit/>
          </a:bodyPr>
          <a:lstStyle/>
          <a:p>
            <a:pPr algn="ctr"/>
            <a:r>
              <a:rPr lang="ru-RU" sz="1800" dirty="0" smtClean="0">
                <a:solidFill>
                  <a:srgbClr val="C00000"/>
                </a:solidFill>
                <a:latin typeface="Times New Roman" pitchFamily="18" charset="0"/>
                <a:cs typeface="Times New Roman" pitchFamily="18" charset="0"/>
              </a:rPr>
              <a:t>Правила эффективного взаимодействия педагога с семьями детей, имеющих ограничения по здоровью</a:t>
            </a:r>
            <a:endParaRPr lang="ru-RU" sz="1800"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142844" y="714356"/>
            <a:ext cx="8686800" cy="6000768"/>
          </a:xfrm>
        </p:spPr>
        <p:txBody>
          <a:bodyPr>
            <a:normAutofit fontScale="25000" lnSpcReduction="20000"/>
          </a:bodyPr>
          <a:lstStyle/>
          <a:p>
            <a:endParaRPr lang="ru-RU" dirty="0" smtClean="0"/>
          </a:p>
          <a:p>
            <a:endParaRPr lang="ru-RU" dirty="0" smtClean="0"/>
          </a:p>
          <a:p>
            <a:pPr algn="just">
              <a:buNone/>
            </a:pPr>
            <a:r>
              <a:rPr lang="ru-RU" dirty="0" smtClean="0">
                <a:latin typeface="Times New Roman" pitchFamily="18" charset="0"/>
                <a:cs typeface="Times New Roman" pitchFamily="18" charset="0"/>
              </a:rPr>
              <a:t>1</a:t>
            </a:r>
            <a:r>
              <a:rPr lang="ru-RU" sz="5200" b="1" dirty="0" smtClean="0">
                <a:solidFill>
                  <a:srgbClr val="002060"/>
                </a:solidFill>
                <a:latin typeface="Times New Roman" pitchFamily="18" charset="0"/>
                <a:cs typeface="Times New Roman" pitchFamily="18" charset="0"/>
              </a:rPr>
              <a:t>.        </a:t>
            </a:r>
            <a:r>
              <a:rPr lang="ru-RU" sz="5200" dirty="0" smtClean="0">
                <a:solidFill>
                  <a:srgbClr val="002060"/>
                </a:solidFill>
                <a:latin typeface="Times New Roman" pitchFamily="18" charset="0"/>
                <a:cs typeface="Times New Roman" pitchFamily="18" charset="0"/>
              </a:rPr>
              <a:t>Родителям нужны поддержка, помощь и добрый совет. При беседе с ними создайте необходимые условия для общения.</a:t>
            </a:r>
          </a:p>
          <a:p>
            <a:pPr algn="just">
              <a:buNone/>
            </a:pPr>
            <a:r>
              <a:rPr lang="ru-RU" sz="5200" dirty="0" smtClean="0">
                <a:solidFill>
                  <a:srgbClr val="002060"/>
                </a:solidFill>
                <a:latin typeface="Times New Roman" pitchFamily="18" charset="0"/>
                <a:cs typeface="Times New Roman" pitchFamily="18" charset="0"/>
              </a:rPr>
              <a:t>2.        Не беседуйте с родителями второпях, на бегу; если Вы не располагаете временем — лучше договоритесь о встрече в другой раз.</a:t>
            </a:r>
          </a:p>
          <a:p>
            <a:pPr algn="just"/>
            <a:endParaRPr lang="ru-RU" sz="5200" dirty="0" smtClean="0">
              <a:solidFill>
                <a:srgbClr val="002060"/>
              </a:solidFill>
              <a:latin typeface="Times New Roman" pitchFamily="18" charset="0"/>
              <a:cs typeface="Times New Roman" pitchFamily="18" charset="0"/>
            </a:endParaRPr>
          </a:p>
          <a:p>
            <a:pPr algn="just">
              <a:buNone/>
            </a:pPr>
            <a:r>
              <a:rPr lang="ru-RU" sz="5200" dirty="0" smtClean="0">
                <a:solidFill>
                  <a:srgbClr val="002060"/>
                </a:solidFill>
                <a:latin typeface="Times New Roman" pitchFamily="18" charset="0"/>
                <a:cs typeface="Times New Roman" pitchFamily="18" charset="0"/>
              </a:rPr>
              <a:t>3.        Разговаривайте с родителями спокойным тоном, не старайтесь назидать и поучать — это вызывает раздражение и негативную реакцию со стороны родителей.</a:t>
            </a:r>
          </a:p>
          <a:p>
            <a:pPr algn="just"/>
            <a:endParaRPr lang="ru-RU" sz="5200" dirty="0" smtClean="0">
              <a:solidFill>
                <a:srgbClr val="002060"/>
              </a:solidFill>
              <a:latin typeface="Times New Roman" pitchFamily="18" charset="0"/>
              <a:cs typeface="Times New Roman" pitchFamily="18" charset="0"/>
            </a:endParaRPr>
          </a:p>
          <a:p>
            <a:pPr algn="just">
              <a:buNone/>
            </a:pPr>
            <a:r>
              <a:rPr lang="ru-RU" sz="5200" dirty="0" smtClean="0">
                <a:solidFill>
                  <a:srgbClr val="002060"/>
                </a:solidFill>
                <a:latin typeface="Times New Roman" pitchFamily="18" charset="0"/>
                <a:cs typeface="Times New Roman" pitchFamily="18" charset="0"/>
              </a:rPr>
              <a:t>4.        Умейте терпеливо слушать родителей, давайте им возможность высказаться по всем наболевшим вопросам.</a:t>
            </a:r>
          </a:p>
          <a:p>
            <a:pPr algn="just"/>
            <a:endParaRPr lang="ru-RU" sz="5200" dirty="0" smtClean="0">
              <a:solidFill>
                <a:srgbClr val="002060"/>
              </a:solidFill>
              <a:latin typeface="Times New Roman" pitchFamily="18" charset="0"/>
              <a:cs typeface="Times New Roman" pitchFamily="18" charset="0"/>
            </a:endParaRPr>
          </a:p>
          <a:p>
            <a:pPr algn="just">
              <a:buNone/>
            </a:pPr>
            <a:r>
              <a:rPr lang="ru-RU" sz="5200" dirty="0" smtClean="0">
                <a:solidFill>
                  <a:srgbClr val="002060"/>
                </a:solidFill>
                <a:latin typeface="Times New Roman" pitchFamily="18" charset="0"/>
                <a:cs typeface="Times New Roman" pitchFamily="18" charset="0"/>
              </a:rPr>
              <a:t>5.        Не спешите с выводами! Хорошо обдумайте то, что вы услышали от родителей.</a:t>
            </a:r>
          </a:p>
          <a:p>
            <a:pPr algn="just"/>
            <a:endParaRPr lang="ru-RU" sz="5200" dirty="0" smtClean="0">
              <a:solidFill>
                <a:srgbClr val="002060"/>
              </a:solidFill>
              <a:latin typeface="Times New Roman" pitchFamily="18" charset="0"/>
              <a:cs typeface="Times New Roman" pitchFamily="18" charset="0"/>
            </a:endParaRPr>
          </a:p>
          <a:p>
            <a:pPr algn="just">
              <a:buNone/>
            </a:pPr>
            <a:r>
              <a:rPr lang="ru-RU" sz="5200" dirty="0" smtClean="0">
                <a:solidFill>
                  <a:srgbClr val="002060"/>
                </a:solidFill>
                <a:latin typeface="Times New Roman" pitchFamily="18" charset="0"/>
                <a:cs typeface="Times New Roman" pitchFamily="18" charset="0"/>
              </a:rPr>
              <a:t>6.        То, о чем родители Вам поведали, не должно стать достоянием других родителей, детей и педагогов.</a:t>
            </a:r>
          </a:p>
          <a:p>
            <a:pPr algn="just"/>
            <a:endParaRPr lang="ru-RU" sz="5200" dirty="0" smtClean="0">
              <a:solidFill>
                <a:srgbClr val="002060"/>
              </a:solidFill>
              <a:latin typeface="Times New Roman" pitchFamily="18" charset="0"/>
              <a:cs typeface="Times New Roman" pitchFamily="18" charset="0"/>
            </a:endParaRPr>
          </a:p>
          <a:p>
            <a:pPr algn="just">
              <a:buNone/>
            </a:pPr>
            <a:r>
              <a:rPr lang="ru-RU" sz="5200" dirty="0" smtClean="0">
                <a:solidFill>
                  <a:srgbClr val="002060"/>
                </a:solidFill>
                <a:latin typeface="Times New Roman" pitchFamily="18" charset="0"/>
                <a:cs typeface="Times New Roman" pitchFamily="18" charset="0"/>
              </a:rPr>
              <a:t>7.        Каждая встреча с семьей ребенка должна заканчиваться конструктивными рекомендациями для родителей и самого ребенка.</a:t>
            </a:r>
          </a:p>
          <a:p>
            <a:pPr algn="just"/>
            <a:endParaRPr lang="ru-RU" sz="5200" dirty="0" smtClean="0">
              <a:solidFill>
                <a:srgbClr val="002060"/>
              </a:solidFill>
              <a:latin typeface="Times New Roman" pitchFamily="18" charset="0"/>
              <a:cs typeface="Times New Roman" pitchFamily="18" charset="0"/>
            </a:endParaRPr>
          </a:p>
          <a:p>
            <a:pPr algn="just">
              <a:buNone/>
            </a:pPr>
            <a:r>
              <a:rPr lang="ru-RU" sz="5200" dirty="0" smtClean="0">
                <a:solidFill>
                  <a:srgbClr val="002060"/>
                </a:solidFill>
                <a:latin typeface="Times New Roman" pitchFamily="18" charset="0"/>
                <a:cs typeface="Times New Roman" pitchFamily="18" charset="0"/>
              </a:rPr>
              <a:t>8.        Если педагог в какой-то проблеме или ситуации некомпетентен, он должен извиниться перед родителями и предложить им обратиться за консультацией к специалистам.</a:t>
            </a:r>
          </a:p>
          <a:p>
            <a:pPr algn="just"/>
            <a:endParaRPr lang="ru-RU" sz="5200" dirty="0" smtClean="0">
              <a:solidFill>
                <a:srgbClr val="002060"/>
              </a:solidFill>
              <a:latin typeface="Times New Roman" pitchFamily="18" charset="0"/>
              <a:cs typeface="Times New Roman" pitchFamily="18" charset="0"/>
            </a:endParaRPr>
          </a:p>
          <a:p>
            <a:pPr marL="914400" indent="-914400" algn="just">
              <a:buNone/>
            </a:pPr>
            <a:r>
              <a:rPr lang="ru-RU" sz="5200" dirty="0" smtClean="0">
                <a:solidFill>
                  <a:srgbClr val="002060"/>
                </a:solidFill>
                <a:latin typeface="Times New Roman" pitchFamily="18" charset="0"/>
                <a:cs typeface="Times New Roman" pitchFamily="18" charset="0"/>
              </a:rPr>
              <a:t>9.     Если родители принимают активное участие в жизни группы и образовательного учреждения, их усилия должны быть отмечены педагогом и администрацией.</a:t>
            </a:r>
          </a:p>
          <a:p>
            <a:pPr marL="914400" indent="-914400" algn="just">
              <a:buNone/>
            </a:pPr>
            <a:r>
              <a:rPr lang="ru-RU" sz="5200" dirty="0" smtClean="0">
                <a:solidFill>
                  <a:srgbClr val="C00000"/>
                </a:solidFill>
                <a:latin typeface="Times New Roman" pitchFamily="18" charset="0"/>
                <a:cs typeface="Times New Roman" pitchFamily="18" charset="0"/>
              </a:rPr>
              <a:t>Памятка педагогу по посещению семьи</a:t>
            </a:r>
            <a:endParaRPr lang="ru-RU" sz="5200" dirty="0" smtClean="0">
              <a:solidFill>
                <a:srgbClr val="002060"/>
              </a:solidFill>
              <a:latin typeface="Times New Roman" pitchFamily="18" charset="0"/>
              <a:cs typeface="Times New Roman" pitchFamily="18" charset="0"/>
            </a:endParaRPr>
          </a:p>
          <a:p>
            <a:pPr algn="just">
              <a:buNone/>
            </a:pPr>
            <a:r>
              <a:rPr lang="ru-RU" sz="5200" dirty="0" smtClean="0">
                <a:solidFill>
                  <a:srgbClr val="C00000"/>
                </a:solidFill>
                <a:latin typeface="Times New Roman" pitchFamily="18" charset="0"/>
                <a:cs typeface="Times New Roman" pitchFamily="18" charset="0"/>
              </a:rPr>
              <a:t>         Посещение семьи — </a:t>
            </a:r>
            <a:r>
              <a:rPr lang="ru-RU" sz="5200" dirty="0" smtClean="0">
                <a:solidFill>
                  <a:srgbClr val="002060"/>
                </a:solidFill>
                <a:latin typeface="Times New Roman" pitchFamily="18" charset="0"/>
                <a:cs typeface="Times New Roman" pitchFamily="18" charset="0"/>
              </a:rPr>
              <a:t>это эффективная форма индивидуальной работы педагога с родителями. При посещении семьи происходит знакомство с условиями жизни ученика. Педагог беседует с родителями о его характере, интересах и склонностях, об отношении к родителям, к школе, информирует родителей об успехах их ребенка, дает советы по организации выполнения домашних заданий и т.д.</a:t>
            </a:r>
            <a:endParaRPr lang="ru-RU" sz="52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circle(in)">
                                      <p:cBhvr>
                                        <p:cTn id="27" dur="20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circle(in)">
                                      <p:cBhvr>
                                        <p:cTn id="32" dur="20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circle(in)">
                                      <p:cBhvr>
                                        <p:cTn id="37" dur="2000"/>
                                        <p:tgtEl>
                                          <p:spTgt spid="3">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13" end="13"/>
                                            </p:txEl>
                                          </p:spTgt>
                                        </p:tgtEl>
                                        <p:attrNameLst>
                                          <p:attrName>style.visibility</p:attrName>
                                        </p:attrNameLst>
                                      </p:cBhvr>
                                      <p:to>
                                        <p:strVal val="visible"/>
                                      </p:to>
                                    </p:set>
                                    <p:animEffect transition="in" filter="circle(in)">
                                      <p:cBhvr>
                                        <p:cTn id="42" dur="2000"/>
                                        <p:tgtEl>
                                          <p:spTgt spid="3">
                                            <p:txEl>
                                              <p:pRg st="13" end="1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
                                            <p:txEl>
                                              <p:pRg st="15" end="15"/>
                                            </p:txEl>
                                          </p:spTgt>
                                        </p:tgtEl>
                                        <p:attrNameLst>
                                          <p:attrName>style.visibility</p:attrName>
                                        </p:attrNameLst>
                                      </p:cBhvr>
                                      <p:to>
                                        <p:strVal val="visible"/>
                                      </p:to>
                                    </p:set>
                                    <p:animEffect transition="in" filter="circle(in)">
                                      <p:cBhvr>
                                        <p:cTn id="47" dur="2000"/>
                                        <p:tgtEl>
                                          <p:spTgt spid="3">
                                            <p:txEl>
                                              <p:pRg st="15" end="1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3">
                                            <p:txEl>
                                              <p:pRg st="17" end="17"/>
                                            </p:txEl>
                                          </p:spTgt>
                                        </p:tgtEl>
                                        <p:attrNameLst>
                                          <p:attrName>style.visibility</p:attrName>
                                        </p:attrNameLst>
                                      </p:cBhvr>
                                      <p:to>
                                        <p:strVal val="visible"/>
                                      </p:to>
                                    </p:set>
                                    <p:animEffect transition="in" filter="circle(in)">
                                      <p:cBhvr>
                                        <p:cTn id="52" dur="2000"/>
                                        <p:tgtEl>
                                          <p:spTgt spid="3">
                                            <p:txEl>
                                              <p:pRg st="17" end="1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3">
                                            <p:txEl>
                                              <p:pRg st="18" end="18"/>
                                            </p:txEl>
                                          </p:spTgt>
                                        </p:tgtEl>
                                        <p:attrNameLst>
                                          <p:attrName>style.visibility</p:attrName>
                                        </p:attrNameLst>
                                      </p:cBhvr>
                                      <p:to>
                                        <p:strVal val="visible"/>
                                      </p:to>
                                    </p:set>
                                    <p:animEffect transition="in" filter="circle(in)">
                                      <p:cBhvr>
                                        <p:cTn id="57" dur="2000"/>
                                        <p:tgtEl>
                                          <p:spTgt spid="3">
                                            <p:txEl>
                                              <p:pRg st="18" end="1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3">
                                            <p:txEl>
                                              <p:pRg st="19" end="19"/>
                                            </p:txEl>
                                          </p:spTgt>
                                        </p:tgtEl>
                                        <p:attrNameLst>
                                          <p:attrName>style.visibility</p:attrName>
                                        </p:attrNameLst>
                                      </p:cBhvr>
                                      <p:to>
                                        <p:strVal val="visible"/>
                                      </p:to>
                                    </p:set>
                                    <p:animEffect transition="in" filter="circle(in)">
                                      <p:cBhvr>
                                        <p:cTn id="62" dur="2000"/>
                                        <p:tgtEl>
                                          <p:spTgt spid="3">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00042"/>
            <a:ext cx="7467600" cy="428628"/>
          </a:xfrm>
        </p:spPr>
        <p:txBody>
          <a:bodyPr>
            <a:normAutofit/>
          </a:bodyPr>
          <a:lstStyle/>
          <a:p>
            <a:pPr algn="ctr"/>
            <a:r>
              <a:rPr lang="ru-RU" sz="2000" b="1" dirty="0" smtClean="0">
                <a:solidFill>
                  <a:srgbClr val="C00000"/>
                </a:solidFill>
                <a:latin typeface="Times New Roman" pitchFamily="18" charset="0"/>
                <a:cs typeface="Times New Roman" pitchFamily="18" charset="0"/>
              </a:rPr>
              <a:t>Дети – свидетели. Они учатся жить у жизни.</a:t>
            </a:r>
            <a:endParaRPr lang="ru-RU" sz="2000" b="1"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214422"/>
            <a:ext cx="7467600" cy="5259530"/>
          </a:xfrm>
        </p:spPr>
        <p:txBody>
          <a:bodyPr>
            <a:normAutofit/>
          </a:bodyPr>
          <a:lstStyle/>
          <a:p>
            <a:pPr algn="just">
              <a:buNone/>
            </a:pPr>
            <a:r>
              <a:rPr lang="ru-RU" sz="1800" dirty="0" smtClean="0">
                <a:solidFill>
                  <a:srgbClr val="C00000"/>
                </a:solidFill>
                <a:latin typeface="Times New Roman" pitchFamily="18" charset="0"/>
                <a:cs typeface="Times New Roman" pitchFamily="18" charset="0"/>
              </a:rPr>
              <a:t>Если:</a:t>
            </a:r>
          </a:p>
          <a:p>
            <a:pPr algn="just"/>
            <a:r>
              <a:rPr lang="ru-RU" sz="2000" dirty="0" smtClean="0">
                <a:solidFill>
                  <a:srgbClr val="002060"/>
                </a:solidFill>
                <a:latin typeface="Times New Roman" pitchFamily="18" charset="0"/>
                <a:cs typeface="Times New Roman" pitchFamily="18" charset="0"/>
              </a:rPr>
              <a:t>Ребенка постоянно критикуют, он учится ненавидеть.</a:t>
            </a:r>
          </a:p>
          <a:p>
            <a:pPr algn="just"/>
            <a:r>
              <a:rPr lang="ru-RU" sz="2000" dirty="0" smtClean="0">
                <a:solidFill>
                  <a:srgbClr val="002060"/>
                </a:solidFill>
                <a:latin typeface="Times New Roman" pitchFamily="18" charset="0"/>
                <a:cs typeface="Times New Roman" pitchFamily="18" charset="0"/>
              </a:rPr>
              <a:t>Ребенок живет во вражде, он учится быть агрессивным.</a:t>
            </a:r>
          </a:p>
          <a:p>
            <a:pPr algn="just"/>
            <a:r>
              <a:rPr lang="ru-RU" sz="2000" dirty="0" smtClean="0">
                <a:solidFill>
                  <a:srgbClr val="002060"/>
                </a:solidFill>
                <a:latin typeface="Times New Roman" pitchFamily="18" charset="0"/>
                <a:cs typeface="Times New Roman" pitchFamily="18" charset="0"/>
              </a:rPr>
              <a:t>Ребенок живет в упреках, он учится жить с чувством вины.</a:t>
            </a:r>
          </a:p>
          <a:p>
            <a:pPr algn="just"/>
            <a:r>
              <a:rPr lang="ru-RU" sz="2000" dirty="0" smtClean="0">
                <a:solidFill>
                  <a:srgbClr val="002060"/>
                </a:solidFill>
                <a:latin typeface="Times New Roman" pitchFamily="18" charset="0"/>
                <a:cs typeface="Times New Roman" pitchFamily="18" charset="0"/>
              </a:rPr>
              <a:t>Ребенок растет в терпимости, он учится понимать других.</a:t>
            </a:r>
          </a:p>
          <a:p>
            <a:pPr algn="just"/>
            <a:r>
              <a:rPr lang="ru-RU" sz="2000" dirty="0" smtClean="0">
                <a:solidFill>
                  <a:srgbClr val="002060"/>
                </a:solidFill>
                <a:latin typeface="Times New Roman" pitchFamily="18" charset="0"/>
                <a:cs typeface="Times New Roman" pitchFamily="18" charset="0"/>
              </a:rPr>
              <a:t>Ребенка хвалят, он учится быть благородным.</a:t>
            </a:r>
          </a:p>
          <a:p>
            <a:pPr algn="just"/>
            <a:r>
              <a:rPr lang="ru-RU" sz="2000" dirty="0" smtClean="0">
                <a:solidFill>
                  <a:srgbClr val="002060"/>
                </a:solidFill>
                <a:latin typeface="Times New Roman" pitchFamily="18" charset="0"/>
                <a:cs typeface="Times New Roman" pitchFamily="18" charset="0"/>
              </a:rPr>
              <a:t>Ребенок растет в честности, он учится быть справедливым</a:t>
            </a:r>
          </a:p>
          <a:p>
            <a:pPr algn="just"/>
            <a:r>
              <a:rPr lang="ru-RU" sz="2000" dirty="0" smtClean="0">
                <a:solidFill>
                  <a:srgbClr val="002060"/>
                </a:solidFill>
                <a:latin typeface="Times New Roman" pitchFamily="18" charset="0"/>
                <a:cs typeface="Times New Roman" pitchFamily="18" charset="0"/>
              </a:rPr>
              <a:t>Ребенок растет в безопасности, он учится верить в людей.</a:t>
            </a:r>
          </a:p>
          <a:p>
            <a:pPr algn="just"/>
            <a:r>
              <a:rPr lang="ru-RU" sz="2000" dirty="0" smtClean="0">
                <a:solidFill>
                  <a:srgbClr val="002060"/>
                </a:solidFill>
                <a:latin typeface="Times New Roman" pitchFamily="18" charset="0"/>
                <a:cs typeface="Times New Roman" pitchFamily="18" charset="0"/>
              </a:rPr>
              <a:t>Ребенка поддерживают, он учится ценить себя.</a:t>
            </a:r>
          </a:p>
          <a:p>
            <a:pPr algn="just"/>
            <a:r>
              <a:rPr lang="ru-RU" sz="2000" dirty="0" smtClean="0">
                <a:solidFill>
                  <a:srgbClr val="002060"/>
                </a:solidFill>
                <a:latin typeface="Times New Roman" pitchFamily="18" charset="0"/>
                <a:cs typeface="Times New Roman" pitchFamily="18" charset="0"/>
              </a:rPr>
              <a:t>Ребенка высмеивают, он учится быть замкнутым.</a:t>
            </a:r>
          </a:p>
          <a:p>
            <a:pPr algn="just"/>
            <a:r>
              <a:rPr lang="ru-RU" sz="2000" dirty="0" smtClean="0">
                <a:solidFill>
                  <a:srgbClr val="002060"/>
                </a:solidFill>
                <a:latin typeface="Times New Roman" pitchFamily="18" charset="0"/>
                <a:cs typeface="Times New Roman" pitchFamily="18" charset="0"/>
              </a:rPr>
              <a:t>Живет в понимании и дружбе, он учится находить любовь в мире.</a:t>
            </a:r>
          </a:p>
          <a:p>
            <a:pPr algn="just">
              <a:buNone/>
            </a:pPr>
            <a:r>
              <a:rPr lang="ru-RU" sz="2000" dirty="0" smtClean="0">
                <a:solidFill>
                  <a:srgbClr val="002060"/>
                </a:solidFill>
                <a:latin typeface="Times New Roman" pitchFamily="18" charset="0"/>
                <a:cs typeface="Times New Roman" pitchFamily="18" charset="0"/>
              </a:rPr>
              <a:t>     </a:t>
            </a:r>
            <a:r>
              <a:rPr lang="ru-RU" sz="2000" dirty="0" smtClean="0">
                <a:solidFill>
                  <a:srgbClr val="C00000"/>
                </a:solidFill>
                <a:latin typeface="Times New Roman" pitchFamily="18" charset="0"/>
                <a:cs typeface="Times New Roman" pitchFamily="18" charset="0"/>
              </a:rPr>
              <a:t>Если эти законы выполняются в семье, значит ребенок состоится как личность.</a:t>
            </a:r>
            <a:endParaRPr lang="ru-RU" sz="2000" dirty="0">
              <a:solidFill>
                <a:srgbClr val="C00000"/>
              </a:solidFill>
              <a:latin typeface="Times New Roman" pitchFamily="18" charset="0"/>
              <a:cs typeface="Times New Roman" pitchFamily="18" charset="0"/>
            </a:endParaRPr>
          </a:p>
        </p:txBody>
      </p:sp>
      <p:pic>
        <p:nvPicPr>
          <p:cNvPr id="6" name="100_R.Clayderman - A comme amour.mp3">
            <a:hlinkClick r:id="" action="ppaction://media"/>
          </p:cNvPr>
          <p:cNvPicPr>
            <a:picLocks noRot="1" noChangeAspect="1"/>
          </p:cNvPicPr>
          <p:nvPr>
            <a:audioFile r:link="rId1"/>
          </p:nvPr>
        </p:nvPicPr>
        <p:blipFill>
          <a:blip r:embed="rId3" cstate="email"/>
          <a:stretch>
            <a:fillRect/>
          </a:stretch>
        </p:blipFill>
        <p:spPr>
          <a:xfrm>
            <a:off x="8215338" y="5429264"/>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amond(in)">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diamond(in)">
                                      <p:cBhvr>
                                        <p:cTn id="16" dur="2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diamond(in)">
                                      <p:cBhvr>
                                        <p:cTn id="21" dur="2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diamond(in)">
                                      <p:cBhvr>
                                        <p:cTn id="26" dur="2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diamond(in)">
                                      <p:cBhvr>
                                        <p:cTn id="31" dur="20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diamond(in)">
                                      <p:cBhvr>
                                        <p:cTn id="36" dur="2000"/>
                                        <p:tgtEl>
                                          <p:spTgt spid="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diamond(in)">
                                      <p:cBhvr>
                                        <p:cTn id="41" dur="2000"/>
                                        <p:tgtEl>
                                          <p:spTgt spid="3">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8" presetClass="entr" presetSubtype="16" fill="hold" grpId="0"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diamond(in)">
                                      <p:cBhvr>
                                        <p:cTn id="46" dur="2000"/>
                                        <p:tgtEl>
                                          <p:spTgt spid="3">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8" presetClass="entr" presetSubtype="16" fill="hold" grpId="0"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Effect transition="in" filter="diamond(in)">
                                      <p:cBhvr>
                                        <p:cTn id="51" dur="2000"/>
                                        <p:tgtEl>
                                          <p:spTgt spid="3">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8" presetClass="entr" presetSubtype="16" fill="hold" grpId="0"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diamond(in)">
                                      <p:cBhvr>
                                        <p:cTn id="56" dur="2000"/>
                                        <p:tgtEl>
                                          <p:spTgt spid="3">
                                            <p:txEl>
                                              <p:pRg st="8" end="8"/>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8" presetClass="entr" presetSubtype="16"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Effect transition="in" filter="diamond(in)">
                                      <p:cBhvr>
                                        <p:cTn id="61" dur="2000"/>
                                        <p:tgtEl>
                                          <p:spTgt spid="3">
                                            <p:txEl>
                                              <p:pRg st="9" end="9"/>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8" presetClass="entr" presetSubtype="16" fill="hold" grpId="0" nodeType="clickEffect">
                                  <p:stCondLst>
                                    <p:cond delay="0"/>
                                  </p:stCondLst>
                                  <p:childTnLst>
                                    <p:set>
                                      <p:cBhvr>
                                        <p:cTn id="65" dur="1" fill="hold">
                                          <p:stCondLst>
                                            <p:cond delay="0"/>
                                          </p:stCondLst>
                                        </p:cTn>
                                        <p:tgtEl>
                                          <p:spTgt spid="3">
                                            <p:txEl>
                                              <p:pRg st="10" end="10"/>
                                            </p:txEl>
                                          </p:spTgt>
                                        </p:tgtEl>
                                        <p:attrNameLst>
                                          <p:attrName>style.visibility</p:attrName>
                                        </p:attrNameLst>
                                      </p:cBhvr>
                                      <p:to>
                                        <p:strVal val="visible"/>
                                      </p:to>
                                    </p:set>
                                    <p:animEffect transition="in" filter="diamond(in)">
                                      <p:cBhvr>
                                        <p:cTn id="66" dur="2000"/>
                                        <p:tgtEl>
                                          <p:spTgt spid="3">
                                            <p:txEl>
                                              <p:pRg st="10" end="1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8" presetClass="entr" presetSubtype="16" fill="hold" grpId="0" nodeType="clickEffect">
                                  <p:stCondLst>
                                    <p:cond delay="0"/>
                                  </p:stCondLst>
                                  <p:childTnLst>
                                    <p:set>
                                      <p:cBhvr>
                                        <p:cTn id="70" dur="1" fill="hold">
                                          <p:stCondLst>
                                            <p:cond delay="0"/>
                                          </p:stCondLst>
                                        </p:cTn>
                                        <p:tgtEl>
                                          <p:spTgt spid="3">
                                            <p:txEl>
                                              <p:pRg st="11" end="11"/>
                                            </p:txEl>
                                          </p:spTgt>
                                        </p:tgtEl>
                                        <p:attrNameLst>
                                          <p:attrName>style.visibility</p:attrName>
                                        </p:attrNameLst>
                                      </p:cBhvr>
                                      <p:to>
                                        <p:strVal val="visible"/>
                                      </p:to>
                                    </p:set>
                                    <p:animEffect transition="in" filter="diamond(in)">
                                      <p:cBhvr>
                                        <p:cTn id="71"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36" showWhenStopped="0">
                <p:cTn id="72" repeatCount="indefinite" fill="hold" display="0">
                  <p:stCondLst>
                    <p:cond delay="indefinite"/>
                  </p:stCondLst>
                  <p:endCondLst>
                    <p:cond evt="onPrev" delay="0">
                      <p:tgtEl>
                        <p:sldTgt/>
                      </p:tgtEl>
                    </p:cond>
                    <p:cond evt="onStopAudio" delay="0">
                      <p:tgtEl>
                        <p:sldTgt/>
                      </p:tgtEl>
                    </p:cond>
                  </p:endCondLst>
                </p:cTn>
                <p:tgtEl>
                  <p:spTgt spid="6"/>
                </p:tgtEl>
              </p:cMediaNode>
            </p:audio>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57166"/>
            <a:ext cx="8686800" cy="1795466"/>
          </a:xfrm>
        </p:spPr>
        <p:txBody>
          <a:bodyPr>
            <a:noAutofit/>
          </a:bodyPr>
          <a:lstStyle/>
          <a:p>
            <a:pPr algn="ctr"/>
            <a:r>
              <a:rPr lang="ru-RU" sz="2800" dirty="0" smtClean="0">
                <a:solidFill>
                  <a:srgbClr val="C00000"/>
                </a:solidFill>
              </a:rPr>
              <a:t>Счастья, творческих успехов, удачи в  новом учебном году!</a:t>
            </a:r>
            <a:br>
              <a:rPr lang="ru-RU" sz="2800" dirty="0" smtClean="0">
                <a:solidFill>
                  <a:srgbClr val="C00000"/>
                </a:solidFill>
              </a:rPr>
            </a:br>
            <a:r>
              <a:rPr lang="ru-RU" sz="2800" dirty="0" smtClean="0">
                <a:solidFill>
                  <a:srgbClr val="C00000"/>
                </a:solidFill>
              </a:rPr>
              <a:t>Крепкого здоровья!</a:t>
            </a:r>
            <a:br>
              <a:rPr lang="ru-RU" sz="2800" dirty="0" smtClean="0">
                <a:solidFill>
                  <a:srgbClr val="C00000"/>
                </a:solidFill>
              </a:rPr>
            </a:br>
            <a:endParaRPr lang="ru-RU" sz="2800" dirty="0">
              <a:solidFill>
                <a:srgbClr val="C00000"/>
              </a:solidFill>
            </a:endParaRPr>
          </a:p>
        </p:txBody>
      </p:sp>
      <p:pic>
        <p:nvPicPr>
          <p:cNvPr id="4" name="Picture 2" descr="G:\Школа\С РАБОЧЕГО СТОЛАААА\АНИМАЦИИ\593479733.gif"/>
          <p:cNvPicPr>
            <a:picLocks noGrp="1" noChangeAspect="1" noChangeArrowheads="1" noCrop="1"/>
          </p:cNvPicPr>
          <p:nvPr>
            <p:ph idx="1"/>
          </p:nvPr>
        </p:nvPicPr>
        <p:blipFill>
          <a:blip r:embed="rId2" cstate="email"/>
          <a:srcRect/>
          <a:stretch>
            <a:fillRect/>
          </a:stretch>
        </p:blipFill>
        <p:spPr bwMode="auto">
          <a:xfrm>
            <a:off x="500034" y="1893887"/>
            <a:ext cx="7358114" cy="42862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5988" name="Object 4"/>
          <p:cNvGraphicFramePr>
            <a:graphicFrameLocks noChangeAspect="1"/>
          </p:cNvGraphicFramePr>
          <p:nvPr/>
        </p:nvGraphicFramePr>
        <p:xfrm>
          <a:off x="214282" y="2071678"/>
          <a:ext cx="8643999" cy="4572032"/>
        </p:xfrm>
        <a:graphic>
          <a:graphicData uri="http://schemas.openxmlformats.org/presentationml/2006/ole">
            <p:oleObj spid="_x0000_s1026" name="Диаграмма" r:id="rId3" imgW="3886086" imgH="2266912" progId="Excel.Sheet.8">
              <p:embed/>
            </p:oleObj>
          </a:graphicData>
        </a:graphic>
      </p:graphicFrame>
      <p:sp>
        <p:nvSpPr>
          <p:cNvPr id="426000" name="Rectangle 16"/>
          <p:cNvSpPr>
            <a:spLocks noChangeArrowheads="1"/>
          </p:cNvSpPr>
          <p:nvPr/>
        </p:nvSpPr>
        <p:spPr bwMode="auto">
          <a:xfrm>
            <a:off x="539750" y="0"/>
            <a:ext cx="7632700" cy="519113"/>
          </a:xfrm>
          <a:prstGeom prst="rect">
            <a:avLst/>
          </a:prstGeom>
          <a:noFill/>
          <a:ln w="9525">
            <a:noFill/>
            <a:miter lim="800000"/>
            <a:headEnd/>
            <a:tailEnd/>
          </a:ln>
          <a:effectLst/>
        </p:spPr>
        <p:txBody>
          <a:bodyPr>
            <a:spAutoFit/>
          </a:bodyPr>
          <a:lstStyle/>
          <a:p>
            <a:pPr algn="l" eaLnBrk="1" hangingPunct="1"/>
            <a:r>
              <a:rPr lang="ru-RU" b="1" dirty="0"/>
              <a:t>                                     </a:t>
            </a:r>
            <a:r>
              <a:rPr lang="ru-RU" sz="2800" b="1" dirty="0">
                <a:solidFill>
                  <a:srgbClr val="0070C0"/>
                </a:solidFill>
              </a:rPr>
              <a:t>Аналитическая часть</a:t>
            </a:r>
          </a:p>
        </p:txBody>
      </p:sp>
      <p:sp>
        <p:nvSpPr>
          <p:cNvPr id="426001" name="Rectangle 17"/>
          <p:cNvSpPr>
            <a:spLocks noChangeArrowheads="1"/>
          </p:cNvSpPr>
          <p:nvPr/>
        </p:nvSpPr>
        <p:spPr bwMode="auto">
          <a:xfrm>
            <a:off x="214282" y="642918"/>
            <a:ext cx="8786874" cy="1323439"/>
          </a:xfrm>
          <a:prstGeom prst="rect">
            <a:avLst/>
          </a:prstGeom>
          <a:noFill/>
          <a:ln w="9525">
            <a:noFill/>
            <a:miter lim="800000"/>
            <a:headEnd/>
            <a:tailEnd/>
          </a:ln>
          <a:effectLst/>
        </p:spPr>
        <p:txBody>
          <a:bodyPr wrap="square">
            <a:spAutoFit/>
          </a:bodyPr>
          <a:lstStyle/>
          <a:p>
            <a:pPr algn="l" eaLnBrk="1" hangingPunct="1"/>
            <a:r>
              <a:rPr lang="ru-RU" sz="1600" b="1" dirty="0">
                <a:solidFill>
                  <a:srgbClr val="002060"/>
                </a:solidFill>
              </a:rPr>
              <a:t>Специальная (коррекционная) общеобразовательная  школа - интернат №</a:t>
            </a:r>
            <a:r>
              <a:rPr lang="ru-RU" sz="1600" b="1" dirty="0" smtClean="0">
                <a:solidFill>
                  <a:srgbClr val="002060"/>
                </a:solidFill>
              </a:rPr>
              <a:t>5  </a:t>
            </a:r>
            <a:r>
              <a:rPr lang="en-US" sz="1600" b="1" dirty="0" smtClean="0">
                <a:solidFill>
                  <a:srgbClr val="002060"/>
                </a:solidFill>
              </a:rPr>
              <a:t>VIII </a:t>
            </a:r>
            <a:r>
              <a:rPr lang="ru-RU" sz="1600" b="1" dirty="0">
                <a:solidFill>
                  <a:srgbClr val="002060"/>
                </a:solidFill>
              </a:rPr>
              <a:t>вида г. АШИ  основана  в  1967  году</a:t>
            </a:r>
            <a:r>
              <a:rPr lang="ru-RU" sz="1600" b="1" dirty="0" smtClean="0">
                <a:solidFill>
                  <a:srgbClr val="002060"/>
                </a:solidFill>
              </a:rPr>
              <a:t>.  В  </a:t>
            </a:r>
            <a:r>
              <a:rPr lang="ru-RU" sz="1600" b="1" dirty="0">
                <a:solidFill>
                  <a:srgbClr val="002060"/>
                </a:solidFill>
              </a:rPr>
              <a:t>настоящее  время  в  школе – интернате №5 -  </a:t>
            </a:r>
            <a:r>
              <a:rPr lang="ru-RU" sz="1600" b="1" dirty="0" smtClean="0">
                <a:solidFill>
                  <a:srgbClr val="002060"/>
                </a:solidFill>
              </a:rPr>
              <a:t>90 </a:t>
            </a:r>
            <a:r>
              <a:rPr lang="ru-RU" sz="1600" b="1" dirty="0">
                <a:solidFill>
                  <a:srgbClr val="002060"/>
                </a:solidFill>
              </a:rPr>
              <a:t>учащихся  в  </a:t>
            </a:r>
            <a:r>
              <a:rPr lang="ru-RU" sz="1600" b="1" dirty="0" smtClean="0">
                <a:solidFill>
                  <a:srgbClr val="002060"/>
                </a:solidFill>
              </a:rPr>
              <a:t>возрасте  </a:t>
            </a:r>
            <a:r>
              <a:rPr lang="ru-RU" sz="1600" b="1" dirty="0">
                <a:solidFill>
                  <a:srgbClr val="002060"/>
                </a:solidFill>
              </a:rPr>
              <a:t>от 7 до  17 лет.</a:t>
            </a:r>
          </a:p>
          <a:p>
            <a:pPr algn="l" eaLnBrk="1" hangingPunct="1"/>
            <a:r>
              <a:rPr lang="ru-RU" sz="1600" b="1" dirty="0">
                <a:solidFill>
                  <a:srgbClr val="002060"/>
                </a:solidFill>
              </a:rPr>
              <a:t>        Из них: девочек – </a:t>
            </a:r>
            <a:r>
              <a:rPr lang="ru-RU" sz="1600" b="1" dirty="0" smtClean="0">
                <a:solidFill>
                  <a:srgbClr val="002060"/>
                </a:solidFill>
              </a:rPr>
              <a:t>38;          Начальное звено – 32:   М. – 20;   Д. – 10.</a:t>
            </a:r>
            <a:endParaRPr lang="ru-RU" sz="1600" b="1" dirty="0">
              <a:solidFill>
                <a:srgbClr val="002060"/>
              </a:solidFill>
            </a:endParaRPr>
          </a:p>
          <a:p>
            <a:pPr algn="l" eaLnBrk="1" hangingPunct="1"/>
            <a:r>
              <a:rPr lang="ru-RU" sz="1600" b="1" dirty="0">
                <a:solidFill>
                  <a:srgbClr val="002060"/>
                </a:solidFill>
              </a:rPr>
              <a:t>                      мальчиков – </a:t>
            </a:r>
            <a:r>
              <a:rPr lang="ru-RU" sz="1600" b="1" dirty="0" smtClean="0">
                <a:solidFill>
                  <a:srgbClr val="002060"/>
                </a:solidFill>
              </a:rPr>
              <a:t>52.      Старшее звено – 58:        М. – 32;  Д. – 28.</a:t>
            </a:r>
            <a:endParaRPr lang="ru-RU" sz="16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iterate type="wd">
                                    <p:tmPct val="100000"/>
                                  </p:iterate>
                                  <p:childTnLst>
                                    <p:set>
                                      <p:cBhvr>
                                        <p:cTn id="6" dur="1" fill="hold">
                                          <p:stCondLst>
                                            <p:cond delay="0"/>
                                          </p:stCondLst>
                                        </p:cTn>
                                        <p:tgtEl>
                                          <p:spTgt spid="426000"/>
                                        </p:tgtEl>
                                        <p:attrNameLst>
                                          <p:attrName>style.visibility</p:attrName>
                                        </p:attrNameLst>
                                      </p:cBhvr>
                                      <p:to>
                                        <p:strVal val="visible"/>
                                      </p:to>
                                    </p:set>
                                    <p:anim calcmode="lin" valueType="num">
                                      <p:cBhvr additive="base">
                                        <p:cTn id="7" dur="300" fill="hold"/>
                                        <p:tgtEl>
                                          <p:spTgt spid="426000"/>
                                        </p:tgtEl>
                                        <p:attrNameLst>
                                          <p:attrName>ppt_x</p:attrName>
                                        </p:attrNameLst>
                                      </p:cBhvr>
                                      <p:tavLst>
                                        <p:tav tm="0">
                                          <p:val>
                                            <p:strVal val="1+#ppt_w/2"/>
                                          </p:val>
                                        </p:tav>
                                        <p:tav tm="100000">
                                          <p:val>
                                            <p:strVal val="#ppt_x"/>
                                          </p:val>
                                        </p:tav>
                                      </p:tavLst>
                                    </p:anim>
                                    <p:anim calcmode="lin" valueType="num">
                                      <p:cBhvr additive="base">
                                        <p:cTn id="8" dur="300" fill="hold"/>
                                        <p:tgtEl>
                                          <p:spTgt spid="42600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grpId="0" nodeType="clickEffect">
                                  <p:stCondLst>
                                    <p:cond delay="0"/>
                                  </p:stCondLst>
                                  <p:childTnLst>
                                    <p:set>
                                      <p:cBhvr>
                                        <p:cTn id="12" dur="1" fill="hold">
                                          <p:stCondLst>
                                            <p:cond delay="0"/>
                                          </p:stCondLst>
                                        </p:cTn>
                                        <p:tgtEl>
                                          <p:spTgt spid="426001"/>
                                        </p:tgtEl>
                                        <p:attrNameLst>
                                          <p:attrName>style.visibility</p:attrName>
                                        </p:attrNameLst>
                                      </p:cBhvr>
                                      <p:to>
                                        <p:strVal val="visible"/>
                                      </p:to>
                                    </p:set>
                                    <p:animEffect transition="in" filter="barn(outVertical)">
                                      <p:cBhvr>
                                        <p:cTn id="13" dur="500"/>
                                        <p:tgtEl>
                                          <p:spTgt spid="426001"/>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425988"/>
                                        </p:tgtEl>
                                        <p:attrNameLst>
                                          <p:attrName>style.visibility</p:attrName>
                                        </p:attrNameLst>
                                      </p:cBhvr>
                                      <p:to>
                                        <p:strVal val="visible"/>
                                      </p:to>
                                    </p:set>
                                    <p:animEffect transition="in" filter="diamond(in)">
                                      <p:cBhvr>
                                        <p:cTn id="18" dur="2000"/>
                                        <p:tgtEl>
                                          <p:spTgt spid="425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6000" grpId="0" autoUpdateAnimBg="0"/>
      <p:bldP spid="426001"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457200" y="571480"/>
          <a:ext cx="8229600" cy="555468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285720" y="285728"/>
          <a:ext cx="8858280" cy="628654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4357686" y="4643446"/>
            <a:ext cx="4643470" cy="2062103"/>
          </a:xfrm>
          <a:prstGeom prst="rect">
            <a:avLst/>
          </a:prstGeom>
          <a:noFill/>
        </p:spPr>
        <p:txBody>
          <a:bodyPr wrap="square" rtlCol="0">
            <a:spAutoFit/>
          </a:bodyPr>
          <a:lstStyle/>
          <a:p>
            <a:r>
              <a:rPr lang="ru-RU" sz="1200" b="1" dirty="0" smtClean="0">
                <a:solidFill>
                  <a:srgbClr val="C00000"/>
                </a:solidFill>
              </a:rPr>
              <a:t>Вывод:</a:t>
            </a:r>
          </a:p>
          <a:p>
            <a:pPr algn="just"/>
            <a:r>
              <a:rPr lang="ru-RU" sz="1200" b="1" i="1" dirty="0" smtClean="0">
                <a:solidFill>
                  <a:srgbClr val="002060"/>
                </a:solidFill>
              </a:rPr>
              <a:t>Высоким остается число детей сирот и опекаемых.</a:t>
            </a:r>
          </a:p>
          <a:p>
            <a:pPr algn="just"/>
            <a:r>
              <a:rPr lang="ru-RU" sz="1200" b="1" i="1" dirty="0" smtClean="0">
                <a:solidFill>
                  <a:srgbClr val="002060"/>
                </a:solidFill>
              </a:rPr>
              <a:t>Увеличивается число детей инвалидов </a:t>
            </a:r>
            <a:r>
              <a:rPr lang="ru-RU" sz="1200" b="1" i="1" dirty="0" smtClean="0">
                <a:solidFill>
                  <a:srgbClr val="C00000"/>
                </a:solidFill>
              </a:rPr>
              <a:t>(36 человек)</a:t>
            </a:r>
          </a:p>
          <a:p>
            <a:pPr algn="just"/>
            <a:r>
              <a:rPr lang="ru-RU" sz="1200" b="1" i="1" dirty="0" smtClean="0">
                <a:solidFill>
                  <a:srgbClr val="002060"/>
                </a:solidFill>
              </a:rPr>
              <a:t> Число детей обучающихся на дому – </a:t>
            </a:r>
            <a:r>
              <a:rPr lang="ru-RU" sz="1200" b="1" i="1" dirty="0" smtClean="0">
                <a:solidFill>
                  <a:srgbClr val="C00000"/>
                </a:solidFill>
              </a:rPr>
              <a:t>13 человек.</a:t>
            </a:r>
          </a:p>
          <a:p>
            <a:pPr algn="just"/>
            <a:r>
              <a:rPr lang="ru-RU" sz="1200" b="1" i="1" dirty="0" smtClean="0">
                <a:solidFill>
                  <a:srgbClr val="002060"/>
                </a:solidFill>
              </a:rPr>
              <a:t>Стабильным остается число малообеспеченных семей и число семей безработных. </a:t>
            </a:r>
          </a:p>
          <a:p>
            <a:pPr algn="just"/>
            <a:r>
              <a:rPr lang="ru-RU" sz="1200" b="1" i="1" dirty="0" smtClean="0">
                <a:solidFill>
                  <a:srgbClr val="002060"/>
                </a:solidFill>
              </a:rPr>
              <a:t>Стабильным остается число семей, в которых употребляют алкогол</a:t>
            </a:r>
            <a:r>
              <a:rPr lang="ru-RU" sz="1400" b="1" i="1" dirty="0" smtClean="0">
                <a:solidFill>
                  <a:srgbClr val="002060"/>
                </a:solidFill>
              </a:rPr>
              <a:t>ь.</a:t>
            </a:r>
          </a:p>
          <a:p>
            <a:endParaRPr lang="ru-RU" sz="1200" dirty="0" smtClean="0"/>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457200" y="428604"/>
          <a:ext cx="8229600" cy="569755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1500174"/>
            <a:ext cx="8686800" cy="4525963"/>
          </a:xfrm>
        </p:spPr>
        <p:txBody>
          <a:bodyPr>
            <a:normAutofit/>
          </a:bodyPr>
          <a:lstStyle/>
          <a:p>
            <a:pPr algn="just">
              <a:buNone/>
            </a:pPr>
            <a:r>
              <a:rPr lang="ru-RU" sz="1600" dirty="0" smtClean="0">
                <a:solidFill>
                  <a:srgbClr val="002060"/>
                </a:solidFill>
              </a:rPr>
              <a:t>		</a:t>
            </a:r>
            <a:r>
              <a:rPr lang="ru-RU" sz="1600" dirty="0" smtClean="0">
                <a:solidFill>
                  <a:srgbClr val="002060"/>
                </a:solidFill>
                <a:latin typeface="Times New Roman" pitchFamily="18" charset="0"/>
                <a:cs typeface="Times New Roman" pitchFamily="18" charset="0"/>
              </a:rPr>
              <a:t> </a:t>
            </a:r>
            <a:endParaRPr lang="ru-RU" sz="1600" b="1" i="1" dirty="0" smtClean="0">
              <a:solidFill>
                <a:srgbClr val="002060"/>
              </a:solidFill>
              <a:latin typeface="Times New Roman" pitchFamily="18" charset="0"/>
              <a:cs typeface="Times New Roman" pitchFamily="18" charset="0"/>
            </a:endParaRPr>
          </a:p>
          <a:p>
            <a:pPr algn="just">
              <a:buNone/>
            </a:pPr>
            <a:r>
              <a:rPr lang="ru-RU" sz="1600" dirty="0" smtClean="0">
                <a:solidFill>
                  <a:srgbClr val="002060"/>
                </a:solidFill>
                <a:latin typeface="Times New Roman" pitchFamily="18" charset="0"/>
                <a:cs typeface="Times New Roman" pitchFamily="18" charset="0"/>
              </a:rPr>
              <a:t>	</a:t>
            </a:r>
            <a:r>
              <a:rPr lang="ru-RU" sz="1600" b="1" dirty="0" smtClean="0">
                <a:solidFill>
                  <a:srgbClr val="C00000"/>
                </a:solidFill>
                <a:latin typeface="Times New Roman" pitchFamily="18" charset="0"/>
                <a:cs typeface="Times New Roman" pitchFamily="18" charset="0"/>
              </a:rPr>
              <a:t> </a:t>
            </a:r>
            <a:r>
              <a:rPr lang="ru-RU" sz="1800" b="1" dirty="0" smtClean="0">
                <a:solidFill>
                  <a:srgbClr val="C00000"/>
                </a:solidFill>
                <a:latin typeface="Times New Roman" pitchFamily="18" charset="0"/>
                <a:cs typeface="Times New Roman" pitchFamily="18" charset="0"/>
              </a:rPr>
              <a:t>Семья - </a:t>
            </a:r>
            <a:r>
              <a:rPr lang="ru-RU" sz="1800" dirty="0" smtClean="0">
                <a:solidFill>
                  <a:srgbClr val="C00000"/>
                </a:solidFill>
                <a:latin typeface="Times New Roman" pitchFamily="18" charset="0"/>
                <a:cs typeface="Times New Roman" pitchFamily="18" charset="0"/>
              </a:rPr>
              <a:t>это первая дистанция на пути ребенка в жизнь. </a:t>
            </a:r>
          </a:p>
          <a:p>
            <a:pPr algn="just">
              <a:buNone/>
            </a:pPr>
            <a:r>
              <a:rPr lang="ru-RU" sz="1800" dirty="0" smtClean="0">
                <a:solidFill>
                  <a:srgbClr val="C00000"/>
                </a:solidFill>
                <a:latin typeface="Times New Roman" pitchFamily="18" charset="0"/>
                <a:cs typeface="Times New Roman" pitchFamily="18" charset="0"/>
              </a:rPr>
              <a:t>       </a:t>
            </a:r>
            <a:r>
              <a:rPr lang="ru-RU" sz="1800" dirty="0" smtClean="0">
                <a:solidFill>
                  <a:srgbClr val="002060"/>
                </a:solidFill>
                <a:latin typeface="Times New Roman" pitchFamily="18" charset="0"/>
                <a:cs typeface="Times New Roman" pitchFamily="18" charset="0"/>
              </a:rPr>
              <a:t>Социологические исследования показывают, что на воспитание ребенка влияют: </a:t>
            </a:r>
          </a:p>
          <a:p>
            <a:pPr algn="just">
              <a:buFont typeface="Wingdings" pitchFamily="2" charset="2"/>
              <a:buChar char="v"/>
            </a:pPr>
            <a:r>
              <a:rPr lang="ru-RU" sz="1800" dirty="0" smtClean="0">
                <a:solidFill>
                  <a:srgbClr val="C00000"/>
                </a:solidFill>
                <a:latin typeface="Times New Roman" pitchFamily="18" charset="0"/>
                <a:cs typeface="Times New Roman" pitchFamily="18" charset="0"/>
              </a:rPr>
              <a:t>Семья -50%</a:t>
            </a:r>
          </a:p>
          <a:p>
            <a:pPr algn="just">
              <a:buFont typeface="Wingdings" pitchFamily="2" charset="2"/>
              <a:buChar char="v"/>
            </a:pPr>
            <a:r>
              <a:rPr lang="ru-RU" sz="1800" dirty="0" smtClean="0">
                <a:solidFill>
                  <a:srgbClr val="C00000"/>
                </a:solidFill>
                <a:latin typeface="Times New Roman" pitchFamily="18" charset="0"/>
                <a:cs typeface="Times New Roman" pitchFamily="18" charset="0"/>
              </a:rPr>
              <a:t>СМИ, телевидение -30%</a:t>
            </a:r>
          </a:p>
          <a:p>
            <a:pPr algn="just">
              <a:buFont typeface="Wingdings" pitchFamily="2" charset="2"/>
              <a:buChar char="v"/>
            </a:pPr>
            <a:r>
              <a:rPr lang="ru-RU" sz="1800" dirty="0" smtClean="0">
                <a:solidFill>
                  <a:srgbClr val="C00000"/>
                </a:solidFill>
                <a:latin typeface="Times New Roman" pitchFamily="18" charset="0"/>
                <a:cs typeface="Times New Roman" pitchFamily="18" charset="0"/>
              </a:rPr>
              <a:t>Школа -10%</a:t>
            </a:r>
          </a:p>
          <a:p>
            <a:pPr algn="just">
              <a:buFont typeface="Wingdings" pitchFamily="2" charset="2"/>
              <a:buChar char="v"/>
            </a:pPr>
            <a:r>
              <a:rPr lang="ru-RU" sz="1800" dirty="0" smtClean="0">
                <a:solidFill>
                  <a:srgbClr val="C00000"/>
                </a:solidFill>
                <a:latin typeface="Times New Roman" pitchFamily="18" charset="0"/>
                <a:cs typeface="Times New Roman" pitchFamily="18" charset="0"/>
              </a:rPr>
              <a:t>Улица-10%</a:t>
            </a:r>
            <a:r>
              <a:rPr lang="ru-RU" sz="1800" dirty="0" smtClean="0">
                <a:solidFill>
                  <a:srgbClr val="002060"/>
                </a:solidFill>
                <a:latin typeface="Times New Roman" pitchFamily="18" charset="0"/>
                <a:cs typeface="Times New Roman" pitchFamily="18" charset="0"/>
              </a:rPr>
              <a:t>  </a:t>
            </a:r>
            <a:r>
              <a:rPr lang="ru-RU" sz="1800" dirty="0" smtClean="0">
                <a:solidFill>
                  <a:srgbClr val="C00000"/>
                </a:solidFill>
                <a:latin typeface="Times New Roman" pitchFamily="18" charset="0"/>
                <a:cs typeface="Times New Roman" pitchFamily="18" charset="0"/>
              </a:rPr>
              <a:t>                                                                                                                                                                </a:t>
            </a:r>
            <a:r>
              <a:rPr lang="ru-RU" sz="1800" dirty="0" smtClean="0">
                <a:solidFill>
                  <a:srgbClr val="002060"/>
                </a:solidFill>
                <a:latin typeface="Times New Roman" pitchFamily="18" charset="0"/>
                <a:cs typeface="Times New Roman" pitchFamily="18" charset="0"/>
              </a:rPr>
              <a:t>Школа не может в полной мере заменить семью, особенно мать, но если ребенок лишен дома ласки, сердечности. Стиль жизни семьи, моральный облик родителей полностью отражается в детях. По поведению, самочувствию ребенка можно понять атмосферу в семье, нравственный облик отца и матери, их взаимоотношения</a:t>
            </a:r>
            <a:r>
              <a:rPr lang="ru-RU" sz="1800" dirty="0" smtClean="0">
                <a:latin typeface="Times New Roman" pitchFamily="18" charset="0"/>
                <a:cs typeface="Times New Roman" pitchFamily="18" charset="0"/>
              </a:rPr>
              <a:t>.</a:t>
            </a:r>
            <a:endParaRPr lang="ru-RU" sz="1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amond(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amond(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amond(in)">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a:xfrm>
            <a:off x="2071670" y="1785926"/>
            <a:ext cx="5072098" cy="107157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ru-RU" sz="2400" dirty="0" smtClean="0">
                <a:solidFill>
                  <a:srgbClr val="002060"/>
                </a:solidFill>
                <a:latin typeface="Times New Roman" pitchFamily="18" charset="0"/>
                <a:cs typeface="Times New Roman" pitchFamily="18" charset="0"/>
              </a:rPr>
              <a:t> Диагностика </a:t>
            </a:r>
          </a:p>
          <a:p>
            <a:pPr algn="ctr"/>
            <a:r>
              <a:rPr lang="ru-RU" sz="2400" dirty="0" smtClean="0">
                <a:solidFill>
                  <a:srgbClr val="002060"/>
                </a:solidFill>
                <a:latin typeface="Times New Roman" pitchFamily="18" charset="0"/>
                <a:cs typeface="Times New Roman" pitchFamily="18" charset="0"/>
              </a:rPr>
              <a:t>семьи и семейного воспитания</a:t>
            </a:r>
            <a:endParaRPr lang="ru-RU" sz="2400" dirty="0">
              <a:solidFill>
                <a:srgbClr val="002060"/>
              </a:solidFill>
              <a:latin typeface="Times New Roman" pitchFamily="18" charset="0"/>
              <a:cs typeface="Times New Roman" pitchFamily="18" charset="0"/>
            </a:endParaRPr>
          </a:p>
        </p:txBody>
      </p:sp>
      <p:sp>
        <p:nvSpPr>
          <p:cNvPr id="7" name="Скругленный прямоугольник 6"/>
          <p:cNvSpPr/>
          <p:nvPr/>
        </p:nvSpPr>
        <p:spPr>
          <a:xfrm>
            <a:off x="2143108" y="3143248"/>
            <a:ext cx="5072098" cy="107157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ru-RU" sz="2400" dirty="0" smtClean="0">
                <a:solidFill>
                  <a:srgbClr val="002060"/>
                </a:solidFill>
                <a:latin typeface="Times New Roman" pitchFamily="18" charset="0"/>
                <a:cs typeface="Times New Roman" pitchFamily="18" charset="0"/>
              </a:rPr>
              <a:t> Психопрофилактика и психопросвещение</a:t>
            </a:r>
            <a:endParaRPr lang="ru-RU" sz="2400" dirty="0">
              <a:solidFill>
                <a:srgbClr val="002060"/>
              </a:solidFill>
              <a:latin typeface="Times New Roman" pitchFamily="18" charset="0"/>
              <a:cs typeface="Times New Roman" pitchFamily="18" charset="0"/>
            </a:endParaRPr>
          </a:p>
        </p:txBody>
      </p:sp>
      <p:sp>
        <p:nvSpPr>
          <p:cNvPr id="8" name="Скругленный прямоугольник 7"/>
          <p:cNvSpPr/>
          <p:nvPr/>
        </p:nvSpPr>
        <p:spPr>
          <a:xfrm>
            <a:off x="2071670" y="4572008"/>
            <a:ext cx="5143536" cy="785818"/>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ru-RU" sz="1600" dirty="0" smtClean="0">
                <a:solidFill>
                  <a:srgbClr val="002060"/>
                </a:solidFill>
              </a:rPr>
              <a:t> </a:t>
            </a:r>
            <a:r>
              <a:rPr lang="ru-RU" sz="1500" dirty="0" smtClean="0">
                <a:solidFill>
                  <a:srgbClr val="002060"/>
                </a:solidFill>
                <a:latin typeface="Times New Roman" pitchFamily="18" charset="0"/>
                <a:cs typeface="Times New Roman" pitchFamily="18" charset="0"/>
              </a:rPr>
              <a:t> </a:t>
            </a:r>
            <a:r>
              <a:rPr lang="ru-RU" sz="2400" dirty="0" smtClean="0">
                <a:solidFill>
                  <a:srgbClr val="002060"/>
                </a:solidFill>
                <a:latin typeface="Times New Roman" pitchFamily="18" charset="0"/>
                <a:cs typeface="Times New Roman" pitchFamily="18" charset="0"/>
              </a:rPr>
              <a:t>Коррекционная работа</a:t>
            </a:r>
            <a:endParaRPr lang="ru-RU" sz="2400" dirty="0">
              <a:solidFill>
                <a:srgbClr val="002060"/>
              </a:solidFill>
              <a:latin typeface="Times New Roman" pitchFamily="18" charset="0"/>
              <a:cs typeface="Times New Roman" pitchFamily="18" charset="0"/>
            </a:endParaRPr>
          </a:p>
        </p:txBody>
      </p:sp>
      <p:sp>
        <p:nvSpPr>
          <p:cNvPr id="9" name="Скругленный прямоугольник 8"/>
          <p:cNvSpPr/>
          <p:nvPr/>
        </p:nvSpPr>
        <p:spPr>
          <a:xfrm>
            <a:off x="2071670" y="285728"/>
            <a:ext cx="5000660" cy="107157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ru-RU" sz="2400" dirty="0" smtClean="0">
                <a:solidFill>
                  <a:srgbClr val="C00000"/>
                </a:solidFill>
                <a:latin typeface="Times New Roman" pitchFamily="18" charset="0"/>
                <a:cs typeface="Times New Roman" pitchFamily="18" charset="0"/>
              </a:rPr>
              <a:t>Основные направления деятельности психологической службы с семьями</a:t>
            </a:r>
            <a:endParaRPr lang="ru-RU" sz="2400" dirty="0">
              <a:solidFill>
                <a:srgbClr val="C00000"/>
              </a:solidFill>
              <a:latin typeface="Times New Roman" pitchFamily="18" charset="0"/>
              <a:cs typeface="Times New Roman" pitchFamily="18" charset="0"/>
            </a:endParaRPr>
          </a:p>
        </p:txBody>
      </p:sp>
      <p:sp>
        <p:nvSpPr>
          <p:cNvPr id="11" name="Стрелка вниз 10"/>
          <p:cNvSpPr/>
          <p:nvPr/>
        </p:nvSpPr>
        <p:spPr>
          <a:xfrm>
            <a:off x="4572000" y="1428736"/>
            <a:ext cx="142876" cy="357190"/>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p>
        </p:txBody>
      </p:sp>
      <p:sp>
        <p:nvSpPr>
          <p:cNvPr id="12" name="Стрелка вниз 11"/>
          <p:cNvSpPr/>
          <p:nvPr/>
        </p:nvSpPr>
        <p:spPr>
          <a:xfrm>
            <a:off x="4572000" y="2857496"/>
            <a:ext cx="142876" cy="35719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sp>
        <p:nvSpPr>
          <p:cNvPr id="13" name="Стрелка вниз 12"/>
          <p:cNvSpPr/>
          <p:nvPr/>
        </p:nvSpPr>
        <p:spPr>
          <a:xfrm flipH="1">
            <a:off x="4571999" y="4214818"/>
            <a:ext cx="117155" cy="35719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amond(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amond(in)">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amond(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diamond(in)">
                                      <p:cBhvr>
                                        <p:cTn id="32" dur="2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diamond(in)">
                                      <p:cBhvr>
                                        <p:cTn id="3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2" grpId="0" animBg="1"/>
      <p:bldP spid="13"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2092</TotalTime>
  <Words>2285</Words>
  <Application>Microsoft Office PowerPoint</Application>
  <PresentationFormat>Экран (4:3)</PresentationFormat>
  <Paragraphs>363</Paragraphs>
  <Slides>37</Slides>
  <Notes>0</Notes>
  <HiddenSlides>1</HiddenSlides>
  <MMClips>1</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37</vt:i4>
      </vt:variant>
    </vt:vector>
  </HeadingPairs>
  <TitlesOfParts>
    <vt:vector size="39" baseType="lpstr">
      <vt:lpstr>Трек</vt:lpstr>
      <vt:lpstr>Диаграмма</vt:lpstr>
      <vt:lpstr>Слайд 1</vt:lpstr>
      <vt:lpstr>  «Социально-психологическая работа с семьями детей с ограниченными возможностями здоровья»     </vt:lpstr>
      <vt:lpstr>  </vt:lpstr>
      <vt:lpstr>Слайд 4</vt:lpstr>
      <vt:lpstr>Слайд 5</vt:lpstr>
      <vt:lpstr>Слайд 6</vt:lpstr>
      <vt:lpstr>Слайд 7</vt:lpstr>
      <vt:lpstr>Слайд 8</vt:lpstr>
      <vt:lpstr>Слайд 9</vt:lpstr>
      <vt:lpstr>Слайд 10</vt:lpstr>
      <vt:lpstr>Слайд 11</vt:lpstr>
      <vt:lpstr>Основные этапы процесса психологического сопровождения </vt:lpstr>
      <vt:lpstr>Слайд 13</vt:lpstr>
      <vt:lpstr>Слайд 14</vt:lpstr>
      <vt:lpstr>Слайд 15</vt:lpstr>
      <vt:lpstr>Слайд 16</vt:lpstr>
      <vt:lpstr>Слайд 17</vt:lpstr>
      <vt:lpstr>Слайд 18</vt:lpstr>
      <vt:lpstr>Взаимоотношение:   УЧЕНИК     РОДИТЕЛЬ</vt:lpstr>
      <vt:lpstr>  Взаимоотношение:   УЧЕНИК      РОДИТЕЛЬ</vt:lpstr>
      <vt:lpstr>Слайд 21</vt:lpstr>
      <vt:lpstr>Слайд 22</vt:lpstr>
      <vt:lpstr>Система работы психологической службы </vt:lpstr>
      <vt:lpstr>Лучшая форма взаимоотношений с родителями: «дети – родители- учитель- семья»</vt:lpstr>
      <vt:lpstr>Слайд 25</vt:lpstr>
      <vt:lpstr>Социально -  психологическая    поддержка школьников   в   трудной   ситуации</vt:lpstr>
      <vt:lpstr>Слайд 27</vt:lpstr>
      <vt:lpstr>Слайд 28</vt:lpstr>
      <vt:lpstr>Слайд 29</vt:lpstr>
      <vt:lpstr>Система педагогических воздействий  «трудного» ребенка</vt:lpstr>
      <vt:lpstr>Слайд 31</vt:lpstr>
      <vt:lpstr>Слайд 32</vt:lpstr>
      <vt:lpstr>Слайд 33</vt:lpstr>
      <vt:lpstr>Слайд 34</vt:lpstr>
      <vt:lpstr>Правила эффективного взаимодействия педагога с семьями детей, имеющих ограничения по здоровью</vt:lpstr>
      <vt:lpstr>Дети – свидетели. Они учатся жить у жизни.</vt:lpstr>
      <vt:lpstr>Счастья, творческих успехов, удачи в  новом учебном году! Крепкого здоровья!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777</cp:lastModifiedBy>
  <cp:revision>166</cp:revision>
  <dcterms:modified xsi:type="dcterms:W3CDTF">2014-01-05T18:34:27Z</dcterms:modified>
</cp:coreProperties>
</file>