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4" r:id="rId4"/>
    <p:sldId id="265" r:id="rId5"/>
    <p:sldId id="257" r:id="rId6"/>
    <p:sldId id="258" r:id="rId7"/>
    <p:sldId id="269" r:id="rId8"/>
    <p:sldId id="268" r:id="rId9"/>
    <p:sldId id="266" r:id="rId10"/>
    <p:sldId id="26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66B00-DDF0-45FE-82B6-132B42BF598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A4319-11DD-4A84-A365-8449D5A0DD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8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74075B9-7787-45DA-9F2A-84B410553A96}" type="slidenum">
              <a:rPr lang="ru-RU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latin typeface="Calibri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A4319-11DD-4A84-A365-8449D5A0DD0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65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4EBD7A-55DA-4859-9BB9-6EF0CE5F869D}" type="datetimeFigureOut">
              <a:rPr lang="ru-RU" smtClean="0"/>
              <a:t>05.01.2014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3DC4D8-6EA0-49A1-890C-1FC9CF5BDF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im8-tub.yandex.net/i?id=90968031&amp;tov=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1&amp;img_url=http://img0.liveinternet.ru/images/attach/c/1/61/900/61900041_1168990407_3.jpg&amp;uinfo=ww-1349-wh-673-fw-1124-fh-467-pd-1&amp;p=1&amp;text=%D0%BA%D0%B0%D1%80%D1%82%D0%B8%D0%BD%D0%BA%D0%B8%20%D0%BF%D0%B8%D1%80%D0%BE%D0%B3%D0%B0,%20%D1%80%D0%B0%D0%B7%D0%B4%D0%B5%D0%BB%D0%B5%D0%BD%D0%BD%D0%BE%D0%B3%D0%BE%20%D0%BD%D0%B0%20%D0%B4%D0%BE%D0%BB%D0%B8&amp;noreask=1&amp;pos=50&amp;rpt=simage&amp;lr=19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sovetskiymultik.at.ua/photo/multiki_na_bukvu_v/vovka_v_tridevjatom_carstve/korol_za_rabotoj/191-0-2901" TargetMode="External"/><Relationship Id="rId7" Type="http://schemas.openxmlformats.org/officeDocument/2006/relationships/hyperlink" Target="http://sovetskiymultik.at.ua/photo/multiki_na_bukvu_v/vovka_v_tridevjatom_carstve/korol_na_travke/191-0-290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sovetskiymultik.at.ua/photo/multiki_na_bukvu_v/vovka_v_tridevjatom_carstve/malchik_v_krasnom/191-0-2903" TargetMode="Externa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Математика, 5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Сложение и вычитание обыкновенных дробей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55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143000"/>
          </a:xfrm>
        </p:spPr>
        <p:txBody>
          <a:bodyPr/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Дроби и действия с ними не всем легко даются. Со средних веков в немецком языке сохранилась поговорка «</a:t>
            </a:r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попасть в дроби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», что означает попасть в трудную ситуацию.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/>
          </a:p>
        </p:txBody>
      </p:sp>
      <p:pic>
        <p:nvPicPr>
          <p:cNvPr id="1026" name="Picture 2" descr="D:\Сохранённое\Desktop\картинки\Animated\человечки\j0282747.gif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8961"/>
            <a:ext cx="4104456" cy="3784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70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035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849276" y="512187"/>
            <a:ext cx="719780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sz="1400" dirty="0">
                <a:ea typeface="Times New Roman" pitchFamily="18" charset="0"/>
              </a:rPr>
              <a:t>      </a:t>
            </a:r>
            <a:endParaRPr lang="ru-RU" sz="2800" dirty="0">
              <a:ea typeface="Times New Roman" pitchFamily="18" charset="0"/>
            </a:endParaRPr>
          </a:p>
          <a:p>
            <a:pPr algn="just"/>
            <a:r>
              <a:rPr lang="ru-RU" sz="2800" dirty="0">
                <a:ea typeface="Times New Roman" pitchFamily="18" charset="0"/>
              </a:rPr>
              <a:t> </a:t>
            </a:r>
            <a:r>
              <a:rPr lang="ru-RU" sz="2800" dirty="0" smtClean="0">
                <a:ea typeface="Times New Roman" pitchFamily="18" charset="0"/>
              </a:rPr>
              <a:t>Дроби в Древней Руси называли </a:t>
            </a:r>
            <a:r>
              <a:rPr lang="ru-RU" sz="2800" dirty="0">
                <a:solidFill>
                  <a:srgbClr val="0070C0"/>
                </a:solidFill>
                <a:ea typeface="Times New Roman" pitchFamily="18" charset="0"/>
              </a:rPr>
              <a:t>долями</a:t>
            </a:r>
            <a:r>
              <a:rPr lang="ru-RU" sz="2800" dirty="0">
                <a:ea typeface="Times New Roman" pitchFamily="18" charset="0"/>
              </a:rPr>
              <a:t>,</a:t>
            </a:r>
          </a:p>
          <a:p>
            <a:pPr algn="just"/>
            <a:r>
              <a:rPr lang="ru-RU" sz="2800" dirty="0">
                <a:ea typeface="Times New Roman" pitchFamily="18" charset="0"/>
              </a:rPr>
              <a:t> позднее </a:t>
            </a:r>
            <a:r>
              <a:rPr lang="ru-RU" sz="2800" dirty="0">
                <a:solidFill>
                  <a:srgbClr val="0070C0"/>
                </a:solidFill>
                <a:ea typeface="Times New Roman" pitchFamily="18" charset="0"/>
              </a:rPr>
              <a:t>«ломаными числами». </a:t>
            </a:r>
          </a:p>
        </p:txBody>
      </p:sp>
      <p:pic>
        <p:nvPicPr>
          <p:cNvPr id="15363" name="Рисунок 29" descr="ло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060575"/>
            <a:ext cx="759142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264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429652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Леонтий Филиппович Магницкий (1669-1739</a:t>
            </a:r>
            <a:r>
              <a:rPr 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)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060575"/>
            <a:ext cx="5724525" cy="43211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Леонтий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Филиппович</a:t>
            </a:r>
          </a:p>
          <a:p>
            <a:pPr marL="274320" indent="-274320" algn="ctr" fontAlgn="auto">
              <a:spcAft>
                <a:spcPts val="0"/>
              </a:spcAft>
              <a:buFontTx/>
              <a:buNone/>
              <a:defRPr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Магницкий — первый учитель математики и морских наук в России — обладал самобытным математическим дарованием. </a:t>
            </a:r>
          </a:p>
        </p:txBody>
      </p:sp>
      <p:pic>
        <p:nvPicPr>
          <p:cNvPr id="232452" name="Picture 4" descr="http://im8-tub.yandex.net/i?id=90968031&amp;tov=8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628775"/>
            <a:ext cx="3205163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2411397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873" y="116632"/>
            <a:ext cx="522406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Арифметика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Магницкого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напечатана в 1703 году в Москве и почти сразу после выхода в свет ставшей основным математическим учебником России на долгие годы. 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первой части изложены действия с целыми числами, во второй – с ломаными, т.е. с дробями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Рисунок 64" descr="http://ostashkov.codis.ru/okmma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29094">
            <a:off x="565150" y="1976438"/>
            <a:ext cx="3189288" cy="257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81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332656"/>
            <a:ext cx="3528392" cy="640871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effectLst/>
              </a:rPr>
              <a:t>Задача1.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Маша на день  рождение пригласила одноклассников:      3 девочек и 2 мальчиков. Мама испекла красивый торт. Разрезали торт так, чтобы каждому(включая маму и папу)  досталось по кусочку.</a:t>
            </a:r>
            <a:r>
              <a:rPr lang="ru-RU" sz="1800" dirty="0">
                <a:effectLst/>
              </a:rPr>
              <a:t> Закрасьте красным карандашом часть торта, которая досталась девочкам, а зеленым – часть торта, </a:t>
            </a:r>
            <a:r>
              <a:rPr lang="ru-RU" sz="1800" dirty="0" smtClean="0">
                <a:effectLst/>
              </a:rPr>
              <a:t>которая досталась мальчикам. Какую часть торта съели  дети?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 smtClean="0">
                <a:effectLst/>
              </a:rPr>
              <a:t> </a:t>
            </a:r>
            <a:endParaRPr lang="ru-RU" sz="1800" dirty="0">
              <a:effectLst/>
            </a:endParaRPr>
          </a:p>
        </p:txBody>
      </p:sp>
      <p:pic>
        <p:nvPicPr>
          <p:cNvPr id="4" name="Объект 3" descr="http://im6-tub-ru.yandex.net/i?id=13110091-18-72&amp;n=21">
            <a:hlinkClick r:id="rId2" tgtFrame="&quot;_blank&quot;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4608512" cy="41044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D:\Сохранённое\Desktop\картинки\Animated\школа\j0213505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085184"/>
            <a:ext cx="3456383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4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251520" y="188640"/>
                <a:ext cx="4824535" cy="3240360"/>
              </a:xfrm>
            </p:spPr>
            <p:txBody>
              <a:bodyPr/>
              <a:lstStyle/>
              <a:p>
                <a:pPr algn="just"/>
                <a:r>
                  <a:rPr lang="ru-RU" sz="2000" dirty="0" smtClean="0"/>
                  <a:t>Задача2.</a:t>
                </a:r>
                <a:br>
                  <a:rPr lang="ru-RU" sz="2000" dirty="0" smtClean="0"/>
                </a:br>
                <a:r>
                  <a:rPr lang="ru-RU" sz="2000" dirty="0" smtClean="0"/>
                  <a:t>Царь выкрасил уже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</a:rPr>
                          <m:t>𝟏𝟐</m:t>
                        </m:r>
                      </m:den>
                    </m:f>
                  </m:oMath>
                </a14:m>
                <a:r>
                  <a:rPr lang="ru-RU" sz="2000" dirty="0" smtClean="0"/>
                  <a:t> забора, когда появился Вовка и ему помешал. Царь попросил Вовку ему помочь и Вовка выкрасил еще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ru-RU" sz="2000" b="1" i="1" smtClean="0">
                            <a:latin typeface="Cambria Math"/>
                          </a:rPr>
                          <m:t>𝟏𝟐</m:t>
                        </m:r>
                        <m:r>
                          <a:rPr lang="ru-RU" sz="2000" b="1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2000" dirty="0" smtClean="0"/>
                  <a:t> забора. Какую часть забора они выкрасили вместе?</a:t>
                </a:r>
                <a:endParaRPr lang="ru-RU" sz="2000" dirty="0"/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1520" y="188640"/>
                <a:ext cx="4824535" cy="3240360"/>
              </a:xfrm>
              <a:blipFill rotWithShape="1">
                <a:blip r:embed="rId2"/>
                <a:stretch>
                  <a:fillRect t="-3195" r="-1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Объект 3" descr="http://sovetskiymultik.at.ua/_ph/191/1/9876271.jpg">
            <a:hlinkClick r:id="rId3" tooltip="&quot;Просмотры: 213 | Размеры: 640x480, 287.7Kb&quot;"/>
          </p:cNvPr>
          <p:cNvPicPr>
            <a:picLocks noGrp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88640"/>
            <a:ext cx="3168352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sovetskiymultik.at.ua/_ph/191/1/43259204.jpg">
            <a:hlinkClick r:id="rId5" tooltip="&quot;Просмотры: 200 | Размеры: 640x480, 259.2Kb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68426"/>
            <a:ext cx="295232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sovetskiymultik.at.ua/_ph/191/1/10392294.jpg">
            <a:hlinkClick r:id="rId7" tooltip="&quot;Просмотры: 195 | Размеры: 640x480, 271.6Kb&quot;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12976"/>
            <a:ext cx="3168352" cy="29917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998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3717032"/>
            <a:ext cx="7622232" cy="2880320"/>
          </a:xfrm>
        </p:spPr>
        <p:txBody>
          <a:bodyPr/>
          <a:lstStyle/>
          <a:p>
            <a:pPr algn="just"/>
            <a:r>
              <a:rPr lang="ru-RU" sz="2000" dirty="0" smtClean="0">
                <a:effectLst/>
              </a:rPr>
              <a:t>Задача3</a:t>
            </a:r>
            <a:r>
              <a:rPr lang="ru-RU" sz="2000" dirty="0">
                <a:effectLst/>
              </a:rPr>
              <a:t>.</a:t>
            </a:r>
            <a:br>
              <a:rPr lang="ru-RU" sz="2000" dirty="0">
                <a:effectLst/>
              </a:rPr>
            </a:br>
            <a:r>
              <a:rPr lang="ru-RU" sz="2000" dirty="0">
                <a:effectLst/>
              </a:rPr>
              <a:t>Пирог разрезали на  </a:t>
            </a:r>
            <a:r>
              <a:rPr lang="ru-RU" sz="2000" dirty="0" smtClean="0">
                <a:effectLst/>
              </a:rPr>
              <a:t>12 </a:t>
            </a:r>
            <a:r>
              <a:rPr lang="ru-RU" sz="2000" dirty="0">
                <a:effectLst/>
              </a:rPr>
              <a:t>кусочков, как при помощи дроби можно записать сколько частей пирога лежит на тарелке? после чаепития на тарелке осталось 5 кусочков. Какую часть пирога съели? Закрасьте ее зеленым цветом. Дети съели 4 </a:t>
            </a:r>
            <a:r>
              <a:rPr lang="ru-RU" sz="2000" dirty="0" smtClean="0">
                <a:effectLst/>
              </a:rPr>
              <a:t>кусочка</a:t>
            </a:r>
            <a:r>
              <a:rPr lang="ru-RU" sz="2000" dirty="0">
                <a:effectLst/>
              </a:rPr>
              <a:t>, какую часть съели дети? Как узнать какую часть пирога съели взрослые?  </a:t>
            </a:r>
          </a:p>
        </p:txBody>
      </p:sp>
      <p:pic>
        <p:nvPicPr>
          <p:cNvPr id="1026" name="Picture 2" descr="C:\Users\User\Desktop\iCA3EJVAH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367240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270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525344"/>
            <a:ext cx="8712967" cy="144016"/>
          </a:xfrm>
        </p:spPr>
        <p:txBody>
          <a:bodyPr/>
          <a:lstStyle/>
          <a:p>
            <a:pPr marL="0" indent="0" algn="l">
              <a:buNone/>
            </a:pPr>
            <a:endParaRPr lang="ru-RU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323528" y="692696"/>
                <a:ext cx="8640960" cy="511256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ru-RU" sz="4800" b="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 smtClean="0"/>
                  <a:t> -</a:t>
                </a:r>
                <a:r>
                  <a:rPr lang="ru-RU" sz="3200" dirty="0" smtClean="0"/>
                  <a:t>первая дробь</a:t>
                </a:r>
                <a:r>
                  <a:rPr lang="ru-RU" sz="4800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4800" b="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ru-RU" sz="4800" b="0" i="1"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/>
                  <a:t> - </a:t>
                </a:r>
                <a:r>
                  <a:rPr lang="ru-RU" sz="3200" dirty="0"/>
                  <a:t>вторая </a:t>
                </a:r>
                <a:r>
                  <a:rPr lang="ru-RU" sz="3200" dirty="0" smtClean="0"/>
                  <a:t>дробь</a:t>
                </a:r>
              </a:p>
              <a:p>
                <a:r>
                  <a:rPr lang="ru-RU" sz="4800" dirty="0" smtClean="0"/>
                  <a:t>ПРАВИЛО </a:t>
                </a:r>
                <a:r>
                  <a:rPr lang="ru-RU" sz="4800" dirty="0"/>
                  <a:t>СЛОЖЕНИЯ  </a:t>
                </a:r>
                <a:br>
                  <a:rPr lang="ru-RU" sz="4800" dirty="0"/>
                </a:br>
                <a:r>
                  <a:rPr lang="ru-RU" sz="4800" dirty="0" smtClean="0">
                    <a:solidFill>
                      <a:srgbClr val="FF0000"/>
                    </a:solidFill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ru-RU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>
                    <a:solidFill>
                      <a:srgbClr val="FF000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ru-RU" sz="4800" dirty="0" smtClean="0"/>
              </a:p>
              <a:p>
                <a:r>
                  <a:rPr lang="ru-RU" sz="4800" dirty="0"/>
                  <a:t>ПРАВИЛО ВЫЧИТАНИЯ</a:t>
                </a:r>
                <a:br>
                  <a:rPr lang="ru-RU" sz="4800" dirty="0"/>
                </a:br>
                <a:r>
                  <a:rPr lang="ru-RU" sz="4800" dirty="0"/>
                  <a:t> </a:t>
                </a:r>
                <a:r>
                  <a:rPr lang="ru-RU" sz="4800" dirty="0" smtClean="0"/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ru-RU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>
                    <a:solidFill>
                      <a:srgbClr val="FF0000"/>
                    </a:solidFill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r>
                  <a:rPr lang="ru-RU" sz="48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ru-RU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en-US" sz="4800" b="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𝑏</m:t>
                        </m:r>
                      </m:den>
                    </m:f>
                  </m:oMath>
                </a14:m>
                <a:endParaRPr lang="ru-RU" sz="4800" dirty="0" smtClean="0"/>
              </a:p>
              <a:p>
                <a:pPr lvl="1"/>
                <a:endParaRPr lang="ru-RU" sz="46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323528" y="692696"/>
                <a:ext cx="8640960" cy="5112568"/>
              </a:xfrm>
              <a:blipFill rotWithShape="1">
                <a:blip r:embed="rId3"/>
                <a:stretch>
                  <a:fillRect l="-3597" t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620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190184" cy="2304256"/>
          </a:xfrm>
        </p:spPr>
        <p:txBody>
          <a:bodyPr/>
          <a:lstStyle/>
          <a:p>
            <a:pPr algn="just"/>
            <a:r>
              <a:rPr lang="ru-RU" sz="2400" dirty="0" smtClean="0"/>
              <a:t>Домашнее задание: </a:t>
            </a:r>
            <a:r>
              <a:rPr lang="ru-RU" sz="2400" dirty="0" smtClean="0">
                <a:effectLst/>
              </a:rPr>
              <a:t>стр</a:t>
            </a:r>
            <a:r>
              <a:rPr lang="ru-RU" sz="2400" dirty="0">
                <a:effectLst/>
              </a:rPr>
              <a:t>. 118-119(  правила), </a:t>
            </a:r>
            <a:r>
              <a:rPr lang="ru-RU" sz="2400" dirty="0" smtClean="0">
                <a:effectLst/>
              </a:rPr>
              <a:t>№ </a:t>
            </a:r>
            <a:r>
              <a:rPr lang="ru-RU" sz="2400" dirty="0">
                <a:effectLst/>
              </a:rPr>
              <a:t>424,№ </a:t>
            </a:r>
            <a:r>
              <a:rPr lang="ru-RU" sz="2400" dirty="0" smtClean="0">
                <a:effectLst/>
              </a:rPr>
              <a:t>426(</a:t>
            </a:r>
            <a:r>
              <a:rPr lang="ru-RU" sz="2400" dirty="0" err="1" smtClean="0">
                <a:effectLst/>
              </a:rPr>
              <a:t>в,г</a:t>
            </a:r>
            <a:r>
              <a:rPr lang="ru-RU" sz="2400" dirty="0" smtClean="0">
                <a:effectLst/>
              </a:rPr>
              <a:t>), №428 </a:t>
            </a:r>
            <a:r>
              <a:rPr lang="ru-RU" sz="2400" dirty="0">
                <a:effectLst/>
              </a:rPr>
              <a:t>. По желанию: найти старинные задачи про дроби.</a:t>
            </a:r>
            <a:endParaRPr lang="ru-RU" sz="2400" dirty="0"/>
          </a:p>
        </p:txBody>
      </p:sp>
      <p:pic>
        <p:nvPicPr>
          <p:cNvPr id="2050" name="Picture 2" descr="D:\Сохранённое\Desktop\картинки\Animated\школа\Рисунок.gif"/>
          <p:cNvPicPr>
            <a:picLocks noGrp="1" noChangeAspect="1" noChangeArrowheads="1" noCro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3600400" cy="258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58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TITLE" val=""/>
  <p:tag name="GENSWF_ADVANCE_TIME" val="20.00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</TotalTime>
  <Words>138</Words>
  <Application>Microsoft Office PowerPoint</Application>
  <PresentationFormat>Экран (4:3)</PresentationFormat>
  <Paragraphs>21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Сложение и вычитание обыкновенных дробей</vt:lpstr>
      <vt:lpstr>Презентация PowerPoint</vt:lpstr>
      <vt:lpstr>Леонтий Филиппович Магницкий (1669-1739)</vt:lpstr>
      <vt:lpstr>Презентация PowerPoint</vt:lpstr>
      <vt:lpstr>Задача1.   Маша на день  рождение пригласила одноклассников:      3 девочек и 2 мальчиков. Мама испекла красивый торт. Разрезали торт так, чтобы каждому(включая маму и папу)  досталось по кусочку. Закрасьте красным карандашом часть торта, которая досталась девочкам, а зеленым – часть торта, которая досталась мальчикам. Какую часть торта съели  дети?  </vt:lpstr>
      <vt:lpstr>Задача2. Царь выкрасил уже 7/12 забора, когда появился Вовка и ему помешал. Царь попросил Вовку ему помочь и Вовка выкрасил еще 3/(12 ) забора. Какую часть забора они выкрасили вместе?</vt:lpstr>
      <vt:lpstr>Задача3. Пирог разрезали на  12 кусочков, как при помощи дроби можно записать сколько частей пирога лежит на тарелке? после чаепития на тарелке осталось 5 кусочков. Какую часть пирога съели? Закрасьте ее зеленым цветом. Дети съели 4 кусочка, какую часть съели дети? Как узнать какую часть пирога съели взрослые?  </vt:lpstr>
      <vt:lpstr>Презентация PowerPoint</vt:lpstr>
      <vt:lpstr>Домашнее задание: стр. 118-119(  правила), № 424,№ 426(в,г), №428 . По желанию: найти старинные задачи про дроби.</vt:lpstr>
      <vt:lpstr>Дроби и действия с ними не всем легко даются. Со средних веков в немецком языке сохранилась поговорка «попасть в дроби», что означает попасть в трудную ситуацию. </vt:lpstr>
      <vt:lpstr>СПАСИБО ЗА УРОК!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обыкновенных дробей</dc:title>
  <dc:creator>User</dc:creator>
  <cp:lastModifiedBy>User</cp:lastModifiedBy>
  <cp:revision>26</cp:revision>
  <dcterms:created xsi:type="dcterms:W3CDTF">2013-12-08T11:27:32Z</dcterms:created>
  <dcterms:modified xsi:type="dcterms:W3CDTF">2014-01-05T16:21:23Z</dcterms:modified>
</cp:coreProperties>
</file>