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2" r:id="rId3"/>
    <p:sldId id="276" r:id="rId4"/>
    <p:sldId id="277" r:id="rId5"/>
    <p:sldId id="278" r:id="rId6"/>
    <p:sldId id="280" r:id="rId7"/>
    <p:sldId id="281" r:id="rId8"/>
    <p:sldId id="286" r:id="rId9"/>
    <p:sldId id="28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773" autoAdjust="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7720-E7E6-4E88-9EAF-A45F258D2AB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9962-BA44-46F4-9C47-E8301FD75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7720-E7E6-4E88-9EAF-A45F258D2AB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9962-BA44-46F4-9C47-E8301FD75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7720-E7E6-4E88-9EAF-A45F258D2AB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9962-BA44-46F4-9C47-E8301FD75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7720-E7E6-4E88-9EAF-A45F258D2AB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9962-BA44-46F4-9C47-E8301FD75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7720-E7E6-4E88-9EAF-A45F258D2AB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9962-BA44-46F4-9C47-E8301FD75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7720-E7E6-4E88-9EAF-A45F258D2AB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9962-BA44-46F4-9C47-E8301FD75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7720-E7E6-4E88-9EAF-A45F258D2AB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9962-BA44-46F4-9C47-E8301FD75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7720-E7E6-4E88-9EAF-A45F258D2AB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9962-BA44-46F4-9C47-E8301FD75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7720-E7E6-4E88-9EAF-A45F258D2AB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9962-BA44-46F4-9C47-E8301FD75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7720-E7E6-4E88-9EAF-A45F258D2AB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9962-BA44-46F4-9C47-E8301FD75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7720-E7E6-4E88-9EAF-A45F258D2AB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19962-BA44-46F4-9C47-E8301FD75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7720-E7E6-4E88-9EAF-A45F258D2ABB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19962-BA44-46F4-9C47-E8301FD75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School 40\Рабочий стол\КАРТИНКИ\1313978218_bez-imeni-4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57158" y="1285860"/>
            <a:ext cx="8602676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«Основная школа – </a:t>
            </a:r>
          </a:p>
          <a:p>
            <a:pPr algn="ctr"/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п</a:t>
            </a: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ространство выбора»</a:t>
            </a:r>
            <a:b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в МАОУ «СОШ №40» г. Перми:</a:t>
            </a:r>
            <a:b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основные направления, планируемые результаты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 descr="ябл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-99392"/>
            <a:ext cx="1379538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29058" y="4500570"/>
            <a:ext cx="49292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Старкова О. П., заместитель директора по УВР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8992" y="5715016"/>
            <a:ext cx="22145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Пермь, 2013 г.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Documents and Settings\School 40\Рабочий стол\КАРТИНКИ\master07_backgroun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7024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00100" y="428604"/>
            <a:ext cx="771482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3600" dirty="0" smtClean="0"/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	Современное общество нуждается в особом типе личности, которая стремится к достижению успеха, обеспечивает личностный социальный прогресс. 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	В соответствии с этим предполагается устройство школы на принципах возрастных и индивидуальных особенностей школьников.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	В современном обществе система образования должна формировать такие качества как инициативность,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инновационность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мобильность, гибкость, конструктивность и самостоятельность.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	Д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ействия участников образовательного процесса должны быть ориентированы на разработку образовательных программ, включающих все типы педагогических воздействий, не только учебных, но и  воспитательных.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8" name="Рисунок 3" descr="ябл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315416"/>
            <a:ext cx="1331640" cy="19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School 40\Рабочий стол\КАРТИНКИ\master07_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8737" y="-75436"/>
            <a:ext cx="9155430" cy="6858000"/>
          </a:xfrm>
          <a:prstGeom prst="rect">
            <a:avLst/>
          </a:prstGeom>
          <a:noFill/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403648" y="1124744"/>
            <a:ext cx="6919937" cy="5256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1)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ru-RU" sz="36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</a:rPr>
              <a:t>поточно-групповой метод обучения по предметам история</a:t>
            </a:r>
            <a:r>
              <a:rPr kumimoji="0" lang="ru-RU" sz="360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ru-RU" sz="36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</a:rPr>
              <a:t>и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</a:rPr>
              <a:t>природоведения</a:t>
            </a:r>
            <a:r>
              <a:rPr kumimoji="0" lang="ru-RU" sz="36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</a:rPr>
              <a:t> в 5 классах с делением параллели на учебные группы;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6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2)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kumimoji="0" lang="ru-RU" sz="36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</a:rPr>
              <a:t>проведение КК (краткосрочных курсов) в 5 – 7 классах;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36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3)</a:t>
            </a:r>
            <a:r>
              <a:rPr kumimoji="0" lang="ru-RU" sz="36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</a:rPr>
              <a:t> профессиональные пробы и социальные практики</a:t>
            </a:r>
            <a:r>
              <a:rPr kumimoji="0" lang="ru-RU" sz="360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ru-RU" sz="36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</a:rPr>
              <a:t>в 8</a:t>
            </a:r>
            <a:r>
              <a:rPr kumimoji="0" lang="ru-RU" sz="360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</a:rPr>
              <a:t> – </a:t>
            </a:r>
            <a:r>
              <a:rPr kumimoji="0" lang="ru-RU" sz="36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</a:rPr>
              <a:t>9</a:t>
            </a:r>
            <a:r>
              <a:rPr kumimoji="0" lang="ru-RU" sz="360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lang="ru-RU" sz="36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</a:rPr>
              <a:t>классах.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23728" y="539969"/>
            <a:ext cx="6336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Направления работы: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3" descr="ябл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737" y="-75436"/>
            <a:ext cx="1379538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6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932601296"/>
              </p:ext>
            </p:extLst>
          </p:nvPr>
        </p:nvGraphicFramePr>
        <p:xfrm>
          <a:off x="0" y="1000107"/>
          <a:ext cx="9144001" cy="6072699"/>
        </p:xfrm>
        <a:graphic>
          <a:graphicData uri="http://schemas.openxmlformats.org/drawingml/2006/table">
            <a:tbl>
              <a:tblPr/>
              <a:tblGrid>
                <a:gridCol w="1115616"/>
                <a:gridCol w="1456120"/>
                <a:gridCol w="2143140"/>
                <a:gridCol w="2071702"/>
                <a:gridCol w="2357423"/>
              </a:tblGrid>
              <a:tr h="4402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Класс/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год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 класс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 класс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 класс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 класс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67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2013-2014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История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Природоведение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6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2014-2015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История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Природоведение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Литература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История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Биология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Обществознание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Русский язык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Математика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4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2015-2016</a:t>
                      </a:r>
                    </a:p>
                  </a:txBody>
                  <a:tcPr marL="91441" marR="91441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История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Природоведение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Литература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История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Литература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Биология Обществознание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История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Биология Обществознание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Литература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Русский язык Математика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Физика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Иностранный язык</a:t>
                      </a:r>
                    </a:p>
                  </a:txBody>
                  <a:tcPr marL="91441" marR="91441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71538" y="5000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28662" y="214290"/>
            <a:ext cx="77865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Модель ПГМ обучения на 2013-2016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уч.г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ябл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5923"/>
            <a:ext cx="939628" cy="1362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23728" y="260648"/>
            <a:ext cx="621330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</a:rPr>
              <a:t>Компоненты в 5 классах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</a:rPr>
              <a:t> на 2013-2014 учебный год</a:t>
            </a:r>
            <a:endParaRPr lang="ru-RU" sz="4000" dirty="0">
              <a:solidFill>
                <a:srgbClr val="FF0000"/>
              </a:solidFill>
            </a:endParaRPr>
          </a:p>
        </p:txBody>
      </p:sp>
      <p:graphicFrame>
        <p:nvGraphicFramePr>
          <p:cNvPr id="4" name="Group 3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65840021"/>
              </p:ext>
            </p:extLst>
          </p:nvPr>
        </p:nvGraphicFramePr>
        <p:xfrm>
          <a:off x="467544" y="1603787"/>
          <a:ext cx="8676456" cy="5117152"/>
        </p:xfrm>
        <a:graphic>
          <a:graphicData uri="http://schemas.openxmlformats.org/drawingml/2006/table">
            <a:tbl>
              <a:tblPr/>
              <a:tblGrid>
                <a:gridCol w="4339778"/>
                <a:gridCol w="4336678"/>
              </a:tblGrid>
              <a:tr h="7513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История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Результат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2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-историческое кино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- фильм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- искусство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- выставка работ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5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- театр и мифология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- спектакль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5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- миграция народов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- исторические карты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- культурные и исторические традиции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- праздник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Рисунок 3" descr="ябл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3408"/>
            <a:ext cx="1379538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23728" y="260648"/>
            <a:ext cx="621330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</a:rPr>
              <a:t>Компоненты в 5 классах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</a:rPr>
              <a:t> на 2013-2014 учебный год</a:t>
            </a:r>
            <a:endParaRPr lang="ru-RU" sz="4000" dirty="0">
              <a:solidFill>
                <a:srgbClr val="FF0000"/>
              </a:solidFill>
            </a:endParaRPr>
          </a:p>
        </p:txBody>
      </p:sp>
      <p:graphicFrame>
        <p:nvGraphicFramePr>
          <p:cNvPr id="4" name="Group 3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645927184"/>
              </p:ext>
            </p:extLst>
          </p:nvPr>
        </p:nvGraphicFramePr>
        <p:xfrm>
          <a:off x="467544" y="1539364"/>
          <a:ext cx="8676456" cy="5115124"/>
        </p:xfrm>
        <a:graphic>
          <a:graphicData uri="http://schemas.openxmlformats.org/drawingml/2006/table">
            <a:tbl>
              <a:tblPr/>
              <a:tblGrid>
                <a:gridCol w="4449813"/>
                <a:gridCol w="4226643"/>
              </a:tblGrid>
              <a:tr h="889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Природоведение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Результат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- география в моделях и макетах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-макет </a:t>
                      </a: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Уральских гор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- химия вокруг нас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-каталог продукции с указанием химического состава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3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- физика своими руками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-физические модели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70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- путешествие по родному краю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- создание туристических карт и маршрутов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-экономическая география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- экономические модели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Рисунок 3" descr="ябл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-243408"/>
            <a:ext cx="1379538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357182"/>
            <a:ext cx="81439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Краткосрочные курсы для 5 - 7 классов на 2013-2014 учебный год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500174"/>
            <a:ext cx="8229600" cy="5157192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Театр современной песни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Театр ситуаций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Английский театр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Салфеточный дизайн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Быстро, вкусно, красиво, романтично…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Танец современный и классический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Путеводитель по социальным сетям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–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блогер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Звездочет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Вышивание лентами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Звездчатые многогранники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Витраж</a:t>
            </a:r>
          </a:p>
          <a:p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Декупаж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Квилинг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Компьютерный дизайн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Графический дизайн</a:t>
            </a:r>
          </a:p>
          <a:p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Бумагопластика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Экономика школы</a:t>
            </a:r>
          </a:p>
          <a:p>
            <a:endParaRPr lang="ru-RU" dirty="0"/>
          </a:p>
        </p:txBody>
      </p:sp>
      <p:pic>
        <p:nvPicPr>
          <p:cNvPr id="5" name="Рисунок 3" descr="ябл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13" y="-243408"/>
            <a:ext cx="1379538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31345" y="260648"/>
            <a:ext cx="699807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Профессиональные пробы для</a:t>
            </a:r>
            <a:b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8 - 9 классов на 2013-2014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уч.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Group 3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10672483"/>
              </p:ext>
            </p:extLst>
          </p:nvPr>
        </p:nvGraphicFramePr>
        <p:xfrm>
          <a:off x="467544" y="1484784"/>
          <a:ext cx="8280920" cy="4937790"/>
        </p:xfrm>
        <a:graphic>
          <a:graphicData uri="http://schemas.openxmlformats.org/drawingml/2006/table">
            <a:tbl>
              <a:tblPr/>
              <a:tblGrid>
                <a:gridCol w="4246958"/>
                <a:gridCol w="4033962"/>
              </a:tblGrid>
              <a:tr h="5833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Направления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Соц. партнеры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ru-RU" sz="2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Банковская система 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«Сбербанк России»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7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Маркетинговое исследование, профориентации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ОАО ПЗСП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458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Основы</a:t>
                      </a:r>
                      <a:r>
                        <a:rPr lang="ru-RU" sz="2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ландшафтного дизайна</a:t>
                      </a:r>
                      <a:endParaRPr lang="ru-RU" sz="2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ТОС «Пролетарский»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Дошкольная педагогика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МАДОУ «Детский сад №203»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Менеджмент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Магазин канцтоваров «Карандаш»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9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Менеджмент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ИП Векшина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0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Дополнительное</a:t>
                      </a:r>
                      <a:r>
                        <a:rPr lang="ru-RU" sz="2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образование школьников</a:t>
                      </a:r>
                      <a:endParaRPr lang="ru-RU" sz="2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Клуб «Радуга»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Рисунок 3" descr="ябл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5416"/>
            <a:ext cx="1379538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49013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10038" y="260648"/>
            <a:ext cx="624068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Социальные практики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b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8 - 9 классов на 2013-2014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уч.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Group 3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485429063"/>
              </p:ext>
            </p:extLst>
          </p:nvPr>
        </p:nvGraphicFramePr>
        <p:xfrm>
          <a:off x="478515" y="1340768"/>
          <a:ext cx="8280920" cy="5373328"/>
        </p:xfrm>
        <a:graphic>
          <a:graphicData uri="http://schemas.openxmlformats.org/drawingml/2006/table">
            <a:tbl>
              <a:tblPr/>
              <a:tblGrid>
                <a:gridCol w="4246958"/>
                <a:gridCol w="4033962"/>
              </a:tblGrid>
              <a:tr h="5392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Направления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Формы работы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34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Волонтерская деятельность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Шефство</a:t>
                      </a:r>
                      <a:r>
                        <a:rPr lang="ru-RU" sz="2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над младшими школьниками;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Шефство над ветеранами;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Мобильные группы;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Экологические группы</a:t>
                      </a:r>
                      <a:endParaRPr lang="ru-RU" sz="22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12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Здоровьесбережение</a:t>
                      </a:r>
                      <a:endParaRPr kumimoji="0" lang="ru-RU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Турпоходы;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Спортивные соревнования;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Выставки;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Экскурсии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6613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Социально-ролевая деятельность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Деловые</a:t>
                      </a:r>
                      <a:r>
                        <a:rPr lang="ru-RU" sz="2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игры;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 самоуправления;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200" baseline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Школьные </a:t>
                      </a:r>
                      <a:r>
                        <a:rPr lang="ru-RU" sz="22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СМИ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Рисунок 3" descr="ябл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4" y="-200868"/>
            <a:ext cx="1379538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73021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1064</TotalTime>
  <Words>364</Words>
  <Application>Microsoft Office PowerPoint</Application>
  <PresentationFormat>Экран (4:3)</PresentationFormat>
  <Paragraphs>126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      Краткосрочные курсы для 5 - 7 классов на 2013-2014 учебный год</vt:lpstr>
      <vt:lpstr>Слайд 8</vt:lpstr>
      <vt:lpstr>Слайд 9</vt:lpstr>
    </vt:vector>
  </TitlesOfParts>
  <Company>School 40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School</dc:creator>
  <cp:lastModifiedBy>Ольга Павловна</cp:lastModifiedBy>
  <cp:revision>155</cp:revision>
  <dcterms:created xsi:type="dcterms:W3CDTF">2012-08-24T11:06:12Z</dcterms:created>
  <dcterms:modified xsi:type="dcterms:W3CDTF">2014-03-12T04:51:09Z</dcterms:modified>
</cp:coreProperties>
</file>