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321" r:id="rId3"/>
    <p:sldId id="345" r:id="rId4"/>
    <p:sldId id="323" r:id="rId5"/>
    <p:sldId id="260" r:id="rId6"/>
    <p:sldId id="327" r:id="rId7"/>
    <p:sldId id="328" r:id="rId8"/>
    <p:sldId id="346" r:id="rId9"/>
    <p:sldId id="347" r:id="rId10"/>
    <p:sldId id="348" r:id="rId11"/>
    <p:sldId id="349" r:id="rId12"/>
    <p:sldId id="350" r:id="rId13"/>
    <p:sldId id="33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E43C"/>
    <a:srgbClr val="554B42"/>
    <a:srgbClr val="F3EF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750" autoAdjust="0"/>
  </p:normalViewPr>
  <p:slideViewPr>
    <p:cSldViewPr>
      <p:cViewPr>
        <p:scale>
          <a:sx n="66" d="100"/>
          <a:sy n="66" d="100"/>
        </p:scale>
        <p:origin x="-150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8ED096-33A2-4BA2-BAAC-DD47552D851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5EBA2F-7319-4BF7-89D6-274A31D24FF6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B w="114300" prst="artDeco"/>
        </a:sp3d>
      </dgm:spPr>
      <dgm:t>
        <a:bodyPr/>
        <a:lstStyle/>
        <a:p>
          <a:pPr algn="l" rtl="0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Изучение статей административного и уголовного кодекса.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B19821-BCF4-46FC-83E4-C47D336E7195}" type="parTrans" cxnId="{0AC256DD-2DBF-4718-B7BA-B6DA372030F4}">
      <dgm:prSet/>
      <dgm:spPr/>
      <dgm:t>
        <a:bodyPr/>
        <a:lstStyle/>
        <a:p>
          <a:endParaRPr lang="ru-RU"/>
        </a:p>
      </dgm:t>
    </dgm:pt>
    <dgm:pt modelId="{29E4111F-E360-4EB3-B4B4-8BAA533B561F}" type="sibTrans" cxnId="{0AC256DD-2DBF-4718-B7BA-B6DA372030F4}">
      <dgm:prSet/>
      <dgm:spPr/>
      <dgm:t>
        <a:bodyPr/>
        <a:lstStyle/>
        <a:p>
          <a:endParaRPr lang="ru-RU"/>
        </a:p>
      </dgm:t>
    </dgm:pt>
    <dgm:pt modelId="{25FA7782-EB5D-415D-A3E4-50453C23AA9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l" rtl="0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Сочинение- размышление </a:t>
          </a:r>
        </a:p>
        <a:p>
          <a:pPr algn="l" rtl="0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«Моё отношение к десяти заповедям».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A872CC-3A44-4DA0-B04A-2062A2FE32F3}" type="parTrans" cxnId="{78433BAB-169B-4A9D-975B-F6A69FC6479A}">
      <dgm:prSet/>
      <dgm:spPr/>
      <dgm:t>
        <a:bodyPr/>
        <a:lstStyle/>
        <a:p>
          <a:endParaRPr lang="ru-RU"/>
        </a:p>
      </dgm:t>
    </dgm:pt>
    <dgm:pt modelId="{4012E2C0-3477-45F0-AA16-DEA3C7C232DC}" type="sibTrans" cxnId="{78433BAB-169B-4A9D-975B-F6A69FC6479A}">
      <dgm:prSet/>
      <dgm:spPr/>
      <dgm:t>
        <a:bodyPr/>
        <a:lstStyle/>
        <a:p>
          <a:endParaRPr lang="ru-RU"/>
        </a:p>
      </dgm:t>
    </dgm:pt>
    <dgm:pt modelId="{7DDADC96-150F-402C-BCAC-0C9B4F2C7F9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l" rtl="0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Подготовка к инсценировке игры.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81F9C4-EA55-4BBC-B516-895485749D48}" type="parTrans" cxnId="{4DA605DA-17CA-4971-B9DA-BC15214C0D15}">
      <dgm:prSet/>
      <dgm:spPr/>
      <dgm:t>
        <a:bodyPr/>
        <a:lstStyle/>
        <a:p>
          <a:endParaRPr lang="ru-RU"/>
        </a:p>
      </dgm:t>
    </dgm:pt>
    <dgm:pt modelId="{F0C2EB03-CF6F-4D84-8A9E-9659F9BE976B}" type="sibTrans" cxnId="{4DA605DA-17CA-4971-B9DA-BC15214C0D15}">
      <dgm:prSet/>
      <dgm:spPr/>
      <dgm:t>
        <a:bodyPr/>
        <a:lstStyle/>
        <a:p>
          <a:endParaRPr lang="ru-RU"/>
        </a:p>
      </dgm:t>
    </dgm:pt>
    <dgm:pt modelId="{D760D227-454A-4214-84B0-3FBD7A9E3DA1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l" rtl="0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«Азбуки нравственности» </a:t>
          </a:r>
        </a:p>
        <a:p>
          <a:pPr algn="l" rtl="0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для младших школьников.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EA06E7-5706-4950-BE4C-731900C00997}" type="parTrans" cxnId="{0903B67D-04CA-4087-A703-19BDE0ED5AA4}">
      <dgm:prSet/>
      <dgm:spPr/>
      <dgm:t>
        <a:bodyPr/>
        <a:lstStyle/>
        <a:p>
          <a:endParaRPr lang="ru-RU"/>
        </a:p>
      </dgm:t>
    </dgm:pt>
    <dgm:pt modelId="{9DA59246-6C5E-47C2-8916-27A1C536C40D}" type="sibTrans" cxnId="{0903B67D-04CA-4087-A703-19BDE0ED5AA4}">
      <dgm:prSet/>
      <dgm:spPr/>
      <dgm:t>
        <a:bodyPr/>
        <a:lstStyle/>
        <a:p>
          <a:endParaRPr lang="ru-RU"/>
        </a:p>
      </dgm:t>
    </dgm:pt>
    <dgm:pt modelId="{373158F1-AE0E-4653-B5D1-DB35CCA55D8D}" type="pres">
      <dgm:prSet presAssocID="{D38ED096-33A2-4BA2-BAAC-DD47552D85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B8C12F-649F-4C3D-87A7-177A7FDB8F0B}" type="pres">
      <dgm:prSet presAssocID="{AB5EBA2F-7319-4BF7-89D6-274A31D24FF6}" presName="linNode" presStyleCnt="0"/>
      <dgm:spPr/>
    </dgm:pt>
    <dgm:pt modelId="{A230932E-90F2-4468-A381-D25E52E93F29}" type="pres">
      <dgm:prSet presAssocID="{AB5EBA2F-7319-4BF7-89D6-274A31D24FF6}" presName="parentText" presStyleLbl="node1" presStyleIdx="0" presStyleCnt="4" custScaleX="277778" custScaleY="132814" custLinFactNeighborY="-56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7A93E-85B2-480F-A195-C0DB4023CE31}" type="pres">
      <dgm:prSet presAssocID="{29E4111F-E360-4EB3-B4B4-8BAA533B561F}" presName="sp" presStyleCnt="0"/>
      <dgm:spPr/>
    </dgm:pt>
    <dgm:pt modelId="{0A1B28EA-DC43-4EA6-9046-6FD39B22D1F9}" type="pres">
      <dgm:prSet presAssocID="{25FA7782-EB5D-415D-A3E4-50453C23AA9A}" presName="linNode" presStyleCnt="0"/>
      <dgm:spPr/>
    </dgm:pt>
    <dgm:pt modelId="{5DFA1280-1281-428D-ABE0-F4172AF6DDC6}" type="pres">
      <dgm:prSet presAssocID="{25FA7782-EB5D-415D-A3E4-50453C23AA9A}" presName="parentText" presStyleLbl="node1" presStyleIdx="1" presStyleCnt="4" custScaleX="277778" custLinFactNeighborX="136" custLinFactNeighborY="-21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3DCA9-BA04-4BD4-855B-FEA4BCF05C19}" type="pres">
      <dgm:prSet presAssocID="{4012E2C0-3477-45F0-AA16-DEA3C7C232DC}" presName="sp" presStyleCnt="0"/>
      <dgm:spPr/>
    </dgm:pt>
    <dgm:pt modelId="{E73D171E-2A1B-493D-813B-5D42003E1DB3}" type="pres">
      <dgm:prSet presAssocID="{7DDADC96-150F-402C-BCAC-0C9B4F2C7F9A}" presName="linNode" presStyleCnt="0"/>
      <dgm:spPr/>
    </dgm:pt>
    <dgm:pt modelId="{CF47BE3C-02C4-45B3-87E3-A0F146D86AF4}" type="pres">
      <dgm:prSet presAssocID="{7DDADC96-150F-402C-BCAC-0C9B4F2C7F9A}" presName="parentText" presStyleLbl="node1" presStyleIdx="2" presStyleCnt="4" custScaleX="277778" custScaleY="124608" custLinFactNeighborX="-136" custLinFactNeighborY="-29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B09AC-5A85-461D-8B71-E676C8A55E2E}" type="pres">
      <dgm:prSet presAssocID="{F0C2EB03-CF6F-4D84-8A9E-9659F9BE976B}" presName="sp" presStyleCnt="0"/>
      <dgm:spPr/>
    </dgm:pt>
    <dgm:pt modelId="{5874D632-4A15-44AA-88DC-28D6B8BACEEA}" type="pres">
      <dgm:prSet presAssocID="{D760D227-454A-4214-84B0-3FBD7A9E3DA1}" presName="linNode" presStyleCnt="0"/>
      <dgm:spPr/>
    </dgm:pt>
    <dgm:pt modelId="{9CF68FE6-5FA6-4061-B39A-2A2A4310B24B}" type="pres">
      <dgm:prSet presAssocID="{D760D227-454A-4214-84B0-3FBD7A9E3DA1}" presName="parentText" presStyleLbl="node1" presStyleIdx="3" presStyleCnt="4" custScaleX="277778" custLinFactNeighborX="-136" custLinFactNeighborY="-41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6C4490-BC89-4131-9A9B-F2C916C376F1}" type="presOf" srcId="{D38ED096-33A2-4BA2-BAAC-DD47552D8513}" destId="{373158F1-AE0E-4653-B5D1-DB35CCA55D8D}" srcOrd="0" destOrd="0" presId="urn:microsoft.com/office/officeart/2005/8/layout/vList5"/>
    <dgm:cxn modelId="{78433BAB-169B-4A9D-975B-F6A69FC6479A}" srcId="{D38ED096-33A2-4BA2-BAAC-DD47552D8513}" destId="{25FA7782-EB5D-415D-A3E4-50453C23AA9A}" srcOrd="1" destOrd="0" parTransId="{51A872CC-3A44-4DA0-B04A-2062A2FE32F3}" sibTransId="{4012E2C0-3477-45F0-AA16-DEA3C7C232DC}"/>
    <dgm:cxn modelId="{CAAC08EA-889C-4CAC-A4FC-4082ADC56C37}" type="presOf" srcId="{25FA7782-EB5D-415D-A3E4-50453C23AA9A}" destId="{5DFA1280-1281-428D-ABE0-F4172AF6DDC6}" srcOrd="0" destOrd="0" presId="urn:microsoft.com/office/officeart/2005/8/layout/vList5"/>
    <dgm:cxn modelId="{78D2E69C-4255-494D-9BCC-6177C57EB138}" type="presOf" srcId="{D760D227-454A-4214-84B0-3FBD7A9E3DA1}" destId="{9CF68FE6-5FA6-4061-B39A-2A2A4310B24B}" srcOrd="0" destOrd="0" presId="urn:microsoft.com/office/officeart/2005/8/layout/vList5"/>
    <dgm:cxn modelId="{0903B67D-04CA-4087-A703-19BDE0ED5AA4}" srcId="{D38ED096-33A2-4BA2-BAAC-DD47552D8513}" destId="{D760D227-454A-4214-84B0-3FBD7A9E3DA1}" srcOrd="3" destOrd="0" parTransId="{2CEA06E7-5706-4950-BE4C-731900C00997}" sibTransId="{9DA59246-6C5E-47C2-8916-27A1C536C40D}"/>
    <dgm:cxn modelId="{3F524D36-6A3F-44E9-A00E-94283254BF68}" type="presOf" srcId="{AB5EBA2F-7319-4BF7-89D6-274A31D24FF6}" destId="{A230932E-90F2-4468-A381-D25E52E93F29}" srcOrd="0" destOrd="0" presId="urn:microsoft.com/office/officeart/2005/8/layout/vList5"/>
    <dgm:cxn modelId="{CA79D779-EEBE-4506-BF4B-495A064CDAD9}" type="presOf" srcId="{7DDADC96-150F-402C-BCAC-0C9B4F2C7F9A}" destId="{CF47BE3C-02C4-45B3-87E3-A0F146D86AF4}" srcOrd="0" destOrd="0" presId="urn:microsoft.com/office/officeart/2005/8/layout/vList5"/>
    <dgm:cxn modelId="{4DA605DA-17CA-4971-B9DA-BC15214C0D15}" srcId="{D38ED096-33A2-4BA2-BAAC-DD47552D8513}" destId="{7DDADC96-150F-402C-BCAC-0C9B4F2C7F9A}" srcOrd="2" destOrd="0" parTransId="{8C81F9C4-EA55-4BBC-B516-895485749D48}" sibTransId="{F0C2EB03-CF6F-4D84-8A9E-9659F9BE976B}"/>
    <dgm:cxn modelId="{0AC256DD-2DBF-4718-B7BA-B6DA372030F4}" srcId="{D38ED096-33A2-4BA2-BAAC-DD47552D8513}" destId="{AB5EBA2F-7319-4BF7-89D6-274A31D24FF6}" srcOrd="0" destOrd="0" parTransId="{D3B19821-BCF4-46FC-83E4-C47D336E7195}" sibTransId="{29E4111F-E360-4EB3-B4B4-8BAA533B561F}"/>
    <dgm:cxn modelId="{D6C1C024-FB71-4B8A-B5BC-1654DE5ECD58}" type="presParOf" srcId="{373158F1-AE0E-4653-B5D1-DB35CCA55D8D}" destId="{32B8C12F-649F-4C3D-87A7-177A7FDB8F0B}" srcOrd="0" destOrd="0" presId="urn:microsoft.com/office/officeart/2005/8/layout/vList5"/>
    <dgm:cxn modelId="{0DB2629A-9004-456E-824F-F623409BFCDD}" type="presParOf" srcId="{32B8C12F-649F-4C3D-87A7-177A7FDB8F0B}" destId="{A230932E-90F2-4468-A381-D25E52E93F29}" srcOrd="0" destOrd="0" presId="urn:microsoft.com/office/officeart/2005/8/layout/vList5"/>
    <dgm:cxn modelId="{084FC6A2-FB32-4281-9E1B-BC3ED7146BF4}" type="presParOf" srcId="{373158F1-AE0E-4653-B5D1-DB35CCA55D8D}" destId="{3737A93E-85B2-480F-A195-C0DB4023CE31}" srcOrd="1" destOrd="0" presId="urn:microsoft.com/office/officeart/2005/8/layout/vList5"/>
    <dgm:cxn modelId="{45D24012-7B46-42CC-9580-6A5B213936DD}" type="presParOf" srcId="{373158F1-AE0E-4653-B5D1-DB35CCA55D8D}" destId="{0A1B28EA-DC43-4EA6-9046-6FD39B22D1F9}" srcOrd="2" destOrd="0" presId="urn:microsoft.com/office/officeart/2005/8/layout/vList5"/>
    <dgm:cxn modelId="{6F54A045-58F1-4A37-BBE9-582D66867DD1}" type="presParOf" srcId="{0A1B28EA-DC43-4EA6-9046-6FD39B22D1F9}" destId="{5DFA1280-1281-428D-ABE0-F4172AF6DDC6}" srcOrd="0" destOrd="0" presId="urn:microsoft.com/office/officeart/2005/8/layout/vList5"/>
    <dgm:cxn modelId="{C03A5D12-9337-482D-B9A7-503E99B26B4F}" type="presParOf" srcId="{373158F1-AE0E-4653-B5D1-DB35CCA55D8D}" destId="{2833DCA9-BA04-4BD4-855B-FEA4BCF05C19}" srcOrd="3" destOrd="0" presId="urn:microsoft.com/office/officeart/2005/8/layout/vList5"/>
    <dgm:cxn modelId="{73258DFA-1034-427C-9C96-3D9FFECC4EC8}" type="presParOf" srcId="{373158F1-AE0E-4653-B5D1-DB35CCA55D8D}" destId="{E73D171E-2A1B-493D-813B-5D42003E1DB3}" srcOrd="4" destOrd="0" presId="urn:microsoft.com/office/officeart/2005/8/layout/vList5"/>
    <dgm:cxn modelId="{17D5C792-04EE-405A-83B5-C0592BB983D1}" type="presParOf" srcId="{E73D171E-2A1B-493D-813B-5D42003E1DB3}" destId="{CF47BE3C-02C4-45B3-87E3-A0F146D86AF4}" srcOrd="0" destOrd="0" presId="urn:microsoft.com/office/officeart/2005/8/layout/vList5"/>
    <dgm:cxn modelId="{E200347F-7A62-47BF-9C5F-EB20DD8D7EF4}" type="presParOf" srcId="{373158F1-AE0E-4653-B5D1-DB35CCA55D8D}" destId="{C56B09AC-5A85-461D-8B71-E676C8A55E2E}" srcOrd="5" destOrd="0" presId="urn:microsoft.com/office/officeart/2005/8/layout/vList5"/>
    <dgm:cxn modelId="{743438DF-5985-4B87-A8F2-62602B246947}" type="presParOf" srcId="{373158F1-AE0E-4653-B5D1-DB35CCA55D8D}" destId="{5874D632-4A15-44AA-88DC-28D6B8BACEEA}" srcOrd="6" destOrd="0" presId="urn:microsoft.com/office/officeart/2005/8/layout/vList5"/>
    <dgm:cxn modelId="{95848F1C-AE50-4E8E-A151-633A469ABF77}" type="presParOf" srcId="{5874D632-4A15-44AA-88DC-28D6B8BACEEA}" destId="{9CF68FE6-5FA6-4061-B39A-2A2A4310B24B}" srcOrd="0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30932E-90F2-4468-A381-D25E52E93F29}">
      <dsp:nvSpPr>
        <dsp:cNvPr id="0" name=""/>
        <dsp:cNvSpPr/>
      </dsp:nvSpPr>
      <dsp:spPr>
        <a:xfrm>
          <a:off x="4015" y="812"/>
          <a:ext cx="8221569" cy="88258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55000" cap="flat" cmpd="thickThin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/>
        </a:scene3d>
        <a:sp3d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1.Слушание  пьесы П.И.Чайковского «Марш деревянных солдатиков», беседа об эмоционально-образном содержании пьесы.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15" y="812"/>
        <a:ext cx="8221569" cy="882584"/>
      </dsp:txXfrm>
    </dsp:sp>
    <dsp:sp modelId="{5DFA1280-1281-428D-ABE0-F4172AF6DDC6}">
      <dsp:nvSpPr>
        <dsp:cNvPr id="0" name=""/>
        <dsp:cNvSpPr/>
      </dsp:nvSpPr>
      <dsp:spPr>
        <a:xfrm>
          <a:off x="8030" y="877343"/>
          <a:ext cx="8221569" cy="66452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2.Разучивание </a:t>
          </a:r>
          <a:r>
            <a:rPr lang="ru-RU" sz="1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распевки</a:t>
          </a: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 «Бычок» П.Воронько, песни «Капельки»  В.Павленко- первого куплета.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030" y="877343"/>
        <a:ext cx="8221569" cy="664526"/>
      </dsp:txXfrm>
    </dsp:sp>
    <dsp:sp modelId="{CF47BE3C-02C4-45B3-87E3-A0F146D86AF4}">
      <dsp:nvSpPr>
        <dsp:cNvPr id="0" name=""/>
        <dsp:cNvSpPr/>
      </dsp:nvSpPr>
      <dsp:spPr>
        <a:xfrm>
          <a:off x="0" y="1584174"/>
          <a:ext cx="8221569" cy="82805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3. Ритмические игры по схемам, картинкам, стихам.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584174"/>
        <a:ext cx="8221569" cy="828053"/>
      </dsp:txXfrm>
    </dsp:sp>
    <dsp:sp modelId="{9CF68FE6-5FA6-4061-B39A-2A2A4310B24B}">
      <dsp:nvSpPr>
        <dsp:cNvPr id="0" name=""/>
        <dsp:cNvSpPr/>
      </dsp:nvSpPr>
      <dsp:spPr>
        <a:xfrm>
          <a:off x="0" y="2448272"/>
          <a:ext cx="8221569" cy="66452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4. Беседа на тему: «Музыкальные и шумовые звуки».</a:t>
          </a:r>
          <a:endParaRPr lang="ru-RU" sz="1600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448272"/>
        <a:ext cx="8221569" cy="664526"/>
      </dsp:txXfrm>
    </dsp:sp>
    <dsp:sp modelId="{F63446C8-4580-4C08-B574-7E9EC26748DC}">
      <dsp:nvSpPr>
        <dsp:cNvPr id="0" name=""/>
        <dsp:cNvSpPr/>
      </dsp:nvSpPr>
      <dsp:spPr>
        <a:xfrm>
          <a:off x="0" y="3168353"/>
          <a:ext cx="8221569" cy="66452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5. Индивидуальная работа с Дашей Тучиной, Таней Рыковой, Дашей </a:t>
          </a:r>
          <a:r>
            <a:rPr lang="ru-RU" sz="1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Югатовой</a:t>
          </a: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по </a:t>
          </a:r>
          <a:r>
            <a:rPr lang="ru-RU" sz="1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музицированию</a:t>
          </a: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на  ударных музыкальных инструментах ( ложки, бубенцы, тарелки, рубель).</a:t>
          </a:r>
          <a:endParaRPr lang="ru-RU" sz="1600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168353"/>
        <a:ext cx="8221569" cy="664526"/>
      </dsp:txXfrm>
    </dsp:sp>
    <dsp:sp modelId="{8417EC9B-2982-4AF4-9466-402FC4E5BB37}">
      <dsp:nvSpPr>
        <dsp:cNvPr id="0" name=""/>
        <dsp:cNvSpPr/>
      </dsp:nvSpPr>
      <dsp:spPr>
        <a:xfrm>
          <a:off x="4015" y="3871164"/>
          <a:ext cx="8216741" cy="66452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6. Беседа о танцах народов мира; знакомство с еврейским танцем «Лиса в норке».</a:t>
          </a:r>
          <a:endParaRPr lang="ru-RU" sz="1600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15" y="3871164"/>
        <a:ext cx="8216741" cy="664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2FBF6-9669-4DA9-B198-A8C7A4C3FBC4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4C885-1713-4798-85B9-1207D5E450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833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4C885-1713-4798-85B9-1207D5E45038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D0D-F54D-4375-8CC7-C9F6278AE947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E4C-0CB8-4607-8AF7-DE77ECE6FC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D0D-F54D-4375-8CC7-C9F6278AE947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E4C-0CB8-4607-8AF7-DE77ECE6FC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D0D-F54D-4375-8CC7-C9F6278AE947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E4C-0CB8-4607-8AF7-DE77ECE6FC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D0D-F54D-4375-8CC7-C9F6278AE947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E4C-0CB8-4607-8AF7-DE77ECE6FC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D0D-F54D-4375-8CC7-C9F6278AE947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E4C-0CB8-4607-8AF7-DE77ECE6FC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D0D-F54D-4375-8CC7-C9F6278AE947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E4C-0CB8-4607-8AF7-DE77ECE6FC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D0D-F54D-4375-8CC7-C9F6278AE947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E4C-0CB8-4607-8AF7-DE77ECE6FC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D0D-F54D-4375-8CC7-C9F6278AE947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E4C-0CB8-4607-8AF7-DE77ECE6FC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D0D-F54D-4375-8CC7-C9F6278AE947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E4C-0CB8-4607-8AF7-DE77ECE6FC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D0D-F54D-4375-8CC7-C9F6278AE947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E4C-0CB8-4607-8AF7-DE77ECE6FC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D0D-F54D-4375-8CC7-C9F6278AE947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A181E4C-0CB8-4607-8AF7-DE77ECE6FCB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44BD0D-F54D-4375-8CC7-C9F6278AE947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181E4C-0CB8-4607-8AF7-DE77ECE6FCBE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бюджетное учреждение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среднего профессионального образования ХМАО ЮГРЫ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колледж-интернат «Центр искусств для одаренных детей севера»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4294967295"/>
          </p:nvPr>
        </p:nvSpPr>
        <p:spPr>
          <a:xfrm>
            <a:off x="1663700" y="274638"/>
            <a:ext cx="7480300" cy="4572000"/>
          </a:xfrm>
        </p:spPr>
        <p:txBody>
          <a:bodyPr>
            <a:normAutofit/>
          </a:bodyPr>
          <a:lstStyle/>
          <a:p>
            <a:pPr lvl="0"/>
            <a:endParaRPr lang="ru-RU" b="1" dirty="0" smtClean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1" dirty="0" smtClean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1" dirty="0" smtClean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700808"/>
            <a:ext cx="7416824" cy="369331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lvl="0" algn="ctr"/>
            <a:endParaRPr lang="ru-RU" sz="2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6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Мультимедийная</a:t>
            </a:r>
            <a:r>
              <a:rPr lang="ru-RU" sz="2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разработка  классного часа </a:t>
            </a:r>
            <a:endParaRPr lang="ru-RU" sz="26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учащихся 9 </a:t>
            </a:r>
            <a:r>
              <a:rPr lang="ru-RU" sz="2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класса</a:t>
            </a:r>
          </a:p>
          <a:p>
            <a:pPr lvl="0" algn="ctr"/>
            <a:endParaRPr lang="ru-RU" sz="26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Классный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</a:p>
          <a:p>
            <a:pPr lvl="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Телегина Лариса Юрьевна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6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6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5877272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г. Ханты-Мансийск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2013г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5836"/>
            <a:ext cx="8229600" cy="99571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2"/>
          </p:nvPr>
        </p:nvSpPr>
        <p:spPr>
          <a:xfrm>
            <a:off x="457200" y="5500702"/>
            <a:ext cx="8186766" cy="1214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Самооценка нравственных качеств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проранжировать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качества по степени их наличия у себя).</a:t>
            </a:r>
          </a:p>
        </p:txBody>
      </p:sp>
      <p:pic>
        <p:nvPicPr>
          <p:cNvPr id="5122" name="Picture 2" descr="H:\Фото класса\IMG_1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4393472" cy="2928981"/>
          </a:xfrm>
          <a:prstGeom prst="rect">
            <a:avLst/>
          </a:prstGeom>
          <a:noFill/>
        </p:spPr>
      </p:pic>
      <p:pic>
        <p:nvPicPr>
          <p:cNvPr id="5123" name="Picture 3" descr="H:\Фото класса\IMG_18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3" y="2428868"/>
            <a:ext cx="4179123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5836"/>
            <a:ext cx="8229600" cy="99571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2"/>
          </p:nvPr>
        </p:nvSpPr>
        <p:spPr>
          <a:xfrm>
            <a:off x="457200" y="5786454"/>
            <a:ext cx="8186766" cy="928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Инсценировка и обсуждение ситуаций.</a:t>
            </a:r>
          </a:p>
        </p:txBody>
      </p:sp>
      <p:pic>
        <p:nvPicPr>
          <p:cNvPr id="6146" name="Picture 2" descr="H:\Фото класса\IMG_1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428736"/>
            <a:ext cx="4286280" cy="2857520"/>
          </a:xfrm>
          <a:prstGeom prst="rect">
            <a:avLst/>
          </a:prstGeom>
          <a:noFill/>
        </p:spPr>
      </p:pic>
      <p:pic>
        <p:nvPicPr>
          <p:cNvPr id="6147" name="Picture 3" descr="H:\Фото класса\IMG_18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571744"/>
            <a:ext cx="4500594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5836"/>
            <a:ext cx="8229600" cy="99571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Заключительная часть (10 минут)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2"/>
          </p:nvPr>
        </p:nvSpPr>
        <p:spPr>
          <a:xfrm>
            <a:off x="457200" y="5214950"/>
            <a:ext cx="8186766" cy="15001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Подведение итогов классного часа.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Заключительное слово классного руководителя.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Рефлексия деятельности учащихся.</a:t>
            </a:r>
          </a:p>
        </p:txBody>
      </p:sp>
      <p:pic>
        <p:nvPicPr>
          <p:cNvPr id="7170" name="Picture 2" descr="H:\Фото класса\IMG_18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85871"/>
            <a:ext cx="3929090" cy="2619393"/>
          </a:xfrm>
          <a:prstGeom prst="rect">
            <a:avLst/>
          </a:prstGeom>
          <a:noFill/>
        </p:spPr>
      </p:pic>
      <p:pic>
        <p:nvPicPr>
          <p:cNvPr id="7171" name="Picture 3" descr="H:\Фото класса\IMG_19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214422"/>
            <a:ext cx="4393437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  <a:scene3d>
            <a:camera prst="orthographicFront"/>
            <a:lightRig rig="soft" dir="t"/>
          </a:scene3d>
          <a:sp3d>
            <a:bevelT/>
          </a:sp3d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ru-RU" sz="2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2600" b="1" dirty="0">
              <a:solidFill>
                <a:schemeClr val="accent1"/>
              </a:solidFill>
            </a:endParaRPr>
          </a:p>
        </p:txBody>
      </p:sp>
      <p:pic>
        <p:nvPicPr>
          <p:cNvPr id="8194" name="Picture 2" descr="C:\Users\Администратор\Desktop\фото 8 класса\фотоНовая папка\IMG_6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857364"/>
            <a:ext cx="7072362" cy="47149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5340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классного часа: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Мораль и закон» 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64294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1152508"/>
            <a:ext cx="8229600" cy="157163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Цель классного часа: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Формирование гражданской позиции, правовой и нравственной культуры старшеклассников.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3643314"/>
            <a:ext cx="7072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у учащихся критического осмысления своих и чужих поступков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активную жизненную гражданскую позицию, умение говорить «нет» в ситуации нравственного выбора.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390736" cy="501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классного часа: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472518" cy="3840171"/>
          </a:xfrm>
        </p:spPr>
        <p:txBody>
          <a:bodyPr>
            <a:normAutofit/>
          </a:bodyPr>
          <a:lstStyle/>
          <a:p>
            <a:pPr marL="571500" indent="-57150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Вводная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часть: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10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мин. </a:t>
            </a:r>
          </a:p>
          <a:p>
            <a:pPr marL="571500" indent="-5715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вступительное слово классного руководителя.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Основная часть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деятельность учащихся.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Заключительная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часть: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10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marL="509778" indent="-4000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подведение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итогов,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рефлексия.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None/>
            </a:pP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Вводная часть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(10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мин.)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2"/>
          </p:nvPr>
        </p:nvSpPr>
        <p:spPr>
          <a:xfrm>
            <a:off x="457200" y="5266438"/>
            <a:ext cx="7901014" cy="123439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Вступительное слово классного руководителя (цель,    задачи, тема).</a:t>
            </a:r>
          </a:p>
          <a:p>
            <a:pPr marL="457200" indent="-45720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Обсуждение притчи (вопросы для обсуждения).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4" name="Picture 2" descr="H:\Фото класса\IMG_1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428736"/>
            <a:ext cx="5536409" cy="369093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9571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Основная часть (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минут)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2"/>
          </p:nvPr>
        </p:nvSpPr>
        <p:spPr>
          <a:xfrm>
            <a:off x="457200" y="5839082"/>
            <a:ext cx="8186766" cy="10189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Обсуждение сочинений-размышлений                          «Моё отношение к заповедям».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:\Фото класса\IMG_1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357298"/>
            <a:ext cx="6643734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9571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2"/>
          </p:nvPr>
        </p:nvSpPr>
        <p:spPr>
          <a:xfrm>
            <a:off x="457200" y="5339016"/>
            <a:ext cx="8186766" cy="1590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Работа в группах: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 «Моральное лото».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по таблице «Мораль и право».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:\Фото класса\IMG_1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4143404" cy="2762269"/>
          </a:xfrm>
          <a:prstGeom prst="rect">
            <a:avLst/>
          </a:prstGeom>
          <a:noFill/>
        </p:spPr>
      </p:pic>
      <p:pic>
        <p:nvPicPr>
          <p:cNvPr id="3075" name="Picture 3" descr="H:\Фото класса\IMG_17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143116"/>
            <a:ext cx="4714908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5836"/>
            <a:ext cx="8229600" cy="99571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2"/>
          </p:nvPr>
        </p:nvSpPr>
        <p:spPr>
          <a:xfrm>
            <a:off x="457200" y="5500702"/>
            <a:ext cx="8186766" cy="1214446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по карточкам с нравственными понятиями.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Оформление «Азбуки нравственности» для младших школьников.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:\Фото класса\IMG_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3571868" cy="2381245"/>
          </a:xfrm>
          <a:prstGeom prst="rect">
            <a:avLst/>
          </a:prstGeom>
          <a:noFill/>
        </p:spPr>
      </p:pic>
      <p:pic>
        <p:nvPicPr>
          <p:cNvPr id="4099" name="Picture 3" descr="H:\Фото класса\IMG_1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009992"/>
            <a:ext cx="3628908" cy="2419272"/>
          </a:xfrm>
          <a:prstGeom prst="rect">
            <a:avLst/>
          </a:prstGeom>
          <a:noFill/>
        </p:spPr>
      </p:pic>
      <p:pic>
        <p:nvPicPr>
          <p:cNvPr id="4100" name="Picture 4" descr="H:\Фото класса\IMG_18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142984"/>
            <a:ext cx="3643338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2239</TotalTime>
  <Words>281</Words>
  <Application>Microsoft Office PowerPoint</Application>
  <PresentationFormat>Экран (4:3)</PresentationFormat>
  <Paragraphs>62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бюджетное учреждение среднего профессионального образования ХМАО ЮГРЫ колледж-интернат «Центр искусств для одаренных детей севера»</vt:lpstr>
      <vt:lpstr>Тема классного часа:</vt:lpstr>
      <vt:lpstr>Задачи:</vt:lpstr>
      <vt:lpstr>Предварительная работа:</vt:lpstr>
      <vt:lpstr>Структура классного часа:</vt:lpstr>
      <vt:lpstr>Вводная часть (10 мин.)</vt:lpstr>
      <vt:lpstr>Основная часть (25 минут)</vt:lpstr>
      <vt:lpstr>Основная часть</vt:lpstr>
      <vt:lpstr>Основная часть</vt:lpstr>
      <vt:lpstr>Основная часть</vt:lpstr>
      <vt:lpstr>Основная часть</vt:lpstr>
      <vt:lpstr>Заключительная часть (10 минут)</vt:lpstr>
      <vt:lpstr>Спасибо за внимание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</dc:title>
  <dc:creator>Anton</dc:creator>
  <cp:lastModifiedBy>DNA7 X86</cp:lastModifiedBy>
  <cp:revision>260</cp:revision>
  <dcterms:created xsi:type="dcterms:W3CDTF">2012-02-02T14:17:32Z</dcterms:created>
  <dcterms:modified xsi:type="dcterms:W3CDTF">2013-10-20T12:36:23Z</dcterms:modified>
</cp:coreProperties>
</file>