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293" r:id="rId3"/>
    <p:sldId id="277" r:id="rId4"/>
    <p:sldId id="278" r:id="rId5"/>
    <p:sldId id="261" r:id="rId6"/>
    <p:sldId id="257" r:id="rId7"/>
    <p:sldId id="262" r:id="rId8"/>
    <p:sldId id="269" r:id="rId9"/>
    <p:sldId id="283" r:id="rId10"/>
    <p:sldId id="284" r:id="rId11"/>
    <p:sldId id="285" r:id="rId12"/>
    <p:sldId id="286" r:id="rId13"/>
    <p:sldId id="290" r:id="rId14"/>
    <p:sldId id="289" r:id="rId15"/>
    <p:sldId id="288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5C7BC-A983-4726-9D13-065BFA69722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77BB-67B9-4031-9A0A-8DB278D56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1B9286-D79E-4885-9FF5-88110EAC72C1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u.wikipedia.org/wiki/%D0%A2%D0%B5%D1%82%D1%80%D0%B0%D1%8D%D0%B4%D1%8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0%B0%D0%B2%D0%B8%D0%BB%D1%8C%D0%BD%D1%8B%D0%B9_%D0%BC%D0%BD%D0%BE%D0%B3%D0%BE%D0%B3%D1%80%D0%B0%D0%BD%D0%BD%D0%B8%D0%BA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ru.wikipedia.org/wiki/%D0%9E%D0%BA%D1%82%D0%B0%D1%8D%D0%B4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ru.wikipedia.org/wiki/%D0%98%D0%BA%D0%BE%D1%81%D0%B0%D1%8D%D0%B4%D1%80" TargetMode="External"/><Relationship Id="rId4" Type="http://schemas.openxmlformats.org/officeDocument/2006/relationships/hyperlink" Target="http://ru.wikipedia.org/wiki/%D0%9F%D0%BB%D0%B0%D1%82%D0%BE%D0%B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e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2.jpeg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265461" y="1700220"/>
            <a:ext cx="2867025" cy="3084622"/>
            <a:chOff x="288" y="882"/>
            <a:chExt cx="1806" cy="2526"/>
          </a:xfrm>
        </p:grpSpPr>
        <p:sp>
          <p:nvSpPr>
            <p:cNvPr id="8" name="Rectangle 52"/>
            <p:cNvSpPr>
              <a:spLocks noChangeArrowheads="1"/>
            </p:cNvSpPr>
            <p:nvPr/>
          </p:nvSpPr>
          <p:spPr bwMode="auto">
            <a:xfrm>
              <a:off x="1728" y="2928"/>
              <a:ext cx="366" cy="366"/>
            </a:xfrm>
            <a:prstGeom prst="rect">
              <a:avLst/>
            </a:prstGeom>
            <a:solidFill>
              <a:srgbClr val="FF66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288" y="907"/>
              <a:ext cx="366" cy="2501"/>
              <a:chOff x="288" y="672"/>
              <a:chExt cx="366" cy="2501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288" y="2380"/>
                <a:ext cx="366" cy="366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288" y="1953"/>
                <a:ext cx="366" cy="366"/>
              </a:xfrm>
              <a:prstGeom prst="rect">
                <a:avLst/>
              </a:prstGeom>
              <a:solidFill>
                <a:srgbClr val="FF66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288" y="2807"/>
                <a:ext cx="366" cy="366"/>
              </a:xfrm>
              <a:prstGeom prst="rect">
                <a:avLst/>
              </a:prstGeom>
              <a:solidFill>
                <a:srgbClr val="FFFF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288" y="1526"/>
                <a:ext cx="366" cy="366"/>
              </a:xfrm>
              <a:prstGeom prst="rect">
                <a:avLst/>
              </a:prstGeom>
              <a:solidFill>
                <a:srgbClr val="FF0066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288" y="1099"/>
                <a:ext cx="366" cy="366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288" y="672"/>
                <a:ext cx="366" cy="366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Rectangle 51"/>
            <p:cNvSpPr>
              <a:spLocks noChangeArrowheads="1"/>
            </p:cNvSpPr>
            <p:nvPr/>
          </p:nvSpPr>
          <p:spPr bwMode="auto">
            <a:xfrm>
              <a:off x="1440" y="2544"/>
              <a:ext cx="366" cy="366"/>
            </a:xfrm>
            <a:prstGeom prst="rect">
              <a:avLst/>
            </a:prstGeom>
            <a:solidFill>
              <a:srgbClr val="FF00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1152" y="1362"/>
              <a:ext cx="366" cy="366"/>
            </a:xfrm>
            <a:prstGeom prst="rect">
              <a:avLst/>
            </a:prstGeom>
            <a:solidFill>
              <a:srgbClr val="FF00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1440" y="882"/>
              <a:ext cx="366" cy="366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1104" y="2160"/>
              <a:ext cx="366" cy="36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738" y="1794"/>
              <a:ext cx="366" cy="366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3466868" y="2679729"/>
            <a:ext cx="2313506" cy="2870349"/>
            <a:chOff x="2496" y="907"/>
            <a:chExt cx="1230" cy="2501"/>
          </a:xfrm>
        </p:grpSpPr>
        <p:sp>
          <p:nvSpPr>
            <p:cNvPr id="22" name="Rectangle 62"/>
            <p:cNvSpPr>
              <a:spLocks noChangeArrowheads="1"/>
            </p:cNvSpPr>
            <p:nvPr/>
          </p:nvSpPr>
          <p:spPr bwMode="auto">
            <a:xfrm>
              <a:off x="2496" y="3042"/>
              <a:ext cx="366" cy="36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23" name="Rectangle 61"/>
            <p:cNvSpPr>
              <a:spLocks noChangeArrowheads="1"/>
            </p:cNvSpPr>
            <p:nvPr/>
          </p:nvSpPr>
          <p:spPr bwMode="auto">
            <a:xfrm>
              <a:off x="2928" y="3042"/>
              <a:ext cx="366" cy="366"/>
            </a:xfrm>
            <a:prstGeom prst="rect">
              <a:avLst/>
            </a:prstGeom>
            <a:solidFill>
              <a:srgbClr val="FF66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grpSp>
          <p:nvGrpSpPr>
            <p:cNvPr id="24" name="Group 44"/>
            <p:cNvGrpSpPr>
              <a:grpSpLocks/>
            </p:cNvGrpSpPr>
            <p:nvPr/>
          </p:nvGrpSpPr>
          <p:grpSpPr bwMode="auto">
            <a:xfrm>
              <a:off x="3360" y="907"/>
              <a:ext cx="366" cy="2501"/>
              <a:chOff x="288" y="672"/>
              <a:chExt cx="366" cy="2501"/>
            </a:xfrm>
          </p:grpSpPr>
          <p:sp>
            <p:nvSpPr>
              <p:cNvPr id="29" name="Rectangle 45"/>
              <p:cNvSpPr>
                <a:spLocks noChangeArrowheads="1"/>
              </p:cNvSpPr>
              <p:nvPr/>
            </p:nvSpPr>
            <p:spPr bwMode="auto">
              <a:xfrm>
                <a:off x="288" y="2380"/>
                <a:ext cx="366" cy="366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0" name="Rectangle 46"/>
              <p:cNvSpPr>
                <a:spLocks noChangeArrowheads="1"/>
              </p:cNvSpPr>
              <p:nvPr/>
            </p:nvSpPr>
            <p:spPr bwMode="auto">
              <a:xfrm>
                <a:off x="288" y="1953"/>
                <a:ext cx="366" cy="366"/>
              </a:xfrm>
              <a:prstGeom prst="rect">
                <a:avLst/>
              </a:prstGeom>
              <a:solidFill>
                <a:srgbClr val="FF66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1" name="Rectangle 47"/>
              <p:cNvSpPr>
                <a:spLocks noChangeArrowheads="1"/>
              </p:cNvSpPr>
              <p:nvPr/>
            </p:nvSpPr>
            <p:spPr bwMode="auto">
              <a:xfrm>
                <a:off x="288" y="2807"/>
                <a:ext cx="366" cy="366"/>
              </a:xfrm>
              <a:prstGeom prst="rect">
                <a:avLst/>
              </a:prstGeom>
              <a:solidFill>
                <a:srgbClr val="FFFF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2" name="Rectangle 48"/>
              <p:cNvSpPr>
                <a:spLocks noChangeArrowheads="1"/>
              </p:cNvSpPr>
              <p:nvPr/>
            </p:nvSpPr>
            <p:spPr bwMode="auto">
              <a:xfrm>
                <a:off x="288" y="1526"/>
                <a:ext cx="366" cy="366"/>
              </a:xfrm>
              <a:prstGeom prst="rect">
                <a:avLst/>
              </a:prstGeom>
              <a:solidFill>
                <a:srgbClr val="FF0066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49"/>
              <p:cNvSpPr>
                <a:spLocks noChangeArrowheads="1"/>
              </p:cNvSpPr>
              <p:nvPr/>
            </p:nvSpPr>
            <p:spPr bwMode="auto">
              <a:xfrm>
                <a:off x="288" y="1099"/>
                <a:ext cx="366" cy="366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4" name="Rectangle 50"/>
              <p:cNvSpPr>
                <a:spLocks noChangeArrowheads="1"/>
              </p:cNvSpPr>
              <p:nvPr/>
            </p:nvSpPr>
            <p:spPr bwMode="auto">
              <a:xfrm>
                <a:off x="288" y="672"/>
                <a:ext cx="366" cy="366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2496" y="912"/>
              <a:ext cx="366" cy="36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26" name="Rectangle 58"/>
            <p:cNvSpPr>
              <a:spLocks noChangeArrowheads="1"/>
            </p:cNvSpPr>
            <p:nvPr/>
          </p:nvSpPr>
          <p:spPr bwMode="auto">
            <a:xfrm>
              <a:off x="2496" y="1776"/>
              <a:ext cx="366" cy="366"/>
            </a:xfrm>
            <a:prstGeom prst="rect">
              <a:avLst/>
            </a:prstGeom>
            <a:solidFill>
              <a:srgbClr val="FF00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27" name="Rectangle 59"/>
            <p:cNvSpPr>
              <a:spLocks noChangeArrowheads="1"/>
            </p:cNvSpPr>
            <p:nvPr/>
          </p:nvSpPr>
          <p:spPr bwMode="auto">
            <a:xfrm>
              <a:off x="2496" y="1344"/>
              <a:ext cx="366" cy="366"/>
            </a:xfrm>
            <a:prstGeom prst="rect">
              <a:avLst/>
            </a:prstGeom>
            <a:solidFill>
              <a:srgbClr val="FF66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solidFill>
                  <a:srgbClr val="FF66FF"/>
                </a:solidFill>
              </a:endParaRPr>
            </a:p>
          </p:txBody>
        </p:sp>
        <p:sp>
          <p:nvSpPr>
            <p:cNvPr id="28" name="Rectangle 60"/>
            <p:cNvSpPr>
              <a:spLocks noChangeArrowheads="1"/>
            </p:cNvSpPr>
            <p:nvPr/>
          </p:nvSpPr>
          <p:spPr bwMode="auto">
            <a:xfrm>
              <a:off x="2898" y="1776"/>
              <a:ext cx="366" cy="366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5" name="Group 65"/>
          <p:cNvGrpSpPr>
            <a:grpSpLocks/>
          </p:cNvGrpSpPr>
          <p:nvPr/>
        </p:nvGrpSpPr>
        <p:grpSpPr bwMode="auto">
          <a:xfrm>
            <a:off x="6579784" y="1734615"/>
            <a:ext cx="2264266" cy="2870348"/>
            <a:chOff x="4176" y="907"/>
            <a:chExt cx="1296" cy="2501"/>
          </a:xfrm>
        </p:grpSpPr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4626" y="3042"/>
              <a:ext cx="366" cy="36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37" name="Rectangle 53"/>
            <p:cNvSpPr>
              <a:spLocks noChangeArrowheads="1"/>
            </p:cNvSpPr>
            <p:nvPr/>
          </p:nvSpPr>
          <p:spPr bwMode="auto">
            <a:xfrm>
              <a:off x="5040" y="3042"/>
              <a:ext cx="366" cy="366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38" name="Rectangle 54"/>
            <p:cNvSpPr>
              <a:spLocks noChangeArrowheads="1"/>
            </p:cNvSpPr>
            <p:nvPr/>
          </p:nvSpPr>
          <p:spPr bwMode="auto">
            <a:xfrm>
              <a:off x="5058" y="2610"/>
              <a:ext cx="366" cy="366"/>
            </a:xfrm>
            <a:prstGeom prst="rect">
              <a:avLst/>
            </a:prstGeom>
            <a:solidFill>
              <a:schemeClr val="accent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4608" y="2178"/>
              <a:ext cx="366" cy="36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grpSp>
          <p:nvGrpSpPr>
            <p:cNvPr id="40" name="Group 37"/>
            <p:cNvGrpSpPr>
              <a:grpSpLocks/>
            </p:cNvGrpSpPr>
            <p:nvPr/>
          </p:nvGrpSpPr>
          <p:grpSpPr bwMode="auto">
            <a:xfrm>
              <a:off x="4176" y="907"/>
              <a:ext cx="366" cy="2501"/>
              <a:chOff x="288" y="672"/>
              <a:chExt cx="366" cy="2501"/>
            </a:xfrm>
          </p:grpSpPr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288" y="2380"/>
                <a:ext cx="366" cy="366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5" name="Rectangle 39"/>
              <p:cNvSpPr>
                <a:spLocks noChangeArrowheads="1"/>
              </p:cNvSpPr>
              <p:nvPr/>
            </p:nvSpPr>
            <p:spPr bwMode="auto">
              <a:xfrm>
                <a:off x="288" y="1953"/>
                <a:ext cx="366" cy="366"/>
              </a:xfrm>
              <a:prstGeom prst="rect">
                <a:avLst/>
              </a:prstGeom>
              <a:solidFill>
                <a:srgbClr val="FF66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288" y="2807"/>
                <a:ext cx="366" cy="366"/>
              </a:xfrm>
              <a:prstGeom prst="rect">
                <a:avLst/>
              </a:prstGeom>
              <a:solidFill>
                <a:srgbClr val="FFFF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288" y="1526"/>
                <a:ext cx="366" cy="366"/>
              </a:xfrm>
              <a:prstGeom prst="rect">
                <a:avLst/>
              </a:prstGeom>
              <a:solidFill>
                <a:srgbClr val="FF0066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288" y="1099"/>
                <a:ext cx="366" cy="366"/>
              </a:xfrm>
              <a:prstGeom prst="rect">
                <a:avLst/>
              </a:prstGeom>
              <a:solidFill>
                <a:schemeClr val="accent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288" y="672"/>
                <a:ext cx="366" cy="366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5040" y="2178"/>
              <a:ext cx="366" cy="366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42" name="Rectangle 55"/>
            <p:cNvSpPr>
              <a:spLocks noChangeArrowheads="1"/>
            </p:cNvSpPr>
            <p:nvPr/>
          </p:nvSpPr>
          <p:spPr bwMode="auto">
            <a:xfrm>
              <a:off x="4656" y="912"/>
              <a:ext cx="366" cy="36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43" name="Rectangle 57"/>
            <p:cNvSpPr>
              <a:spLocks noChangeArrowheads="1"/>
            </p:cNvSpPr>
            <p:nvPr/>
          </p:nvSpPr>
          <p:spPr bwMode="auto">
            <a:xfrm>
              <a:off x="5106" y="912"/>
              <a:ext cx="366" cy="366"/>
            </a:xfrm>
            <a:prstGeom prst="rect">
              <a:avLst/>
            </a:prstGeom>
            <a:solidFill>
              <a:srgbClr val="FF66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335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7128792" cy="3345552"/>
          </a:xfrm>
        </p:spPr>
        <p:txBody>
          <a:bodyPr>
            <a:noAutofit/>
          </a:bodyPr>
          <a:lstStyle/>
          <a:p>
            <a:pPr lvl="1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куб можно вписать 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Тетраэдр"/>
              </a:rPr>
              <a:t>тетраэдр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 простейший многогранник, гранями которого являются четыре треугольника. У тетраэдра 4 грани, 4 вершины и 6 рёбер.)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17220"/>
            <a:ext cx="4499992" cy="44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208912" cy="57938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В куб можно вписать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Октаэдр"/>
              </a:rPr>
              <a:t>октаэдр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/>
              <a:t>один из пяти выпуклых </a:t>
            </a:r>
            <a:r>
              <a:rPr lang="ru-RU" sz="2400" dirty="0" smtClean="0">
                <a:hlinkClick r:id="rId3" tooltip="Правильный многогранник"/>
              </a:rPr>
              <a:t>правильных многогранников</a:t>
            </a:r>
            <a:r>
              <a:rPr lang="ru-RU" sz="2400" dirty="0" smtClean="0"/>
              <a:t>, так называемых </a:t>
            </a:r>
            <a:r>
              <a:rPr lang="ru-RU" sz="2400" dirty="0" smtClean="0">
                <a:hlinkClick r:id="rId4" tooltip="Платон"/>
              </a:rPr>
              <a:t>Платоновых</a:t>
            </a:r>
            <a:r>
              <a:rPr lang="ru-RU" sz="2400" dirty="0" smtClean="0"/>
              <a:t> тел.)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притом все шесть вершин октаэдра будут совмещены с центрами шести граней куба.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Куб можно вписать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Октаэдр"/>
              </a:rPr>
              <a:t>октаэдр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притом все восемь вершин куба будут расположены в центрах восьми граней октаэдра.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куб можно вписать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Икосаэдр"/>
              </a:rPr>
              <a:t>икосаэдр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/>
              <a:t>правильный выпуклый </a:t>
            </a:r>
            <a:r>
              <a:rPr lang="ru-RU" sz="2000" dirty="0" err="1" smtClean="0"/>
              <a:t>многогранник,</a:t>
            </a:r>
            <a:r>
              <a:rPr lang="ru-RU" sz="2000" b="1" dirty="0" err="1" smtClean="0"/>
              <a:t>двадцатигранник</a:t>
            </a:r>
            <a:r>
              <a:rPr lang="ru-RU" sz="2000" b="1" dirty="0" smtClean="0"/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 этом шесть взаимно параллельных рёбер икосаэдра будут расположены соответственно на шести гранях куба, остальные 24 ребра — внутри куба. Все двенадцать вершин икосаэдра будут лежать на шести гранях куба.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454"/>
            <a:ext cx="3783472" cy="209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16" y="4989305"/>
            <a:ext cx="1984884" cy="186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Диагональю куба называют отрезок, соединяющий две вершины, симметричные относительно центра куба. Диагональ куба находится по формуле          , где </a:t>
            </a:r>
            <a:r>
              <a:rPr lang="ru-RU" dirty="0" err="1" smtClean="0"/>
              <a:t>d</a:t>
            </a:r>
            <a:r>
              <a:rPr lang="ru-RU" dirty="0" smtClean="0"/>
              <a:t> — диагональ, а — ребро куба.</a:t>
            </a:r>
            <a:endParaRPr lang="ru-RU" dirty="0"/>
          </a:p>
        </p:txBody>
      </p:sp>
      <p:pic>
        <p:nvPicPr>
          <p:cNvPr id="1026" name="Picture 2" descr="d=a\sqrt{3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750941" cy="216024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5/57/Cube_diagonals.svg/275px-Cube_diagonal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96952"/>
            <a:ext cx="3816424" cy="36776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7" descr="C:\Users\1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9" y="921092"/>
            <a:ext cx="3018053" cy="29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8382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21336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3429000" y="3429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2895600" y="3810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581400" y="144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5814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4105" name="Object 10"/>
          <p:cNvGraphicFramePr>
            <a:graphicFrameLocks noChangeAspect="1"/>
          </p:cNvGraphicFramePr>
          <p:nvPr/>
        </p:nvGraphicFramePr>
        <p:xfrm>
          <a:off x="1752600" y="3810000"/>
          <a:ext cx="35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Формула" r:id="rId4" imgW="114200" imgH="121961" progId="Equation.3">
                  <p:embed/>
                </p:oleObj>
              </mc:Choice>
              <mc:Fallback>
                <p:oleObj name="Формула" r:id="rId4" imgW="114200" imgH="1219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352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1"/>
          <p:cNvGraphicFramePr>
            <a:graphicFrameLocks noChangeAspect="1"/>
          </p:cNvGraphicFramePr>
          <p:nvPr/>
        </p:nvGraphicFramePr>
        <p:xfrm>
          <a:off x="4572000" y="762000"/>
          <a:ext cx="25701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Формула" r:id="rId6" imgW="655407" imgH="160020" progId="Equation.3">
                  <p:embed/>
                </p:oleObj>
              </mc:Choice>
              <mc:Fallback>
                <p:oleObj name="Формула" r:id="rId6" imgW="655407" imgH="1600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762000"/>
                        <a:ext cx="257016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4876800" y="3581400"/>
          <a:ext cx="2551113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Формула" r:id="rId8" imgW="711000" imgH="431640" progId="Equation.3">
                  <p:embed/>
                </p:oleObj>
              </mc:Choice>
              <mc:Fallback>
                <p:oleObj name="Формула" r:id="rId8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581400"/>
                        <a:ext cx="2551113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24"/>
          <p:cNvSpPr txBox="1">
            <a:spLocks noChangeArrowheads="1"/>
          </p:cNvSpPr>
          <p:nvPr/>
        </p:nvSpPr>
        <p:spPr bwMode="auto">
          <a:xfrm>
            <a:off x="2438400" y="2286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Об</a:t>
            </a:r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ъ</a:t>
            </a:r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ем куба</a:t>
            </a:r>
          </a:p>
        </p:txBody>
      </p: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5019675" y="1752600"/>
          <a:ext cx="18478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Формула" r:id="rId10" imgW="502997" imgH="160020" progId="Equation.3">
                  <p:embed/>
                </p:oleObj>
              </mc:Choice>
              <mc:Fallback>
                <p:oleObj name="Формула" r:id="rId10" imgW="502997" imgH="1600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752600"/>
                        <a:ext cx="1847850" cy="622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4953000" y="2819400"/>
          <a:ext cx="20288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Формула" r:id="rId12" imgW="556319" imgH="160020" progId="Equation.3">
                  <p:embed/>
                </p:oleObj>
              </mc:Choice>
              <mc:Fallback>
                <p:oleObj name="Формула" r:id="rId12" imgW="556319" imgH="1600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19400"/>
                        <a:ext cx="20288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5257800" y="4800600"/>
          <a:ext cx="15335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Формула" r:id="rId14" imgW="419020" imgH="190510" progId="Equation.3">
                  <p:embed/>
                </p:oleObj>
              </mc:Choice>
              <mc:Fallback>
                <p:oleObj name="Формула" r:id="rId14" imgW="419020" imgH="1905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800600"/>
                        <a:ext cx="1533525" cy="711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31"/>
          <p:cNvGraphicFramePr>
            <a:graphicFrameLocks noChangeAspect="1"/>
          </p:cNvGraphicFramePr>
          <p:nvPr/>
        </p:nvGraphicFramePr>
        <p:xfrm>
          <a:off x="3124200" y="3505200"/>
          <a:ext cx="35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Формула" r:id="rId16" imgW="114200" imgH="121961" progId="Equation.3">
                  <p:embed/>
                </p:oleObj>
              </mc:Choice>
              <mc:Fallback>
                <p:oleObj name="Формула" r:id="rId16" imgW="114200" imgH="1219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05200"/>
                        <a:ext cx="352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32"/>
          <p:cNvGraphicFramePr>
            <a:graphicFrameLocks noChangeAspect="1"/>
          </p:cNvGraphicFramePr>
          <p:nvPr/>
        </p:nvGraphicFramePr>
        <p:xfrm>
          <a:off x="3429000" y="2209800"/>
          <a:ext cx="35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Формула" r:id="rId18" imgW="114200" imgH="121961" progId="Equation.3">
                  <p:embed/>
                </p:oleObj>
              </mc:Choice>
              <mc:Fallback>
                <p:oleObj name="Формула" r:id="rId18" imgW="114200" imgH="1219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09800"/>
                        <a:ext cx="352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4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59472"/>
            <a:ext cx="6400800" cy="3513544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Формула для нахождения площади поверхности куба: </a:t>
            </a:r>
            <a:r>
              <a:rPr lang="en-US" sz="2000" dirty="0" smtClean="0"/>
              <a:t>S=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 descr="6a^2\,\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57847"/>
            <a:ext cx="360040" cy="240027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752528" cy="254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188640"/>
            <a:ext cx="6400800" cy="3474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Задача №1 </a:t>
            </a:r>
          </a:p>
          <a:p>
            <a:pPr>
              <a:buNone/>
            </a:pPr>
            <a:r>
              <a:rPr lang="ru-RU" sz="4000" dirty="0" smtClean="0"/>
              <a:t> Площадь полной поверхности куба равна 24 см². Найдите его объем. </a:t>
            </a:r>
          </a:p>
          <a:p>
            <a:pPr>
              <a:buNone/>
            </a:pPr>
            <a:r>
              <a:rPr lang="ru-RU" sz="4000" dirty="0" smtClean="0"/>
              <a:t>Задача №2</a:t>
            </a:r>
          </a:p>
          <a:p>
            <a:pPr>
              <a:buNone/>
            </a:pPr>
            <a:r>
              <a:rPr lang="ru-RU" sz="4000" dirty="0" smtClean="0"/>
              <a:t>Длина </a:t>
            </a:r>
            <a:r>
              <a:rPr lang="ru-RU" sz="4000" dirty="0" smtClean="0"/>
              <a:t>ребра равна 4см. Найдите длину диагонали. 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1\Desktop\toni-stark_9823685_b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0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iamond-ore_2935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762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" y="53885"/>
            <a:ext cx="2880320" cy="23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7296"/>
            <a:ext cx="3335277" cy="294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21" y="16288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20" y="0"/>
            <a:ext cx="2913480" cy="23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0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542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Сходства 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отличия квадрата и куба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919149"/>
              </p:ext>
            </p:extLst>
          </p:nvPr>
        </p:nvGraphicFramePr>
        <p:xfrm>
          <a:off x="107504" y="908719"/>
          <a:ext cx="8785101" cy="54727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268"/>
                <a:gridCol w="3960440"/>
                <a:gridCol w="3528393"/>
              </a:tblGrid>
              <a:tr h="781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СХОДСТВА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ОТЛИЧИЯ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542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ВЕРШИНЫ;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УГЛЫ;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СТОРОНЫ;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 СТОРОНЫ ОДИНАКОВЫЕ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РАЗНОЕ</a:t>
                      </a: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ВЕРШИН, </a:t>
                      </a: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УГЛОВ, </a:t>
                      </a: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СТОРОН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542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3055" y="2302024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280022" y="4509120"/>
            <a:ext cx="1004090" cy="108012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784975" cy="648071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Сходства и отличия квадрата и куба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72326"/>
              </p:ext>
            </p:extLst>
          </p:nvPr>
        </p:nvGraphicFramePr>
        <p:xfrm>
          <a:off x="149140" y="1196752"/>
          <a:ext cx="8707844" cy="54025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4887"/>
                <a:gridCol w="2141150"/>
                <a:gridCol w="5281807"/>
              </a:tblGrid>
              <a:tr h="525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ОТЛИЧИЯ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2911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Плоская фигура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Плоская фигура укладывается на одной какой-либо плоскости. 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 ее точки принадлежат этой плоскости.</a:t>
                      </a:r>
                    </a:p>
                  </a:txBody>
                  <a:tcPr/>
                </a:tc>
              </a:tr>
              <a:tr h="255388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Объёмная фигура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indent="0"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Объемная фигура не располагается на одной плоскости.</a:t>
                      </a:r>
                    </a:p>
                    <a:p>
                      <a:pPr marL="45720" indent="0"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Объемные фигуры “возвышаются” над листом бумаги.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95536" y="2158008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305846" y="4437112"/>
            <a:ext cx="1004090" cy="108012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320480" cy="44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  </a:t>
            </a:r>
            <a:r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геометрическое тело,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грань которого представляет собой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квадрат.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Из словаря: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2" y="1340768"/>
            <a:ext cx="35283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73" y="620688"/>
            <a:ext cx="8496944" cy="93610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КУБА</a:t>
            </a: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78" name="Параллелограмм 77"/>
          <p:cNvSpPr/>
          <p:nvPr/>
        </p:nvSpPr>
        <p:spPr>
          <a:xfrm rot="19327674">
            <a:off x="3910807" y="2666647"/>
            <a:ext cx="2735263" cy="1831975"/>
          </a:xfrm>
          <a:prstGeom prst="parallelogram">
            <a:avLst>
              <a:gd name="adj" fmla="val 72102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361532" y="4044597"/>
            <a:ext cx="228600" cy="228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5752307" y="4073172"/>
            <a:ext cx="180975" cy="17145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rot="16200000" flipH="1">
            <a:off x="3493295" y="4004910"/>
            <a:ext cx="12700" cy="2387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2237582" y="4184297"/>
            <a:ext cx="1174750" cy="9937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4693445" y="4235097"/>
            <a:ext cx="1190625" cy="98425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endCxn id="80" idx="3"/>
          </p:cNvCxnSpPr>
          <p:nvPr/>
        </p:nvCxnSpPr>
        <p:spPr>
          <a:xfrm>
            <a:off x="3434557" y="4125560"/>
            <a:ext cx="2363788" cy="4603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5676107" y="1926872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602957" y="2784122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104232" y="2771422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88" name="Прямая соединительная линия 87"/>
          <p:cNvCxnSpPr>
            <a:stCxn id="97" idx="0"/>
          </p:cNvCxnSpPr>
          <p:nvPr/>
        </p:nvCxnSpPr>
        <p:spPr>
          <a:xfrm rot="16200000" flipV="1">
            <a:off x="1123157" y="3930297"/>
            <a:ext cx="2195513" cy="476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98" idx="0"/>
            <a:endCxn id="86" idx="4"/>
          </p:cNvCxnSpPr>
          <p:nvPr/>
        </p:nvCxnSpPr>
        <p:spPr>
          <a:xfrm rot="16200000" flipV="1">
            <a:off x="3694907" y="3996972"/>
            <a:ext cx="2047875" cy="285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180432" y="2834922"/>
            <a:ext cx="2476500" cy="476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endCxn id="99" idx="2"/>
          </p:cNvCxnSpPr>
          <p:nvPr/>
        </p:nvCxnSpPr>
        <p:spPr>
          <a:xfrm flipV="1">
            <a:off x="2247107" y="2015772"/>
            <a:ext cx="1101725" cy="77311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78" idx="0"/>
          </p:cNvCxnSpPr>
          <p:nvPr/>
        </p:nvCxnSpPr>
        <p:spPr>
          <a:xfrm rot="5400000" flipH="1" flipV="1">
            <a:off x="4837114" y="1938778"/>
            <a:ext cx="800100" cy="10429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609182" y="2006247"/>
            <a:ext cx="2085975" cy="127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85" idx="4"/>
            <a:endCxn id="80" idx="4"/>
          </p:cNvCxnSpPr>
          <p:nvPr/>
        </p:nvCxnSpPr>
        <p:spPr>
          <a:xfrm rot="16200000" flipH="1">
            <a:off x="4752976" y="3154803"/>
            <a:ext cx="2114550" cy="650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99" idx="3"/>
          </p:cNvCxnSpPr>
          <p:nvPr/>
        </p:nvCxnSpPr>
        <p:spPr>
          <a:xfrm rot="16200000" flipH="1">
            <a:off x="2310608" y="3155597"/>
            <a:ext cx="2139950" cy="3175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6028532" y="3460397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грань</a:t>
            </a:r>
          </a:p>
        </p:txBody>
      </p:sp>
      <p:sp>
        <p:nvSpPr>
          <p:cNvPr id="97" name="Овал 96"/>
          <p:cNvSpPr/>
          <p:nvPr/>
        </p:nvSpPr>
        <p:spPr>
          <a:xfrm>
            <a:off x="2091532" y="5030435"/>
            <a:ext cx="263525" cy="27146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8" name="Овал 97"/>
          <p:cNvSpPr>
            <a:spLocks noChangeArrowheads="1"/>
          </p:cNvSpPr>
          <p:nvPr/>
        </p:nvSpPr>
        <p:spPr bwMode="auto">
          <a:xfrm>
            <a:off x="4618832" y="5035197"/>
            <a:ext cx="228600" cy="228600"/>
          </a:xfrm>
          <a:prstGeom prst="ellipse">
            <a:avLst/>
          </a:prstGeom>
          <a:solidFill>
            <a:schemeClr val="tx2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3348832" y="1914172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0" name="TextBox 24"/>
          <p:cNvSpPr txBox="1">
            <a:spLocks noChangeArrowheads="1"/>
          </p:cNvSpPr>
          <p:nvPr/>
        </p:nvSpPr>
        <p:spPr bwMode="auto">
          <a:xfrm>
            <a:off x="4809332" y="5187597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вершина</a:t>
            </a: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967832" y="5263797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ребро</a:t>
            </a:r>
          </a:p>
        </p:txBody>
      </p:sp>
    </p:spTree>
    <p:extLst>
      <p:ext uri="{BB962C8B-B14F-4D97-AF65-F5344CB8AC3E}">
        <p14:creationId xmlns:p14="http://schemas.microsoft.com/office/powerpoint/2010/main" val="41757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07505" y="116632"/>
            <a:ext cx="4608512" cy="640871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Квадраты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из которых составлен куб,  - это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куба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квадратов –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рёбра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куба. </a:t>
            </a:r>
          </a:p>
          <a:p>
            <a:pPr marL="4572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Концы рёбер –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вершины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куба.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cub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8576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40152" y="4377953"/>
            <a:ext cx="17740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куб</a:t>
            </a:r>
            <a:endParaRPr lang="ru-RU" sz="8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568952" cy="4857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куба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вершин,</a:t>
            </a:r>
          </a:p>
          <a:p>
            <a:pPr marL="45720" indent="0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граней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рёбер .</a:t>
            </a:r>
          </a:p>
          <a:p>
            <a:pPr marL="45720" indent="0">
              <a:buNone/>
            </a:pP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араллелограмм 3"/>
          <p:cNvSpPr/>
          <p:nvPr/>
        </p:nvSpPr>
        <p:spPr>
          <a:xfrm rot="19327674">
            <a:off x="6144420" y="3817584"/>
            <a:ext cx="2735263" cy="1831975"/>
          </a:xfrm>
          <a:prstGeom prst="parallelogram">
            <a:avLst>
              <a:gd name="adj" fmla="val 72102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95145" y="5195534"/>
            <a:ext cx="228600" cy="228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985920" y="5224109"/>
            <a:ext cx="180975" cy="17145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726908" y="5155847"/>
            <a:ext cx="12700" cy="2387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471195" y="5335234"/>
            <a:ext cx="1174750" cy="9937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927058" y="5386034"/>
            <a:ext cx="1190625" cy="98425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6" idx="3"/>
          </p:cNvCxnSpPr>
          <p:nvPr/>
        </p:nvCxnSpPr>
        <p:spPr>
          <a:xfrm>
            <a:off x="5668170" y="5276497"/>
            <a:ext cx="2363788" cy="4603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909720" y="3077809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36570" y="3935059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37845" y="3922359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>
            <a:stCxn id="23" idx="0"/>
          </p:cNvCxnSpPr>
          <p:nvPr/>
        </p:nvCxnSpPr>
        <p:spPr>
          <a:xfrm rot="16200000" flipV="1">
            <a:off x="3356770" y="5081234"/>
            <a:ext cx="2195513" cy="476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4" idx="0"/>
            <a:endCxn id="12" idx="4"/>
          </p:cNvCxnSpPr>
          <p:nvPr/>
        </p:nvCxnSpPr>
        <p:spPr>
          <a:xfrm rot="16200000" flipV="1">
            <a:off x="5928520" y="5147909"/>
            <a:ext cx="2047875" cy="285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14045" y="3985859"/>
            <a:ext cx="2476500" cy="476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25" idx="2"/>
          </p:cNvCxnSpPr>
          <p:nvPr/>
        </p:nvCxnSpPr>
        <p:spPr>
          <a:xfrm flipV="1">
            <a:off x="4480720" y="3166709"/>
            <a:ext cx="1101725" cy="77311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0"/>
          </p:cNvCxnSpPr>
          <p:nvPr/>
        </p:nvCxnSpPr>
        <p:spPr>
          <a:xfrm rot="5400000" flipH="1" flipV="1">
            <a:off x="7070727" y="3089715"/>
            <a:ext cx="800100" cy="10429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42795" y="3157184"/>
            <a:ext cx="2085975" cy="127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4"/>
            <a:endCxn id="6" idx="4"/>
          </p:cNvCxnSpPr>
          <p:nvPr/>
        </p:nvCxnSpPr>
        <p:spPr>
          <a:xfrm rot="16200000" flipH="1">
            <a:off x="6986589" y="4305740"/>
            <a:ext cx="2114550" cy="650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5" idx="3"/>
          </p:cNvCxnSpPr>
          <p:nvPr/>
        </p:nvCxnSpPr>
        <p:spPr>
          <a:xfrm rot="16200000" flipH="1">
            <a:off x="4544221" y="4306534"/>
            <a:ext cx="2139950" cy="3175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262145" y="4611334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грань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25145" y="6181372"/>
            <a:ext cx="263525" cy="27146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6852445" y="6186134"/>
            <a:ext cx="228600" cy="228600"/>
          </a:xfrm>
          <a:prstGeom prst="ellipse">
            <a:avLst/>
          </a:prstGeom>
          <a:solidFill>
            <a:schemeClr val="tx2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82445" y="3065109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042945" y="6338534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вершина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5201445" y="6414734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ребро</a:t>
            </a:r>
          </a:p>
        </p:txBody>
      </p:sp>
    </p:spTree>
    <p:extLst>
      <p:ext uri="{BB962C8B-B14F-4D97-AF65-F5344CB8AC3E}">
        <p14:creationId xmlns:p14="http://schemas.microsoft.com/office/powerpoint/2010/main" val="12589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484784"/>
            <a:ext cx="6080463" cy="2734240"/>
          </a:xfrm>
        </p:spPr>
        <p:txBody>
          <a:bodyPr/>
          <a:lstStyle/>
          <a:p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Четыре сечения куба являются правильными шестиугольниками — эти сечения проходят через центр куба перпендикулярно четырём его главным диагоналям.</a:t>
            </a: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332656"/>
            <a:ext cx="6400800" cy="8252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  <a:r>
              <a:rPr lang="ru-RU" sz="3600" dirty="0" smtClean="0">
                <a:solidFill>
                  <a:srgbClr val="FF0000"/>
                </a:solidFill>
              </a:rPr>
              <a:t>Свойства куба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96253"/>
            <a:ext cx="20288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791</TotalTime>
  <Words>205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Воздушный поток</vt:lpstr>
      <vt:lpstr>Формула</vt:lpstr>
      <vt:lpstr>Презентация PowerPoint</vt:lpstr>
      <vt:lpstr>Презентация PowerPoint</vt:lpstr>
      <vt:lpstr>Сходства и отличия квадрата и куба</vt:lpstr>
      <vt:lpstr>Сходства и отличия квадрата и куба</vt:lpstr>
      <vt:lpstr>Из словаря:</vt:lpstr>
      <vt:lpstr>   ЭЛЕМЕНТЫ КУБА </vt:lpstr>
      <vt:lpstr>Презентация PowerPoint</vt:lpstr>
      <vt:lpstr>Презентация PowerPoint</vt:lpstr>
      <vt:lpstr>Четыре сечения куба являются правильными шестиугольниками — эти сечения проходят через центр куба перпендикулярно четырём его главным диагоналям.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9 класс БШ</cp:lastModifiedBy>
  <cp:revision>61</cp:revision>
  <cp:lastPrinted>2011-10-22T18:37:32Z</cp:lastPrinted>
  <dcterms:created xsi:type="dcterms:W3CDTF">2011-10-22T08:22:05Z</dcterms:created>
  <dcterms:modified xsi:type="dcterms:W3CDTF">2013-04-19T07:43:06Z</dcterms:modified>
</cp:coreProperties>
</file>