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75" r:id="rId12"/>
    <p:sldId id="278" r:id="rId13"/>
    <p:sldId id="279" r:id="rId14"/>
    <p:sldId id="280" r:id="rId15"/>
    <p:sldId id="282" r:id="rId16"/>
    <p:sldId id="283" r:id="rId17"/>
    <p:sldId id="284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39411A-D335-4A19-8A38-248BB0EEB97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B64124-BE4D-4CA1-B915-01C4541415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Мир русской усадьбы в повести А.С. Пушкина «Барышня-крестьянка»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225342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Цель урока: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представление о быте дворянской усадьбы, о жизни дворян средствами художественной литературы.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Показать влияние семейных традиций на формирование характера героев.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умение оценивать героев через их поступки.</a:t>
            </a:r>
          </a:p>
        </p:txBody>
      </p:sp>
    </p:spTree>
    <p:extLst>
      <p:ext uri="{BB962C8B-B14F-4D97-AF65-F5344CB8AC3E}">
        <p14:creationId xmlns:p14="http://schemas.microsoft.com/office/powerpoint/2010/main" val="36784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14402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25397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 smtClean="0"/>
              <a:t>Обстановка дома, стиль.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Быт.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Манеры.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Времяпрепровождение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С чем связана такая разница в жизни хозяев двух усадеб?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1098"/>
              </p:ext>
            </p:extLst>
          </p:nvPr>
        </p:nvGraphicFramePr>
        <p:xfrm>
          <a:off x="755576" y="1254264"/>
          <a:ext cx="763284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Прилучино</a:t>
                      </a:r>
                      <a:r>
                        <a:rPr lang="ru-RU" sz="4000" dirty="0" smtClean="0"/>
                        <a:t> </a:t>
                      </a:r>
                    </a:p>
                    <a:p>
                      <a:pPr algn="ctr"/>
                      <a:r>
                        <a:rPr lang="ru-RU" sz="4000" dirty="0" smtClean="0"/>
                        <a:t>Муромские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Тугилово</a:t>
                      </a:r>
                      <a:endParaRPr lang="ru-RU" sz="4000" dirty="0" smtClean="0"/>
                    </a:p>
                    <a:p>
                      <a:pPr algn="ctr"/>
                      <a:r>
                        <a:rPr lang="ru-RU" sz="4000" dirty="0" err="1" smtClean="0"/>
                        <a:t>Берестовы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396677"/>
          </a:xfrm>
        </p:spPr>
        <p:txBody>
          <a:bodyPr/>
          <a:lstStyle/>
          <a:p>
            <a:pPr algn="just"/>
            <a:r>
              <a:rPr lang="ru-RU" dirty="0" smtClean="0"/>
              <a:t>1. История жизни.</a:t>
            </a:r>
          </a:p>
          <a:p>
            <a:pPr algn="just"/>
            <a:r>
              <a:rPr lang="ru-RU" dirty="0" smtClean="0"/>
              <a:t>2. «Спесь дворянская, а ум крестьянский» В.И. Даль.</a:t>
            </a:r>
          </a:p>
          <a:p>
            <a:pPr algn="just"/>
            <a:r>
              <a:rPr lang="ru-RU" dirty="0" smtClean="0"/>
              <a:t>3. Имение, отношение к нему хозяина.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Иван Петрович Берестов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88490" y="364502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/>
              <a:t>Григорий Иванович Муромский</a:t>
            </a:r>
            <a:endParaRPr lang="ru-RU" sz="40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99247" y="4581128"/>
            <a:ext cx="7745505" cy="139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1. История жизни.</a:t>
            </a:r>
          </a:p>
          <a:p>
            <a:pPr algn="just"/>
            <a:r>
              <a:rPr lang="ru-RU" dirty="0" smtClean="0"/>
              <a:t>2. «Образованный европеец»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Берестов Алексей Иванович</a:t>
            </a:r>
            <a:endParaRPr lang="ru-RU" sz="4800" dirty="0"/>
          </a:p>
        </p:txBody>
      </p:sp>
      <p:pic>
        <p:nvPicPr>
          <p:cNvPr id="4" name="Picture 2" descr="http://t2.gstatic.com/images?q=tbn:ANd9GcR5MTLWJ8LfpQMiyHZokDziBIayuJx13OcCN_I16g986T6P3sU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199127"/>
            <a:ext cx="5616622" cy="3975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731" y="4437113"/>
            <a:ext cx="7767021" cy="576064"/>
          </a:xfrm>
        </p:spPr>
        <p:txBody>
          <a:bodyPr/>
          <a:lstStyle/>
          <a:p>
            <a:r>
              <a:rPr lang="ru-RU" sz="3600" dirty="0" smtClean="0"/>
              <a:t>Алексей – гусар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8489" y="5013176"/>
            <a:ext cx="7756264" cy="1115992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«Алексей был, в самом деле, молодец. Право было бы жаль, если бы его стройного стана никогда не стягивал военный мундир и если бы он, вместо того чтоб рисоваться на коне, провел свою молодость, согнувшись над канцелярскими бумагами».</a:t>
            </a:r>
          </a:p>
        </p:txBody>
      </p:sp>
      <p:pic>
        <p:nvPicPr>
          <p:cNvPr id="7" name="Picture 2" descr="http://t2.gstatic.com/images?q=tbn:ANd9GcSXnGhhDmnPedo27yR3NPcVZD03sv_b8wxtU0YIGBW4b7LpJrCZ4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3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7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Алексей - таинственный мечтатель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2240280"/>
            <a:ext cx="7776864" cy="658368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«Он первый перед ними явился мрачным и разочарованным, первый говорил им об утраченных радостях и об увядшей своей юности; сверх того носил он черное кольцо с изображением мертвой головы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10" name="Picture 4" descr="http://img11.nnm.ru/e/1/4/3/3/9cee7379549884b895e02c20fb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6" y="3048000"/>
            <a:ext cx="4030464" cy="3022848"/>
          </a:xfrm>
          <a:prstGeom prst="rect">
            <a:avLst/>
          </a:prstGeom>
          <a:noFill/>
        </p:spPr>
      </p:pic>
      <p:pic>
        <p:nvPicPr>
          <p:cNvPr id="11" name="Picture 2" descr="http://img838.imageshack.us/img838/9523/b46b3720aa491eebc9366bd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7327"/>
            <a:ext cx="3729484" cy="2983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1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Алексей – барин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«Удивительно хорош, — говорит о нем Настя, — красавец, можно сказать. Стройный, высокий, румянец во всю щеку</a:t>
            </a:r>
            <a:r>
              <a:rPr lang="ru-RU" sz="2000" dirty="0" smtClean="0"/>
              <a:t>...»</a:t>
            </a:r>
            <a:endParaRPr lang="ru-RU" sz="2000" dirty="0"/>
          </a:p>
        </p:txBody>
      </p:sp>
      <p:pic>
        <p:nvPicPr>
          <p:cNvPr id="5" name="Picture 2" descr="http://t1.gstatic.com/images?q=tbn:ANd9GcR0ZLIwD5rrkA2nWUf_LM_G6VduA71TrcFvYw1L67rLNv1x12brV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3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97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Алексей – сын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3568" y="2240280"/>
            <a:ext cx="7766026" cy="658368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В разговоре с отцом он принимает позу почтительного сына и предпочитает выглядеть послушным отцовской воле, пока его не берут за живое.</a:t>
            </a:r>
          </a:p>
        </p:txBody>
      </p:sp>
      <p:pic>
        <p:nvPicPr>
          <p:cNvPr id="11" name="Picture 2" descr="http://t0.gstatic.com/images?q=tbn:ANd9GcRvJLpRPAwoo0QpZZY9gkF9C0siz8ht2l1BAhyDEGamvBshz4T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" y="3103849"/>
            <a:ext cx="3818384" cy="286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samouchka.net/uploads/posts/2010-03/thumbs/1269075951_230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52" y="3140968"/>
            <a:ext cx="3689620" cy="2779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0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Алексей – </a:t>
            </a:r>
            <a:r>
              <a:rPr lang="ru-RU" dirty="0" err="1"/>
              <a:t>геттингенец</a:t>
            </a:r>
            <a:r>
              <a:rPr lang="ru-RU" dirty="0"/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3568" y="2240280"/>
            <a:ext cx="7766026" cy="133273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1. Геттингенский </a:t>
            </a:r>
            <a:r>
              <a:rPr lang="ru-RU" sz="2000" dirty="0"/>
              <a:t>университет </a:t>
            </a:r>
          </a:p>
          <a:p>
            <a:pPr algn="just"/>
            <a:r>
              <a:rPr lang="ru-RU" sz="2000" dirty="0" smtClean="0"/>
              <a:t>2. Обучает </a:t>
            </a:r>
            <a:r>
              <a:rPr lang="ru-RU" sz="2000" dirty="0"/>
              <a:t>Акулину грамоте</a:t>
            </a:r>
          </a:p>
          <a:p>
            <a:pPr algn="just"/>
            <a:r>
              <a:rPr lang="ru-RU" sz="2000" dirty="0" smtClean="0"/>
              <a:t>3. Удивляется</a:t>
            </a:r>
            <a:r>
              <a:rPr lang="ru-RU" sz="2000" dirty="0"/>
              <a:t>: «Да у нас ученье идет скорее, чем по ланкастерской системе!» </a:t>
            </a:r>
          </a:p>
        </p:txBody>
      </p:sp>
      <p:pic>
        <p:nvPicPr>
          <p:cNvPr id="7" name="Picture 2" descr="http://asset3.torrentino.com/pictures/000/158/647/original.jpg?12552469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" y="3661556"/>
            <a:ext cx="3530352" cy="2647764"/>
          </a:xfrm>
          <a:prstGeom prst="rect">
            <a:avLst/>
          </a:prstGeom>
          <a:noFill/>
        </p:spPr>
      </p:pic>
      <p:pic>
        <p:nvPicPr>
          <p:cNvPr id="8" name="Picture 5" descr="http://i2.imageban.ru/out/2012/08/11/93d4bedbfdcfeb02ff7e88275fed9dae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667492"/>
            <a:ext cx="3658492" cy="2629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7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259507"/>
              </p:ext>
            </p:extLst>
          </p:nvPr>
        </p:nvGraphicFramePr>
        <p:xfrm>
          <a:off x="698500" y="2247900"/>
          <a:ext cx="77470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492"/>
                <a:gridCol w="39455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Лиза Муромская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текстом</a:t>
                      </a:r>
                      <a:endParaRPr lang="ru-RU" dirty="0"/>
                    </a:p>
                  </a:txBody>
                  <a:tcPr/>
                </a:tc>
              </a:tr>
              <a:tr h="1621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Важные эпизоды: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Что читаем в повести</a:t>
                      </a:r>
                      <a:endParaRPr lang="ru-RU" sz="1600" dirty="0"/>
                    </a:p>
                  </a:txBody>
                  <a:tcPr/>
                </a:tc>
              </a:tr>
              <a:tr h="1869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Переоделась крестьянкой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1397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 Первое свидание с Алексеем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 Второе свидание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1172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r>
                        <a:rPr lang="ru-RU" sz="1600" baseline="0" dirty="0" smtClean="0"/>
                        <a:t> Два месяца свиданий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1419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 Спектакль во время обеда перед соседями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1389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 Переписка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 Последняя сцена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Лиза </a:t>
            </a:r>
            <a:r>
              <a:rPr lang="ru-RU" dirty="0" smtClean="0"/>
              <a:t>Муромская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764614"/>
            <a:ext cx="811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и есть сюжет. Как развивается сюжет? Где завязка? Что порождает интригу?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Пейзаж в повести.</a:t>
            </a:r>
          </a:p>
          <a:p>
            <a:r>
              <a:rPr lang="ru-RU" sz="3200" dirty="0" smtClean="0"/>
              <a:t>2. Средства художественной изобразительности: </a:t>
            </a:r>
          </a:p>
          <a:p>
            <a:r>
              <a:rPr lang="ru-RU" sz="3200" dirty="0" smtClean="0"/>
              <a:t>А. Олицетворение.</a:t>
            </a:r>
          </a:p>
          <a:p>
            <a:r>
              <a:rPr lang="ru-RU" sz="3200" dirty="0" smtClean="0"/>
              <a:t>Б. Эпитет.</a:t>
            </a:r>
          </a:p>
          <a:p>
            <a:r>
              <a:rPr lang="ru-RU" sz="3200" dirty="0" smtClean="0"/>
              <a:t>В. Сравнение.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Художественные особенности повести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60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1. Дворянин – знатный гражданин на службе при государе, чиновник при дворе.</a:t>
            </a:r>
          </a:p>
          <a:p>
            <a:pPr algn="just"/>
            <a:r>
              <a:rPr lang="ru-RU" dirty="0" smtClean="0"/>
              <a:t>2. Усадьба – господский дом на селе со всеми ухожами, садом, огородом.</a:t>
            </a:r>
          </a:p>
          <a:p>
            <a:pPr algn="just"/>
            <a:r>
              <a:rPr lang="ru-RU" dirty="0" smtClean="0"/>
              <a:t>3. Село – обстроенное и заселенное крестьянами место – от деревни отличалось наличием церкви.</a:t>
            </a:r>
          </a:p>
          <a:p>
            <a:pPr algn="just"/>
            <a:r>
              <a:rPr lang="ru-RU" dirty="0" smtClean="0"/>
              <a:t>4. Огород – место для разводки полезных</a:t>
            </a:r>
            <a:r>
              <a:rPr lang="en-US" dirty="0" smtClean="0"/>
              <a:t> </a:t>
            </a:r>
            <a:r>
              <a:rPr lang="ru-RU" dirty="0" smtClean="0"/>
              <a:t>растений.</a:t>
            </a:r>
          </a:p>
          <a:p>
            <a:pPr algn="just"/>
            <a:r>
              <a:rPr lang="ru-RU" dirty="0" smtClean="0"/>
              <a:t>5. Сад – участок земли, засаженный стараниями человека деревьями, кустами, цветами, с убитыми дорожками и разного рода и вида затеями, украшениями.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словаря В.И. Даля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0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84" y="2247900"/>
            <a:ext cx="5821032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Усадьба прадеда А.С. Пушкина П.А. Ганнибала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547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Господский дом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66161"/>
            <a:ext cx="6624736" cy="4529662"/>
          </a:xfrm>
        </p:spPr>
      </p:pic>
    </p:spTree>
    <p:extLst>
      <p:ext uri="{BB962C8B-B14F-4D97-AF65-F5344CB8AC3E}">
        <p14:creationId xmlns:p14="http://schemas.microsoft.com/office/powerpoint/2010/main" val="12343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61616"/>
            <a:ext cx="4008821" cy="34716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Внутреннее убранство дома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09" y="2276872"/>
            <a:ext cx="390993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7213"/>
            <a:ext cx="2986648" cy="41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159145"/>
            <a:ext cx="2774697" cy="41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8102618" cy="5704244"/>
          </a:xfrm>
        </p:spPr>
      </p:pic>
    </p:spTree>
    <p:extLst>
      <p:ext uri="{BB962C8B-B14F-4D97-AF65-F5344CB8AC3E}">
        <p14:creationId xmlns:p14="http://schemas.microsoft.com/office/powerpoint/2010/main" val="9938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649609" cy="5760640"/>
          </a:xfrm>
        </p:spPr>
      </p:pic>
    </p:spTree>
    <p:extLst>
      <p:ext uri="{BB962C8B-B14F-4D97-AF65-F5344CB8AC3E}">
        <p14:creationId xmlns:p14="http://schemas.microsoft.com/office/powerpoint/2010/main" val="25706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39550" cy="5980558"/>
          </a:xfrm>
        </p:spPr>
      </p:pic>
    </p:spTree>
    <p:extLst>
      <p:ext uri="{BB962C8B-B14F-4D97-AF65-F5344CB8AC3E}">
        <p14:creationId xmlns:p14="http://schemas.microsoft.com/office/powerpoint/2010/main" val="13448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</TotalTime>
  <Words>461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Мир русской усадьбы в повести А.С. Пушкина «Барышня-крестьянка»</vt:lpstr>
      <vt:lpstr>Из словаря В.И. Даля</vt:lpstr>
      <vt:lpstr>Усадьба прадеда А.С. Пушкина П.А. Ганнибала</vt:lpstr>
      <vt:lpstr>Господский дом</vt:lpstr>
      <vt:lpstr>Внутреннее убранство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Иван Петрович Берестов</vt:lpstr>
      <vt:lpstr>Берестов Алексей Иванович</vt:lpstr>
      <vt:lpstr>Алексей – гусар</vt:lpstr>
      <vt:lpstr>Алексей - таинственный мечтатель</vt:lpstr>
      <vt:lpstr>Алексей – барин </vt:lpstr>
      <vt:lpstr>Алексей – сын </vt:lpstr>
      <vt:lpstr>Алексей – геттингенец </vt:lpstr>
      <vt:lpstr>Лиза Муромская</vt:lpstr>
      <vt:lpstr>Художественные особенности повести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Microlampa</dc:creator>
  <cp:lastModifiedBy>microlampa</cp:lastModifiedBy>
  <cp:revision>18</cp:revision>
  <dcterms:created xsi:type="dcterms:W3CDTF">2012-11-25T10:08:39Z</dcterms:created>
  <dcterms:modified xsi:type="dcterms:W3CDTF">2015-02-22T18:11:48Z</dcterms:modified>
</cp:coreProperties>
</file>