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86" r:id="rId3"/>
    <p:sldId id="287" r:id="rId4"/>
    <p:sldId id="275" r:id="rId5"/>
    <p:sldId id="262" r:id="rId6"/>
    <p:sldId id="261" r:id="rId7"/>
    <p:sldId id="264" r:id="rId8"/>
    <p:sldId id="265" r:id="rId9"/>
    <p:sldId id="268" r:id="rId10"/>
    <p:sldId id="269" r:id="rId11"/>
    <p:sldId id="277" r:id="rId12"/>
    <p:sldId id="278" r:id="rId13"/>
    <p:sldId id="279" r:id="rId14"/>
    <p:sldId id="266" r:id="rId15"/>
    <p:sldId id="270" r:id="rId16"/>
    <p:sldId id="271" r:id="rId17"/>
    <p:sldId id="283" r:id="rId18"/>
    <p:sldId id="267" r:id="rId19"/>
    <p:sldId id="272" r:id="rId20"/>
    <p:sldId id="273" r:id="rId21"/>
    <p:sldId id="281" r:id="rId22"/>
    <p:sldId id="282" r:id="rId23"/>
    <p:sldId id="276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11" autoAdjust="0"/>
    <p:restoredTop sz="94595" autoAdjust="0"/>
  </p:normalViewPr>
  <p:slideViewPr>
    <p:cSldViewPr>
      <p:cViewPr varScale="1">
        <p:scale>
          <a:sx n="71" d="100"/>
          <a:sy n="71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3891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AA7FB9B-FB70-4F46-B9A9-C27F1A3A027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1C1473-EBF6-4183-A736-0560955F02A3}" type="slidenum">
              <a:rPr lang="ru-RU"/>
              <a:pPr/>
              <a:t>1</a:t>
            </a:fld>
            <a:endParaRPr lang="ru-RU"/>
          </a:p>
        </p:txBody>
      </p:sp>
      <p:sp>
        <p:nvSpPr>
          <p:cNvPr id="399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55B204-01C4-40DB-9095-86CCEF54FA31}" type="slidenum">
              <a:rPr lang="ru-RU"/>
              <a:pPr/>
              <a:t>10</a:t>
            </a:fld>
            <a:endParaRPr lang="ru-RU"/>
          </a:p>
        </p:txBody>
      </p:sp>
      <p:sp>
        <p:nvSpPr>
          <p:cNvPr id="532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5735F3-908C-4827-8E46-75C251BCB5D1}" type="slidenum">
              <a:rPr lang="ru-RU"/>
              <a:pPr/>
              <a:t>11</a:t>
            </a:fld>
            <a:endParaRPr lang="ru-RU"/>
          </a:p>
        </p:txBody>
      </p:sp>
      <p:sp>
        <p:nvSpPr>
          <p:cNvPr id="655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01EB32-2AD5-4B2F-918E-035048292DC4}" type="slidenum">
              <a:rPr lang="ru-RU"/>
              <a:pPr/>
              <a:t>12</a:t>
            </a:fld>
            <a:endParaRPr lang="ru-RU"/>
          </a:p>
        </p:txBody>
      </p:sp>
      <p:sp>
        <p:nvSpPr>
          <p:cNvPr id="686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C637D3-48E4-4859-9611-515B3651483E}" type="slidenum">
              <a:rPr lang="ru-RU"/>
              <a:pPr/>
              <a:t>13</a:t>
            </a:fld>
            <a:endParaRPr lang="ru-RU"/>
          </a:p>
        </p:txBody>
      </p:sp>
      <p:sp>
        <p:nvSpPr>
          <p:cNvPr id="706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B4D586-34DF-41E9-9DD5-7A9680046D31}" type="slidenum">
              <a:rPr lang="ru-RU"/>
              <a:pPr/>
              <a:t>14</a:t>
            </a:fld>
            <a:endParaRPr lang="ru-RU"/>
          </a:p>
        </p:txBody>
      </p:sp>
      <p:sp>
        <p:nvSpPr>
          <p:cNvPr id="501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EA2DA8-8853-427C-85B9-37503D7C4583}" type="slidenum">
              <a:rPr lang="ru-RU"/>
              <a:pPr/>
              <a:t>15</a:t>
            </a:fld>
            <a:endParaRPr lang="ru-RU"/>
          </a:p>
        </p:txBody>
      </p:sp>
      <p:sp>
        <p:nvSpPr>
          <p:cNvPr id="542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3D0729-C52D-44A9-91B8-FBF2AD2F20BA}" type="slidenum">
              <a:rPr lang="ru-RU"/>
              <a:pPr/>
              <a:t>16</a:t>
            </a:fld>
            <a:endParaRPr lang="ru-RU"/>
          </a:p>
        </p:txBody>
      </p:sp>
      <p:sp>
        <p:nvSpPr>
          <p:cNvPr id="552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CE166F-70F2-4B67-BD83-03F9C2C7C2A0}" type="slidenum">
              <a:rPr lang="ru-RU"/>
              <a:pPr/>
              <a:t>17</a:t>
            </a:fld>
            <a:endParaRPr lang="ru-RU"/>
          </a:p>
        </p:txBody>
      </p:sp>
      <p:sp>
        <p:nvSpPr>
          <p:cNvPr id="819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5764F0-2685-4863-8067-EA8E6666C935}" type="slidenum">
              <a:rPr lang="ru-RU"/>
              <a:pPr/>
              <a:t>18</a:t>
            </a:fld>
            <a:endParaRPr lang="ru-RU"/>
          </a:p>
        </p:txBody>
      </p:sp>
      <p:sp>
        <p:nvSpPr>
          <p:cNvPr id="512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450B30-1CDB-4030-A87A-C7A508659920}" type="slidenum">
              <a:rPr lang="ru-RU"/>
              <a:pPr/>
              <a:t>19</a:t>
            </a:fld>
            <a:endParaRPr lang="ru-RU"/>
          </a:p>
        </p:txBody>
      </p:sp>
      <p:sp>
        <p:nvSpPr>
          <p:cNvPr id="563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7CF229-23FA-466A-80EE-01ACAD54464E}" type="slidenum">
              <a:rPr lang="ru-RU"/>
              <a:pPr/>
              <a:t>2</a:t>
            </a:fld>
            <a:endParaRPr lang="ru-RU"/>
          </a:p>
        </p:txBody>
      </p:sp>
      <p:sp>
        <p:nvSpPr>
          <p:cNvPr id="880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3F6293-81E2-428D-A1AE-A1416F487E7E}" type="slidenum">
              <a:rPr lang="ru-RU"/>
              <a:pPr/>
              <a:t>20</a:t>
            </a:fld>
            <a:endParaRPr lang="ru-RU"/>
          </a:p>
        </p:txBody>
      </p:sp>
      <p:sp>
        <p:nvSpPr>
          <p:cNvPr id="573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180FDB-9D23-4AFC-9057-2E5F4FD3EBAD}" type="slidenum">
              <a:rPr lang="ru-RU"/>
              <a:pPr/>
              <a:t>21</a:t>
            </a:fld>
            <a:endParaRPr lang="ru-RU"/>
          </a:p>
        </p:txBody>
      </p:sp>
      <p:sp>
        <p:nvSpPr>
          <p:cNvPr id="778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8AE31A-78A1-481D-B579-E3D1B192A0AA}" type="slidenum">
              <a:rPr lang="ru-RU"/>
              <a:pPr/>
              <a:t>22</a:t>
            </a:fld>
            <a:endParaRPr lang="ru-RU"/>
          </a:p>
        </p:txBody>
      </p:sp>
      <p:sp>
        <p:nvSpPr>
          <p:cNvPr id="788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44AFBA-7A53-4214-B33E-4ECF28C0A735}" type="slidenum">
              <a:rPr lang="ru-RU"/>
              <a:pPr/>
              <a:t>23</a:t>
            </a:fld>
            <a:endParaRPr lang="ru-RU"/>
          </a:p>
        </p:txBody>
      </p:sp>
      <p:sp>
        <p:nvSpPr>
          <p:cNvPr id="665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5ED7C0-8758-4581-90A5-8B85932AE0F5}" type="slidenum">
              <a:rPr lang="ru-RU"/>
              <a:pPr/>
              <a:t>3</a:t>
            </a:fld>
            <a:endParaRPr lang="ru-RU"/>
          </a:p>
        </p:txBody>
      </p:sp>
      <p:sp>
        <p:nvSpPr>
          <p:cNvPr id="901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B7614F-721E-4B74-97E5-559829349929}" type="slidenum">
              <a:rPr lang="ru-RU"/>
              <a:pPr/>
              <a:t>4</a:t>
            </a:fld>
            <a:endParaRPr lang="ru-RU"/>
          </a:p>
        </p:txBody>
      </p:sp>
      <p:sp>
        <p:nvSpPr>
          <p:cNvPr id="604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7FB846-D1C3-49A2-A83F-1F01BBF1041D}" type="slidenum">
              <a:rPr lang="ru-RU"/>
              <a:pPr/>
              <a:t>5</a:t>
            </a:fld>
            <a:endParaRPr lang="ru-RU"/>
          </a:p>
        </p:txBody>
      </p:sp>
      <p:sp>
        <p:nvSpPr>
          <p:cNvPr id="460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75CD8C-4624-4DDB-867B-666223A2A6C0}" type="slidenum">
              <a:rPr lang="ru-RU"/>
              <a:pPr/>
              <a:t>6</a:t>
            </a:fld>
            <a:endParaRPr lang="ru-RU"/>
          </a:p>
        </p:txBody>
      </p:sp>
      <p:sp>
        <p:nvSpPr>
          <p:cNvPr id="450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714AF6-9096-4345-AB34-00FA97DDEC27}" type="slidenum">
              <a:rPr lang="ru-RU"/>
              <a:pPr/>
              <a:t>7</a:t>
            </a:fld>
            <a:endParaRPr lang="ru-RU"/>
          </a:p>
        </p:txBody>
      </p:sp>
      <p:sp>
        <p:nvSpPr>
          <p:cNvPr id="481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77BEEB-919E-4BD5-ACC5-F0D2A25A2BA9}" type="slidenum">
              <a:rPr lang="ru-RU"/>
              <a:pPr/>
              <a:t>8</a:t>
            </a:fld>
            <a:endParaRPr lang="ru-RU"/>
          </a:p>
        </p:txBody>
      </p:sp>
      <p:sp>
        <p:nvSpPr>
          <p:cNvPr id="491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F56F6A-2443-4AF9-8BEC-F5F8D895DA55}" type="slidenum">
              <a:rPr lang="ru-RU"/>
              <a:pPr/>
              <a:t>9</a:t>
            </a:fld>
            <a:endParaRPr lang="ru-RU"/>
          </a:p>
        </p:txBody>
      </p:sp>
      <p:sp>
        <p:nvSpPr>
          <p:cNvPr id="522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295400"/>
            <a:ext cx="8229600" cy="1143000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2819400"/>
            <a:ext cx="419100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505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34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B77B8B0-2631-4B6C-BFC4-8775F6108D2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144797-06E4-4A93-BFE7-A763440E7FE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10400" y="304800"/>
            <a:ext cx="1752600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752600" y="304800"/>
            <a:ext cx="510540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A25B4F-27B0-4DCC-B609-09E15CF29F0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2600" y="304800"/>
            <a:ext cx="7010400" cy="838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752600" y="1524000"/>
            <a:ext cx="7010400" cy="45720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905000" y="6400800"/>
            <a:ext cx="1371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316413" y="6400800"/>
            <a:ext cx="2084387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391400" y="6400800"/>
            <a:ext cx="1371600" cy="457200"/>
          </a:xfrm>
        </p:spPr>
        <p:txBody>
          <a:bodyPr/>
          <a:lstStyle>
            <a:lvl1pPr>
              <a:defRPr/>
            </a:lvl1pPr>
          </a:lstStyle>
          <a:p>
            <a:fld id="{3F0B0439-8688-4D7F-A837-D27464056CF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743333-95A0-4963-B1B6-282182F0A10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7EEEB3-B33A-4C42-B2FE-373927B3266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52600" y="1524000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34000" y="1524000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A34CB6-5A91-4EA7-98C6-03654EB8E98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7A48C1-AF50-412F-99AB-13962755780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3AD827-F0C8-4712-B91F-F27A0954A96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D50BC0-3C5B-4949-8996-35817B179CA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414E98-70B2-4B6C-84E7-0DCFEE9A172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C1E3F4-D7F2-428A-9C9A-FC62AE308E8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304800"/>
            <a:ext cx="7010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524000"/>
            <a:ext cx="7010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05000" y="6400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6413" y="6400800"/>
            <a:ext cx="2084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400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61E8741-6530-4667-BBC5-3A73B015DB00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geo.metodist.r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kim@metodist.ru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geo.metodist.ru/" TargetMode="External"/><Relationship Id="rId4" Type="http://schemas.openxmlformats.org/officeDocument/2006/relationships/hyperlink" Target="mailto:krylov@metodist.ru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4000">
                <a:effectLst>
                  <a:outerShdw blurRad="38100" dist="38100" dir="2700000" algn="tl">
                    <a:srgbClr val="C0C0C0"/>
                  </a:outerShdw>
                </a:effectLst>
              </a:rPr>
              <a:t>Определение </a:t>
            </a:r>
            <a:br>
              <a:rPr lang="ru-RU" sz="40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000">
                <a:effectLst>
                  <a:outerShdw blurRad="38100" dist="38100" dir="2700000" algn="tl">
                    <a:srgbClr val="C0C0C0"/>
                  </a:outerShdw>
                </a:effectLst>
              </a:rPr>
              <a:t>целей обучения</a:t>
            </a:r>
            <a:br>
              <a:rPr lang="ru-RU" sz="40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000">
                <a:effectLst>
                  <a:outerShdw blurRad="38100" dist="38100" dir="2700000" algn="tl">
                    <a:srgbClr val="C0C0C0"/>
                  </a:outerShdw>
                </a:effectLst>
              </a:rPr>
              <a:t>(деятельностный подход)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116013" y="5229225"/>
            <a:ext cx="6983412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/>
              <a:t>Э.В. Ким, А.И. Крылов</a:t>
            </a:r>
            <a:endParaRPr lang="en-US"/>
          </a:p>
          <a:p>
            <a:pPr algn="ctr"/>
            <a:r>
              <a:rPr lang="ru-RU"/>
              <a:t>методическая лаборатория географии МИОО</a:t>
            </a:r>
          </a:p>
          <a:p>
            <a:pPr algn="ctr"/>
            <a:r>
              <a:rPr lang="en-US">
                <a:hlinkClick r:id="rId3"/>
              </a:rPr>
              <a:t>http://geo.metodist.ru</a:t>
            </a:r>
            <a:r>
              <a:rPr lang="en-US"/>
              <a:t> </a:t>
            </a:r>
            <a:endParaRPr lang="ru-RU"/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5178425" y="3429000"/>
            <a:ext cx="355441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ru-RU" b="1" i="1"/>
              <a:t>“Великая цель образования -</a:t>
            </a:r>
          </a:p>
          <a:p>
            <a:pPr algn="r"/>
            <a:r>
              <a:rPr lang="ru-RU" b="1" i="1"/>
              <a:t>это не знания, а действия”</a:t>
            </a:r>
          </a:p>
          <a:p>
            <a:pPr algn="r"/>
            <a:endParaRPr lang="ru-RU" b="1" i="1"/>
          </a:p>
          <a:p>
            <a:pPr algn="r"/>
            <a:r>
              <a:rPr lang="ru-RU" b="1" i="1"/>
              <a:t>    Герберт Спенсер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Требования с ясно сформулированным </a:t>
            </a:r>
            <a:r>
              <a:rPr lang="ru-RU" sz="3200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исполнением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628775"/>
            <a:ext cx="7010400" cy="504031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1700"/>
              <a:t>"После изучения курса географии основной школы учащиеся могут:</a:t>
            </a:r>
          </a:p>
          <a:p>
            <a:pPr>
              <a:lnSpc>
                <a:spcPct val="80000"/>
              </a:lnSpc>
            </a:pPr>
            <a:r>
              <a:rPr lang="ru-RU" sz="1700" b="1"/>
              <a:t>перечислить</a:t>
            </a:r>
            <a:r>
              <a:rPr lang="ru-RU" sz="1700"/>
              <a:t> не </a:t>
            </a:r>
            <a:r>
              <a:rPr lang="ru-RU" sz="1700" i="1"/>
              <a:t>менее трех отличий</a:t>
            </a:r>
            <a:r>
              <a:rPr lang="ru-RU" sz="1700"/>
              <a:t> и сходства плана, глобуса и карты; </a:t>
            </a:r>
          </a:p>
          <a:p>
            <a:pPr>
              <a:lnSpc>
                <a:spcPct val="80000"/>
              </a:lnSpc>
            </a:pPr>
            <a:r>
              <a:rPr lang="ru-RU" sz="1700" b="1"/>
              <a:t>указать</a:t>
            </a:r>
            <a:r>
              <a:rPr lang="ru-RU" sz="1700"/>
              <a:t> в </a:t>
            </a:r>
            <a:r>
              <a:rPr lang="ru-RU" sz="1700" i="1"/>
              <a:t>полученном списке</a:t>
            </a:r>
            <a:r>
              <a:rPr lang="ru-RU" sz="1700"/>
              <a:t> географических карт </a:t>
            </a:r>
            <a:r>
              <a:rPr lang="ru-RU" sz="1700" b="1"/>
              <a:t>те из них</a:t>
            </a:r>
            <a:r>
              <a:rPr lang="ru-RU" sz="1700"/>
              <a:t>, которые относятся к тематическим, общегеографическим или являются планом местности; </a:t>
            </a:r>
          </a:p>
          <a:p>
            <a:pPr>
              <a:lnSpc>
                <a:spcPct val="80000"/>
              </a:lnSpc>
            </a:pPr>
            <a:r>
              <a:rPr lang="ru-RU" sz="1700" b="1"/>
              <a:t>написать названия</a:t>
            </a:r>
            <a:r>
              <a:rPr lang="ru-RU" sz="1700"/>
              <a:t> не менее десяти общих условных знаков и элементов для географической карты, плана и глобуса, и указать их роль в чтении географической карты, плана или глобуса; </a:t>
            </a:r>
          </a:p>
          <a:p>
            <a:pPr>
              <a:lnSpc>
                <a:spcPct val="80000"/>
              </a:lnSpc>
            </a:pPr>
            <a:r>
              <a:rPr lang="ru-RU" sz="1700" b="1"/>
              <a:t>распознавать условные знаки</a:t>
            </a:r>
            <a:r>
              <a:rPr lang="ru-RU" sz="1700"/>
              <a:t> (элементы легенды) на географической карте, плане, глобусе;</a:t>
            </a:r>
          </a:p>
          <a:p>
            <a:pPr>
              <a:lnSpc>
                <a:spcPct val="80000"/>
              </a:lnSpc>
            </a:pPr>
            <a:r>
              <a:rPr lang="ru-RU" sz="1700" b="1"/>
              <a:t>соотносить объекты</a:t>
            </a:r>
            <a:r>
              <a:rPr lang="ru-RU" sz="1700"/>
              <a:t>, отображённые на географической карте, плане, глобусе с их фотоизображениями; </a:t>
            </a:r>
          </a:p>
          <a:p>
            <a:pPr>
              <a:lnSpc>
                <a:spcPct val="80000"/>
              </a:lnSpc>
            </a:pPr>
            <a:r>
              <a:rPr lang="ru-RU" sz="1700" b="1"/>
              <a:t>перечислить</a:t>
            </a:r>
            <a:r>
              <a:rPr lang="ru-RU" sz="1700"/>
              <a:t> не менее трех способов картографического изображения объектов; </a:t>
            </a:r>
          </a:p>
          <a:p>
            <a:pPr>
              <a:lnSpc>
                <a:spcPct val="80000"/>
              </a:lnSpc>
            </a:pPr>
            <a:r>
              <a:rPr lang="ru-RU" sz="1700" b="1"/>
              <a:t>обосновать</a:t>
            </a:r>
            <a:r>
              <a:rPr lang="ru-RU" sz="1700"/>
              <a:t> принципы выбора картографического источника для решения поставленных учебных задач.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10" name="Rectangle 1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Описание действия</a:t>
            </a:r>
          </a:p>
        </p:txBody>
      </p:sp>
      <p:graphicFrame>
        <p:nvGraphicFramePr>
          <p:cNvPr id="63618" name="Group 130"/>
          <p:cNvGraphicFramePr>
            <a:graphicFrameLocks noGrp="1"/>
          </p:cNvGraphicFramePr>
          <p:nvPr>
            <p:ph idx="1"/>
          </p:nvPr>
        </p:nvGraphicFramePr>
        <p:xfrm>
          <a:off x="1752600" y="1524000"/>
          <a:ext cx="7010400" cy="5090160"/>
        </p:xfrm>
        <a:graphic>
          <a:graphicData uri="http://schemas.openxmlformats.org/drawingml/2006/table">
            <a:tbl>
              <a:tblPr/>
              <a:tblGrid>
                <a:gridCol w="3505200"/>
                <a:gridCol w="3505200"/>
              </a:tblGrid>
              <a:tr h="457200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Слова, описывающие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исполнение"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"состояние"</a:t>
                      </a: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Перечислять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Понимать</a:t>
                      </a: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Выбирать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Знать</a:t>
                      </a: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Выделять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Уметь</a:t>
                      </a: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Указывать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Обладать</a:t>
                      </a: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Демонстрировать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Ценить</a:t>
                      </a: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Написать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Видеть</a:t>
                      </a: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Приводить примеры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sz="3600">
                <a:effectLst>
                  <a:outerShdw blurRad="38100" dist="38100" dir="2700000" algn="tl">
                    <a:srgbClr val="C0C0C0"/>
                  </a:outerShdw>
                </a:effectLst>
              </a:rPr>
              <a:t>Практикум (второй пример)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>«В результате обучения географии ученик </a:t>
            </a:r>
            <a:r>
              <a:rPr lang="ru-RU" b="1" i="1"/>
              <a:t>должен знать и понимать</a:t>
            </a:r>
            <a:r>
              <a:rPr lang="ru-RU"/>
              <a:t> специфику географического положения Российской Федерации».</a:t>
            </a:r>
          </a:p>
          <a:p>
            <a:pPr>
              <a:buFontTx/>
              <a:buNone/>
            </a:pPr>
            <a:endParaRPr lang="ru-RU"/>
          </a:p>
          <a:p>
            <a:pPr algn="r">
              <a:buFontTx/>
              <a:buNone/>
            </a:pPr>
            <a:r>
              <a:rPr lang="ru-RU" sz="2000"/>
              <a:t>Федеральный компонент государственного стандарта общего образования.</a:t>
            </a:r>
          </a:p>
          <a:p>
            <a:pPr algn="r">
              <a:buFontTx/>
              <a:buNone/>
            </a:pPr>
            <a:r>
              <a:rPr lang="ru-RU" sz="2000"/>
              <a:t>Часть </a:t>
            </a:r>
            <a:r>
              <a:rPr lang="en-US" sz="2000"/>
              <a:t>I</a:t>
            </a:r>
            <a:r>
              <a:rPr lang="ru-RU" sz="2000"/>
              <a:t>, «Основное общее образование»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331788"/>
            <a:ext cx="7010400" cy="838200"/>
          </a:xfrm>
        </p:spPr>
        <p:txBody>
          <a:bodyPr/>
          <a:lstStyle/>
          <a:p>
            <a:pPr algn="ctr"/>
            <a:r>
              <a:rPr lang="ru-RU" sz="3600">
                <a:effectLst>
                  <a:outerShdw blurRad="38100" dist="38100" dir="2700000" algn="tl">
                    <a:srgbClr val="C0C0C0"/>
                  </a:outerShdw>
                </a:effectLst>
              </a:rPr>
              <a:t>Практикум (продолжение)</a:t>
            </a:r>
            <a:br>
              <a:rPr lang="ru-RU" sz="36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6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18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Требования с ясно сформулированным </a:t>
            </a:r>
            <a:r>
              <a:rPr lang="ru-RU" sz="1800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исполнением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484313"/>
            <a:ext cx="7010400" cy="5400675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ru-RU" sz="1800" b="1"/>
              <a:t>Назвать и показать</a:t>
            </a:r>
            <a:r>
              <a:rPr lang="ru-RU" sz="1800"/>
              <a:t> на карте крайние точки России;</a:t>
            </a:r>
          </a:p>
          <a:p>
            <a:pPr algn="just">
              <a:lnSpc>
                <a:spcPct val="80000"/>
              </a:lnSpc>
            </a:pPr>
            <a:r>
              <a:rPr lang="ru-RU" sz="1800" b="1"/>
              <a:t>Рассчитать протяжённость</a:t>
            </a:r>
            <a:r>
              <a:rPr lang="ru-RU" sz="1800"/>
              <a:t> территории с запада на восток и с севера на юг;</a:t>
            </a:r>
          </a:p>
          <a:p>
            <a:pPr algn="just">
              <a:lnSpc>
                <a:spcPct val="80000"/>
              </a:lnSpc>
            </a:pPr>
            <a:r>
              <a:rPr lang="ru-RU" sz="1800" b="1"/>
              <a:t>Привести</a:t>
            </a:r>
            <a:r>
              <a:rPr lang="ru-RU" sz="1800"/>
              <a:t> не менее четырёх примеров государств сопоставимых по площади с Россией;</a:t>
            </a:r>
          </a:p>
          <a:p>
            <a:pPr algn="just">
              <a:lnSpc>
                <a:spcPct val="80000"/>
              </a:lnSpc>
            </a:pPr>
            <a:r>
              <a:rPr lang="ru-RU" sz="1800" b="1"/>
              <a:t>Перечислить и показать</a:t>
            </a:r>
            <a:r>
              <a:rPr lang="ru-RU" sz="1800"/>
              <a:t> на карте страны, граничащие с РФ на суше; </a:t>
            </a:r>
          </a:p>
          <a:p>
            <a:pPr algn="just">
              <a:lnSpc>
                <a:spcPct val="80000"/>
              </a:lnSpc>
            </a:pPr>
            <a:r>
              <a:rPr lang="ru-RU" sz="1800" b="1"/>
              <a:t>Назвать и показать</a:t>
            </a:r>
            <a:r>
              <a:rPr lang="ru-RU" sz="1800"/>
              <a:t> по карте  по две страны, граничащих с Россией на западе, юге и востоке. Обозначить их на контурной карте </a:t>
            </a:r>
          </a:p>
          <a:p>
            <a:pPr algn="just">
              <a:lnSpc>
                <a:spcPct val="80000"/>
              </a:lnSpc>
            </a:pPr>
            <a:r>
              <a:rPr lang="ru-RU" sz="1800" b="1"/>
              <a:t>Привести не менее двух аргументов</a:t>
            </a:r>
            <a:r>
              <a:rPr lang="ru-RU" sz="1800"/>
              <a:t>, подтверждающих, что Россия – северная страна;</a:t>
            </a:r>
          </a:p>
          <a:p>
            <a:pPr algn="just">
              <a:lnSpc>
                <a:spcPct val="80000"/>
              </a:lnSpc>
            </a:pPr>
            <a:r>
              <a:rPr lang="ru-RU" sz="1800" b="1"/>
              <a:t>Дать оценку</a:t>
            </a:r>
            <a:r>
              <a:rPr lang="ru-RU" sz="1800"/>
              <a:t>  границ России с позиции безопасности или  благоприятности для связи с другими странами;</a:t>
            </a:r>
          </a:p>
          <a:p>
            <a:pPr algn="just">
              <a:lnSpc>
                <a:spcPct val="80000"/>
              </a:lnSpc>
            </a:pPr>
            <a:r>
              <a:rPr lang="ru-RU" sz="1800" b="1"/>
              <a:t>Отличать</a:t>
            </a:r>
            <a:r>
              <a:rPr lang="ru-RU" sz="1800"/>
              <a:t> в представленном тексте определения местного, поясного и декретного времени;</a:t>
            </a:r>
          </a:p>
          <a:p>
            <a:pPr algn="just">
              <a:lnSpc>
                <a:spcPct val="80000"/>
              </a:lnSpc>
            </a:pPr>
            <a:r>
              <a:rPr lang="ru-RU" sz="1800" b="1"/>
              <a:t>Привести не менее трёх причин</a:t>
            </a:r>
            <a:r>
              <a:rPr lang="ru-RU" sz="1800"/>
              <a:t> по которым без учёта часовых поясов не может развиваться хозяйство страны;</a:t>
            </a:r>
          </a:p>
          <a:p>
            <a:pPr algn="just">
              <a:lnSpc>
                <a:spcPct val="80000"/>
              </a:lnSpc>
            </a:pPr>
            <a:r>
              <a:rPr lang="ru-RU" sz="1800" b="1"/>
              <a:t>Сделать вывод</a:t>
            </a:r>
            <a:r>
              <a:rPr lang="ru-RU" sz="1800"/>
              <a:t> о причинах, позволяющих назвать географическое положение России уникальным.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«Определенность условий»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989138"/>
            <a:ext cx="7010400" cy="3168650"/>
          </a:xfrm>
        </p:spPr>
        <p:txBody>
          <a:bodyPr/>
          <a:lstStyle/>
          <a:p>
            <a:pPr>
              <a:buFontTx/>
              <a:buNone/>
            </a:pPr>
            <a:r>
              <a:rPr lang="ru-RU"/>
              <a:t>Формулировка цели сообщает (если это необходимо), </a:t>
            </a:r>
          </a:p>
          <a:p>
            <a:pPr>
              <a:buFontTx/>
              <a:buNone/>
            </a:pPr>
            <a:r>
              <a:rPr lang="ru-RU"/>
              <a:t>      </a:t>
            </a:r>
            <a:r>
              <a:rPr lang="ru-RU" b="1" i="1" u="sng">
                <a:solidFill>
                  <a:srgbClr val="663300"/>
                </a:solidFill>
              </a:rPr>
              <a:t>при каких условиях</a:t>
            </a:r>
            <a:r>
              <a:rPr lang="ru-RU"/>
              <a:t> </a:t>
            </a:r>
          </a:p>
          <a:p>
            <a:pPr>
              <a:buFontTx/>
              <a:buNone/>
            </a:pPr>
            <a:r>
              <a:rPr lang="ru-RU"/>
              <a:t>ученик может исполнить заданное действие.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Условия исполнения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ru-RU"/>
          </a:p>
          <a:p>
            <a:pPr>
              <a:buFontTx/>
              <a:buNone/>
            </a:pPr>
            <a:r>
              <a:rPr lang="ru-RU"/>
              <a:t>"</a:t>
            </a:r>
            <a:r>
              <a:rPr lang="ru-RU" sz="3600"/>
              <a:t>Обучаемый может определить показатель специализации экономического района по какому-либо виду продукции</a:t>
            </a:r>
            <a:r>
              <a:rPr lang="ru-RU"/>
              <a:t>".</a:t>
            </a:r>
          </a:p>
          <a:p>
            <a:pPr>
              <a:buFontTx/>
              <a:buNone/>
            </a:pPr>
            <a:r>
              <a:rPr lang="ru-RU"/>
              <a:t>              (</a:t>
            </a:r>
            <a:r>
              <a:rPr lang="ru-RU" sz="2800"/>
              <a:t>Из программы…)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Определенность условий исполнения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800" b="1"/>
              <a:t>Обучаемый может определить показатель специализации экономического района по какому-либо виду продукции страны</a:t>
            </a:r>
            <a:r>
              <a:rPr lang="ru-RU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i="1" u="sng">
                <a:solidFill>
                  <a:srgbClr val="663300"/>
                </a:solidFill>
              </a:rPr>
              <a:t>с помощью формулы</a:t>
            </a:r>
            <a:r>
              <a:rPr lang="ru-RU" i="1"/>
              <a:t> , где П - доля продукции района в общем производстве страны (по данной отрасли); Н – доля населения района в общем населении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ru-RU" sz="3600">
                <a:solidFill>
                  <a:schemeClr val="hlink"/>
                </a:solidFill>
              </a:rPr>
              <a:t>Определенность условий исполнения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i="1"/>
              <a:t>Сопоставив физическую карту и карту плотности населения</a:t>
            </a:r>
            <a:r>
              <a:rPr lang="ru-RU"/>
              <a:t> определить закономерности …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/>
          </a:p>
          <a:p>
            <a:pPr>
              <a:lnSpc>
                <a:spcPct val="90000"/>
              </a:lnSpc>
            </a:pPr>
            <a:r>
              <a:rPr lang="ru-RU" i="1"/>
              <a:t>Используя политическую карту мира и таблицу статистических данных «Доля с\х в ВВП стран мира» </a:t>
            </a:r>
            <a:r>
              <a:rPr lang="ru-RU"/>
              <a:t>определите</a:t>
            </a:r>
            <a:r>
              <a:rPr lang="ru-RU" i="1"/>
              <a:t>…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«Информация о критериях»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ru-RU"/>
          </a:p>
          <a:p>
            <a:pPr>
              <a:buFontTx/>
              <a:buNone/>
            </a:pPr>
            <a:r>
              <a:rPr lang="ru-RU" sz="3600"/>
              <a:t>Формулировка цели сообщает (если это возможно), </a:t>
            </a:r>
            <a:r>
              <a:rPr lang="ru-RU" sz="3600" b="1" i="1" u="sng">
                <a:solidFill>
                  <a:srgbClr val="663300"/>
                </a:solidFill>
              </a:rPr>
              <a:t>насколько хорошо</a:t>
            </a:r>
            <a:r>
              <a:rPr lang="ru-RU" sz="3600"/>
              <a:t> может быть выполнено задание (каков его приемлемый уровень).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Критерии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341438"/>
            <a:ext cx="7010400" cy="4464050"/>
          </a:xfrm>
        </p:spPr>
        <p:txBody>
          <a:bodyPr/>
          <a:lstStyle/>
          <a:p>
            <a:r>
              <a:rPr lang="ru-RU"/>
              <a:t>Перечислить </a:t>
            </a:r>
            <a:r>
              <a:rPr lang="ru-RU" b="1" i="1"/>
              <a:t>не менее 3 отличий</a:t>
            </a:r>
            <a:r>
              <a:rPr lang="ru-RU"/>
              <a:t> плана, карты и глобуса</a:t>
            </a:r>
          </a:p>
          <a:p>
            <a:r>
              <a:rPr lang="ru-RU"/>
              <a:t>Привести </a:t>
            </a:r>
            <a:r>
              <a:rPr lang="ru-RU" b="1" i="1"/>
              <a:t>не менее 3 аргументов</a:t>
            </a:r>
            <a:r>
              <a:rPr lang="ru-RU"/>
              <a:t>, подтверждающих, что Россия – северная страна</a:t>
            </a:r>
          </a:p>
          <a:p>
            <a:r>
              <a:rPr lang="ru-RU" i="1"/>
              <a:t>Сопоставить название страны с её столицей в списке из 30 пар названий </a:t>
            </a:r>
            <a:r>
              <a:rPr lang="ru-RU" b="1" i="1"/>
              <a:t>за 10 минут</a:t>
            </a:r>
            <a:r>
              <a:rPr lang="ru-RU"/>
              <a:t>».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>
                <a:effectLst>
                  <a:outerShdw blurRad="38100" dist="38100" dir="2700000" algn="tl">
                    <a:srgbClr val="C0C0C0"/>
                  </a:outerShdw>
                </a:effectLst>
              </a:rPr>
              <a:t>Деятельностный поход в обучении.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524000"/>
            <a:ext cx="7010400" cy="5145088"/>
          </a:xfrm>
        </p:spPr>
        <p:txBody>
          <a:bodyPr/>
          <a:lstStyle/>
          <a:p>
            <a:pPr marL="0" indent="0" algn="just">
              <a:lnSpc>
                <a:spcPct val="80000"/>
              </a:lnSpc>
              <a:buFontTx/>
              <a:buNone/>
            </a:pPr>
            <a:r>
              <a:rPr lang="ru-RU" sz="2400"/>
              <a:t>	Деятельностный подход предполагает, что человек в процессе обучения должен не выучить что-то, а научиться чему-то, т.е. научиться осуществлять деятельность. </a:t>
            </a:r>
          </a:p>
          <a:p>
            <a:pPr marL="0" indent="0" algn="just">
              <a:lnSpc>
                <a:spcPct val="80000"/>
              </a:lnSpc>
              <a:buFontTx/>
              <a:buNone/>
            </a:pPr>
            <a:r>
              <a:rPr lang="ru-RU" sz="2400"/>
              <a:t>	На первый план здесь выходит деятельность, а знания являются условием выполнения этого дела.</a:t>
            </a:r>
          </a:p>
          <a:p>
            <a:pPr marL="0" indent="0" algn="just">
              <a:lnSpc>
                <a:spcPct val="80000"/>
              </a:lnSpc>
              <a:buFontTx/>
              <a:buNone/>
            </a:pPr>
            <a:r>
              <a:rPr lang="ru-RU" sz="2400"/>
              <a:t>	Задачей обучения является формирование способов действий, обеспечивающих результат учебной деятельности и</a:t>
            </a:r>
            <a:r>
              <a:rPr lang="en-US" sz="2400"/>
              <a:t> </a:t>
            </a:r>
            <a:r>
              <a:rPr lang="ru-RU" sz="2400"/>
              <a:t>способствующих развитию ключевых компетенций.</a:t>
            </a:r>
          </a:p>
          <a:p>
            <a:pPr marL="0" indent="0" algn="just">
              <a:lnSpc>
                <a:spcPct val="80000"/>
              </a:lnSpc>
              <a:buFontTx/>
              <a:buNone/>
            </a:pPr>
            <a:r>
              <a:rPr lang="ru-RU" sz="2400"/>
              <a:t>	В современном понимании знать – значит с помощью знаний осуществлять определенную деятельность, а не только помнить определенные знания.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358775"/>
            <a:ext cx="7010400" cy="838200"/>
          </a:xfrm>
        </p:spPr>
        <p:txBody>
          <a:bodyPr/>
          <a:lstStyle/>
          <a:p>
            <a:pPr algn="ctr"/>
            <a:r>
              <a:rPr lang="ru-RU"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Таким образом, хорошо сформулированные цели обучения определяют…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700213"/>
            <a:ext cx="7010400" cy="49688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/>
              <a:t>Что должен исполнить обучаемый, чтобы продемонстрировать успешность обучения?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/>
              <a:t> </a:t>
            </a:r>
          </a:p>
          <a:p>
            <a:pPr>
              <a:lnSpc>
                <a:spcPct val="90000"/>
              </a:lnSpc>
            </a:pPr>
            <a:r>
              <a:rPr lang="ru-RU" sz="2800"/>
              <a:t>Какими источниками при этом может и/или не может пользоваться обучаемый?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/>
              <a:t> </a:t>
            </a:r>
          </a:p>
          <a:p>
            <a:pPr>
              <a:lnSpc>
                <a:spcPct val="90000"/>
              </a:lnSpc>
            </a:pPr>
            <a:r>
              <a:rPr lang="ru-RU" sz="2800"/>
              <a:t>По каким параметрам определить, что исполнение действительно успешно, а цель обучения достигнута?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/>
              <a:t>Практикум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/>
              <a:t>«В результате обучения географии ученик должен знать и понимать производственный потенциал машиностроения, географию отрасли, географические проблемы и перспективы развития».</a:t>
            </a:r>
            <a:endParaRPr lang="ru-RU" sz="2000"/>
          </a:p>
          <a:p>
            <a:pPr algn="r">
              <a:lnSpc>
                <a:spcPct val="90000"/>
              </a:lnSpc>
              <a:buFontTx/>
              <a:buNone/>
            </a:pPr>
            <a:endParaRPr lang="ru-RU" sz="2000"/>
          </a:p>
          <a:p>
            <a:pPr algn="r">
              <a:lnSpc>
                <a:spcPct val="90000"/>
              </a:lnSpc>
              <a:buFontTx/>
              <a:buNone/>
            </a:pPr>
            <a:r>
              <a:rPr lang="ru-RU" sz="2000"/>
              <a:t>Федеральный компонент государственного стандарта общего образования.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ru-RU" sz="2000"/>
              <a:t>Часть </a:t>
            </a:r>
            <a:r>
              <a:rPr lang="en-US" sz="2000"/>
              <a:t>I</a:t>
            </a:r>
            <a:r>
              <a:rPr lang="ru-RU" sz="2000"/>
              <a:t>, «Основное общее образование»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sz="2800"/>
              <a:t>Практикум. </a:t>
            </a:r>
            <a:r>
              <a:rPr lang="ru-RU" sz="3200"/>
              <a:t>Примеры определения целей обучения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484313"/>
            <a:ext cx="7010400" cy="51847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/>
              <a:t>Привести не менее трёх примеров </a:t>
            </a:r>
          </a:p>
          <a:p>
            <a:pPr lvl="1">
              <a:lnSpc>
                <a:spcPct val="80000"/>
              </a:lnSpc>
            </a:pPr>
            <a:r>
              <a:rPr lang="ru-RU" sz="2400"/>
              <a:t>наукоёмких, </a:t>
            </a:r>
          </a:p>
          <a:p>
            <a:pPr lvl="1">
              <a:lnSpc>
                <a:spcPct val="80000"/>
              </a:lnSpc>
            </a:pPr>
            <a:r>
              <a:rPr lang="ru-RU" sz="2400"/>
              <a:t>трудоёмких, </a:t>
            </a:r>
          </a:p>
          <a:p>
            <a:pPr lvl="1">
              <a:lnSpc>
                <a:spcPct val="80000"/>
              </a:lnSpc>
            </a:pPr>
            <a:r>
              <a:rPr lang="ru-RU" sz="2400"/>
              <a:t>металлоёмких </a:t>
            </a:r>
            <a:br>
              <a:rPr lang="ru-RU" sz="2400"/>
            </a:br>
            <a:r>
              <a:rPr lang="ru-RU" sz="2400"/>
              <a:t>отраслей  машиностроения;</a:t>
            </a:r>
          </a:p>
          <a:p>
            <a:pPr>
              <a:lnSpc>
                <a:spcPct val="80000"/>
              </a:lnSpc>
            </a:pPr>
            <a:r>
              <a:rPr lang="ru-RU" sz="2800"/>
              <a:t>Назвать и показать на экономической карте РФ основные районы и крупные центры автомобилестроения;</a:t>
            </a:r>
          </a:p>
          <a:p>
            <a:pPr>
              <a:lnSpc>
                <a:spcPct val="80000"/>
              </a:lnSpc>
            </a:pPr>
            <a:endParaRPr lang="ru-RU" sz="2800"/>
          </a:p>
          <a:p>
            <a:pPr>
              <a:lnSpc>
                <a:spcPct val="80000"/>
              </a:lnSpc>
            </a:pPr>
            <a:r>
              <a:rPr lang="ru-RU" sz="2800"/>
              <a:t>Написать вывод (или привести не менее тех аргументов) о причинах выделения машиностроения как ведущей отрасли промышленности страны.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81300"/>
            <a:ext cx="7010400" cy="2952750"/>
          </a:xfrm>
          <a:noFill/>
          <a:ln/>
        </p:spPr>
        <p:txBody>
          <a:bodyPr/>
          <a:lstStyle/>
          <a:p>
            <a:pPr algn="ctr"/>
            <a:r>
              <a:rPr lang="ru-RU" sz="3600"/>
              <a:t>Э.В. Ким </a:t>
            </a:r>
            <a:br>
              <a:rPr lang="ru-RU" sz="3600"/>
            </a:br>
            <a:r>
              <a:rPr lang="ru-RU" sz="3600"/>
              <a:t>А.И. Крылов</a:t>
            </a:r>
            <a:br>
              <a:rPr lang="ru-RU" sz="3600"/>
            </a:br>
            <a:r>
              <a:rPr lang="en-US" sz="3600">
                <a:hlinkClick r:id="rId3"/>
              </a:rPr>
              <a:t>kim@metodist.ru</a:t>
            </a:r>
            <a:r>
              <a:rPr lang="ru-RU" sz="3600"/>
              <a:t/>
            </a:r>
            <a:br>
              <a:rPr lang="ru-RU" sz="3600"/>
            </a:br>
            <a:r>
              <a:rPr lang="en-US" sz="3600">
                <a:hlinkClick r:id="rId4"/>
              </a:rPr>
              <a:t>krylov@metodist.ru</a:t>
            </a:r>
            <a:r>
              <a:rPr lang="en-US" sz="3600"/>
              <a:t/>
            </a:r>
            <a:br>
              <a:rPr lang="en-US" sz="3600"/>
            </a:br>
            <a:r>
              <a:rPr lang="ru-RU" sz="3600"/>
              <a:t/>
            </a:r>
            <a:br>
              <a:rPr lang="ru-RU" sz="3600"/>
            </a:br>
            <a:r>
              <a:rPr lang="en-US" sz="3600">
                <a:hlinkClick r:id="rId5"/>
              </a:rPr>
              <a:t>http://geo.metodist.ru</a:t>
            </a:r>
            <a:endParaRPr lang="ru-RU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>
                <a:effectLst>
                  <a:outerShdw blurRad="38100" dist="38100" dir="2700000" algn="tl">
                    <a:srgbClr val="C0C0C0"/>
                  </a:outerShdw>
                </a:effectLst>
              </a:rPr>
              <a:t>Деятельностный подход в обучении.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lnSpc>
                <a:spcPct val="90000"/>
              </a:lnSpc>
              <a:buFontTx/>
              <a:buNone/>
            </a:pPr>
            <a:r>
              <a:rPr lang="ru-RU"/>
              <a:t>Деятельность преподавателя заключается не в «передаче» знаний, а в </a:t>
            </a:r>
          </a:p>
          <a:p>
            <a:pPr marL="0" indent="0">
              <a:lnSpc>
                <a:spcPct val="90000"/>
              </a:lnSpc>
            </a:pPr>
            <a:r>
              <a:rPr lang="ru-RU"/>
              <a:t> проектировании учебной деятельности, </a:t>
            </a:r>
          </a:p>
          <a:p>
            <a:pPr marL="0" indent="0">
              <a:lnSpc>
                <a:spcPct val="90000"/>
              </a:lnSpc>
            </a:pPr>
            <a:r>
              <a:rPr lang="ru-RU"/>
              <a:t> организации учебной деятельности,</a:t>
            </a:r>
          </a:p>
          <a:p>
            <a:pPr marL="0" indent="0">
              <a:lnSpc>
                <a:spcPct val="90000"/>
              </a:lnSpc>
            </a:pPr>
            <a:r>
              <a:rPr lang="ru-RU"/>
              <a:t> управлении учебной деятельностью.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3600" u="sng">
                <a:effectLst>
                  <a:outerShdw blurRad="38100" dist="38100" dir="2700000" algn="tl">
                    <a:srgbClr val="C0C0C0"/>
                  </a:outerShdw>
                </a:effectLst>
              </a:rPr>
              <a:t>Ясное определение целей обучения служит основой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524000"/>
            <a:ext cx="7010400" cy="507365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ru-RU"/>
          </a:p>
          <a:p>
            <a:pPr lvl="1">
              <a:lnSpc>
                <a:spcPct val="90000"/>
              </a:lnSpc>
            </a:pPr>
            <a:r>
              <a:rPr lang="ru-RU" sz="3000"/>
              <a:t>для оценки результатов обучения, </a:t>
            </a:r>
          </a:p>
          <a:p>
            <a:pPr lvl="1">
              <a:lnSpc>
                <a:spcPct val="90000"/>
              </a:lnSpc>
            </a:pPr>
            <a:r>
              <a:rPr lang="ru-RU" sz="3000"/>
              <a:t>для определения содержания и методов обучения, </a:t>
            </a:r>
          </a:p>
          <a:p>
            <a:pPr lvl="1">
              <a:lnSpc>
                <a:spcPct val="90000"/>
              </a:lnSpc>
            </a:pPr>
            <a:r>
              <a:rPr lang="ru-RU" sz="3000"/>
              <a:t>для активизации учебной работы обучаемых, превращения их в сознательных участников учебного процесса,</a:t>
            </a:r>
          </a:p>
          <a:p>
            <a:pPr lvl="1">
              <a:lnSpc>
                <a:spcPct val="90000"/>
              </a:lnSpc>
            </a:pPr>
            <a:r>
              <a:rPr lang="ru-RU" sz="3000"/>
              <a:t>а в конечном итоге - развитию личности учащегося.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Почему важно определение целей обучения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341438"/>
            <a:ext cx="7010400" cy="309562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400" b="1"/>
              <a:t>Причина 1</a:t>
            </a:r>
            <a:r>
              <a:rPr lang="ru-RU" sz="2400"/>
              <a:t>. Ясное описание целей обучения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 i="1" u="sng">
                <a:solidFill>
                  <a:srgbClr val="663300"/>
                </a:solidFill>
              </a:rPr>
              <a:t>помогает</a:t>
            </a:r>
            <a:r>
              <a:rPr lang="en-US" sz="2400" b="1" i="1" u="sng">
                <a:solidFill>
                  <a:srgbClr val="663300"/>
                </a:solidFill>
              </a:rPr>
              <a:t> </a:t>
            </a:r>
            <a:r>
              <a:rPr lang="ru-RU" sz="2400" b="1" i="1" u="sng">
                <a:solidFill>
                  <a:srgbClr val="663300"/>
                </a:solidFill>
              </a:rPr>
              <a:t>ученику сконцентрировать внимание</a:t>
            </a:r>
            <a:r>
              <a:rPr lang="ru-RU" sz="2400"/>
              <a:t> на существенных сторонах учебного материала,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 i="1" u="sng">
                <a:solidFill>
                  <a:srgbClr val="663300"/>
                </a:solidFill>
              </a:rPr>
              <a:t>сознательно направлять усилия на достижение</a:t>
            </a:r>
            <a:r>
              <a:rPr lang="ru-RU" sz="2400"/>
              <a:t>  </a:t>
            </a:r>
            <a:r>
              <a:rPr lang="ru-RU" sz="2400" b="1" i="1" u="sng">
                <a:solidFill>
                  <a:srgbClr val="663300"/>
                </a:solidFill>
              </a:rPr>
              <a:t>целей</a:t>
            </a:r>
            <a:r>
              <a:rPr lang="ru-RU" sz="2400"/>
              <a:t> в процессе обучения. </a:t>
            </a:r>
          </a:p>
        </p:txBody>
      </p:sp>
      <p:pic>
        <p:nvPicPr>
          <p:cNvPr id="25604" name="Picture 4" descr="art_1_18_00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675" y="4405313"/>
            <a:ext cx="5895975" cy="226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Почему важно определение целей обучения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Tx/>
              <a:buNone/>
            </a:pPr>
            <a:r>
              <a:rPr lang="ru-RU" b="1"/>
              <a:t>Причина 2</a:t>
            </a:r>
            <a:r>
              <a:rPr lang="ru-RU"/>
              <a:t>. Без явно заданных целей обучения </a:t>
            </a:r>
            <a:r>
              <a:rPr lang="ru-RU" b="1" i="1" u="sng">
                <a:solidFill>
                  <a:srgbClr val="663300"/>
                </a:solidFill>
              </a:rPr>
              <a:t>трудно определить, научились ли</a:t>
            </a:r>
            <a:r>
              <a:rPr lang="ru-RU"/>
              <a:t> учащиеся тому, что от них требуется. </a:t>
            </a:r>
          </a:p>
        </p:txBody>
      </p:sp>
      <p:pic>
        <p:nvPicPr>
          <p:cNvPr id="24580" name="Picture 4" descr="art_1_18_00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4438" y="4100513"/>
            <a:ext cx="6400800" cy="257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503238"/>
            <a:ext cx="7010400" cy="838200"/>
          </a:xfrm>
        </p:spPr>
        <p:txBody>
          <a:bodyPr/>
          <a:lstStyle/>
          <a:p>
            <a:pPr algn="ctr"/>
            <a:r>
              <a:rPr lang="ru-RU" sz="36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Что значит “хорошо определить” цели обучения?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8175" y="1557338"/>
            <a:ext cx="7010400" cy="489585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b="1" i="1"/>
              <a:t>Четко сформулировать:</a:t>
            </a:r>
            <a:br>
              <a:rPr lang="ru-RU" b="1" i="1"/>
            </a:br>
            <a:endParaRPr lang="ru-RU" b="1" i="1"/>
          </a:p>
          <a:p>
            <a:pPr>
              <a:lnSpc>
                <a:spcPct val="80000"/>
              </a:lnSpc>
            </a:pPr>
            <a:r>
              <a:rPr lang="ru-RU" b="1" i="1"/>
              <a:t>ясность «исполнения»</a:t>
            </a:r>
            <a:r>
              <a:rPr lang="ru-RU"/>
              <a:t> - </a:t>
            </a:r>
            <a:r>
              <a:rPr lang="ru-RU" sz="2800"/>
              <a:t>что именно сможет сделать обучаемый?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800"/>
          </a:p>
          <a:p>
            <a:pPr>
              <a:lnSpc>
                <a:spcPct val="80000"/>
              </a:lnSpc>
            </a:pPr>
            <a:r>
              <a:rPr lang="ru-RU"/>
              <a:t> </a:t>
            </a:r>
            <a:r>
              <a:rPr lang="ru-RU" b="1" i="1"/>
              <a:t>определенность условий</a:t>
            </a:r>
            <a:r>
              <a:rPr lang="ru-RU"/>
              <a:t> – </a:t>
            </a:r>
            <a:r>
              <a:rPr lang="ru-RU" sz="2800"/>
              <a:t>при каких условиях он это сможет делать?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800"/>
          </a:p>
          <a:p>
            <a:pPr>
              <a:lnSpc>
                <a:spcPct val="80000"/>
              </a:lnSpc>
            </a:pPr>
            <a:r>
              <a:rPr lang="ru-RU"/>
              <a:t> </a:t>
            </a:r>
            <a:r>
              <a:rPr lang="ru-RU" b="1" i="1"/>
              <a:t>информация о критериях</a:t>
            </a:r>
            <a:r>
              <a:rPr lang="ru-RU"/>
              <a:t> – </a:t>
            </a:r>
            <a:r>
              <a:rPr lang="ru-RU" sz="2800"/>
              <a:t>насколько хорошо он это сможет делать?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«Ясность исполнения»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z="2800"/>
              <a:t>Формулировка цели всегда сообщает о том, </a:t>
            </a:r>
            <a:r>
              <a:rPr lang="ru-RU" sz="2800" b="1" i="1" u="sng">
                <a:solidFill>
                  <a:srgbClr val="663300"/>
                </a:solidFill>
              </a:rPr>
              <a:t>что может сделать обучаемый</a:t>
            </a:r>
            <a:r>
              <a:rPr lang="ru-RU" sz="2800"/>
              <a:t>.</a:t>
            </a:r>
          </a:p>
          <a:p>
            <a:pPr>
              <a:buFontTx/>
              <a:buNone/>
            </a:pPr>
            <a:endParaRPr lang="ru-RU" sz="2800"/>
          </a:p>
          <a:p>
            <a:pPr>
              <a:buFontTx/>
              <a:buNone/>
            </a:pPr>
            <a:r>
              <a:rPr lang="ru-RU" sz="2800"/>
              <a:t>Она описывает процесс (</a:t>
            </a:r>
            <a:r>
              <a:rPr lang="ru-RU" sz="2400" i="1"/>
              <a:t>выбирать</a:t>
            </a:r>
            <a:r>
              <a:rPr lang="ru-RU" sz="2800"/>
              <a:t>) или результат исполнения (</a:t>
            </a:r>
            <a:r>
              <a:rPr lang="ru-RU" sz="2400" i="1"/>
              <a:t>привести примеры</a:t>
            </a:r>
            <a:r>
              <a:rPr lang="ru-RU" sz="2800"/>
              <a:t>) действий ученика, </a:t>
            </a:r>
          </a:p>
          <a:p>
            <a:pPr>
              <a:buFontTx/>
              <a:buNone/>
            </a:pPr>
            <a:r>
              <a:rPr lang="ru-RU" sz="2800"/>
              <a:t>                 соответствующих поставленной цели.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304800"/>
            <a:ext cx="7215187" cy="838200"/>
          </a:xfrm>
        </p:spPr>
        <p:txBody>
          <a:bodyPr/>
          <a:lstStyle/>
          <a:p>
            <a:pPr algn="ctr"/>
            <a:r>
              <a:rPr lang="ru-RU"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Практикум (пример) </a:t>
            </a:r>
            <a:br>
              <a:rPr lang="ru-RU"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Требования Стандарта:</a:t>
            </a:r>
            <a:br>
              <a:rPr lang="ru-RU"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320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z="2800"/>
              <a:t>«В результате изучения географии ученик </a:t>
            </a:r>
            <a:r>
              <a:rPr lang="ru-RU" sz="2800" b="1" i="1"/>
              <a:t>должен знать и понимать</a:t>
            </a:r>
            <a:r>
              <a:rPr lang="ru-RU" sz="2800"/>
              <a:t> различия плана, глобуса и географических карт по содержанию, масштабу, способам картографического изображения»</a:t>
            </a:r>
          </a:p>
          <a:p>
            <a:pPr>
              <a:buFontTx/>
              <a:buNone/>
            </a:pPr>
            <a:r>
              <a:rPr lang="ru-RU" sz="2000"/>
              <a:t>                              </a:t>
            </a:r>
          </a:p>
          <a:p>
            <a:pPr>
              <a:buFontTx/>
              <a:buNone/>
            </a:pPr>
            <a:r>
              <a:rPr lang="ru-RU" sz="2000"/>
              <a:t>Федеральный компонент государственного стандарта основного   общего образования,</a:t>
            </a:r>
          </a:p>
          <a:p>
            <a:pPr>
              <a:buFontTx/>
              <a:buNone/>
            </a:pPr>
            <a:r>
              <a:rPr lang="ru-RU" sz="2400"/>
              <a:t>Часть 1.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halk design template">
  <a:themeElements>
    <a:clrScheme name="Chalk design template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99"/>
      </a:hlink>
      <a:folHlink>
        <a:srgbClr val="0000CC"/>
      </a:folHlink>
    </a:clrScheme>
    <a:fontScheme name="Chalk design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halk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lk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lk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lk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lk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lk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lk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lk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lk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lk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lk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lk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lk design template 1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lk design template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99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Chalk design template</Template>
  <TotalTime>1348</TotalTime>
  <Words>899</Words>
  <Application>Microsoft Office PowerPoint</Application>
  <PresentationFormat>Экран (4:3)</PresentationFormat>
  <Paragraphs>154</Paragraphs>
  <Slides>23</Slides>
  <Notes>23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6" baseType="lpstr">
      <vt:lpstr>Arial</vt:lpstr>
      <vt:lpstr>Times New Roman</vt:lpstr>
      <vt:lpstr>Chalk design template</vt:lpstr>
      <vt:lpstr>Определение  целей обучения (деятельностный подход)</vt:lpstr>
      <vt:lpstr>Деятельностный поход в обучении.</vt:lpstr>
      <vt:lpstr>Деятельностный подход в обучении.</vt:lpstr>
      <vt:lpstr> Ясное определение целей обучения служит основой</vt:lpstr>
      <vt:lpstr>Почему важно определение целей обучения</vt:lpstr>
      <vt:lpstr>Почему важно определение целей обучения</vt:lpstr>
      <vt:lpstr>Что значит “хорошо определить” цели обучения? </vt:lpstr>
      <vt:lpstr>«Ясность исполнения»</vt:lpstr>
      <vt:lpstr> Практикум (пример)  Требования Стандарта: </vt:lpstr>
      <vt:lpstr>Требования с ясно сформулированным исполнением</vt:lpstr>
      <vt:lpstr>Описание действия</vt:lpstr>
      <vt:lpstr>Практикум (второй пример)</vt:lpstr>
      <vt:lpstr>Практикум (продолжение)  Требования с ясно сформулированным исполнением</vt:lpstr>
      <vt:lpstr>«Определенность условий»</vt:lpstr>
      <vt:lpstr>Условия исполнения</vt:lpstr>
      <vt:lpstr>Определенность условий исполнения</vt:lpstr>
      <vt:lpstr>Определенность условий исполнения</vt:lpstr>
      <vt:lpstr>«Информация о критериях»</vt:lpstr>
      <vt:lpstr>               Критерии</vt:lpstr>
      <vt:lpstr>Таким образом, хорошо сформулированные цели обучения определяют…</vt:lpstr>
      <vt:lpstr>Практикум</vt:lpstr>
      <vt:lpstr>Практикум. Примеры определения целей обучения</vt:lpstr>
      <vt:lpstr>Э.В. Ким  А.И. Крылов kim@metodist.ru krylov@metodist.ru  http://geo.metodist.ru</vt:lpstr>
    </vt:vector>
  </TitlesOfParts>
  <Company>MIOO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Создание учебных материалов</dc:title>
  <dc:creator>Alexey I. Krylov</dc:creator>
  <cp:lastModifiedBy>alex</cp:lastModifiedBy>
  <cp:revision>113</cp:revision>
  <cp:lastPrinted>1601-01-01T00:00:00Z</cp:lastPrinted>
  <dcterms:created xsi:type="dcterms:W3CDTF">2004-10-13T10:54:47Z</dcterms:created>
  <dcterms:modified xsi:type="dcterms:W3CDTF">2013-10-06T14:42:26Z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TC010875731033</vt:lpwstr>
  </property>
</Properties>
</file>