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63" r:id="rId4"/>
    <p:sldId id="264" r:id="rId5"/>
    <p:sldId id="265" r:id="rId6"/>
    <p:sldId id="259" r:id="rId7"/>
    <p:sldId id="271" r:id="rId8"/>
    <p:sldId id="261" r:id="rId9"/>
    <p:sldId id="288" r:id="rId10"/>
    <p:sldId id="282" r:id="rId11"/>
    <p:sldId id="283" r:id="rId12"/>
    <p:sldId id="272" r:id="rId13"/>
    <p:sldId id="278" r:id="rId14"/>
    <p:sldId id="279" r:id="rId15"/>
    <p:sldId id="280" r:id="rId16"/>
    <p:sldId id="273" r:id="rId17"/>
    <p:sldId id="274" r:id="rId18"/>
    <p:sldId id="284" r:id="rId19"/>
    <p:sldId id="276" r:id="rId20"/>
    <p:sldId id="285" r:id="rId21"/>
    <p:sldId id="287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43549-C7CB-493C-9333-A2D305FE167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74C3-92D3-47E8-BD7E-D4854A3A0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257A-A209-4294-93B5-2EEDD0C8077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55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86476"/>
            <a:ext cx="7486648" cy="5871482"/>
          </a:xfrm>
        </p:spPr>
        <p:txBody>
          <a:bodyPr>
            <a:noAutofit/>
          </a:bodyPr>
          <a:lstStyle/>
          <a:p>
            <a:pPr lvl="0" algn="ctr"/>
            <a:r>
              <a:rPr lang="ru-RU" sz="5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	</a:t>
            </a:r>
            <a:r>
              <a:rPr lang="ru-RU" sz="5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5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«Универсальные учебные действия: от теории к практике формирования» </a:t>
            </a:r>
            <a:br>
              <a:rPr lang="ru-RU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Расскажи мне, и я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забуду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Покажи мне, и я запомню.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Вовлеки меня, и я научусь»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</a:t>
            </a: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Китайская </a:t>
            </a: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мудрость</a:t>
            </a:r>
            <a:br>
              <a:rPr lang="ru-RU" sz="2000" i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Подготовил:</a:t>
            </a:r>
            <a:r>
              <a:rPr lang="ru-RU" sz="1600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заместитель</a:t>
            </a:r>
            <a:br>
              <a:rPr lang="ru-RU" sz="1600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директора по УВР </a:t>
            </a:r>
            <a:br>
              <a:rPr lang="ru-RU" sz="1600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 СОШ ЛГО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с.Пантелеймоновка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Окладникова Е.В.</a:t>
            </a:r>
            <a:r>
              <a:rPr lang="ru-RU" sz="1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C00000"/>
              </a:solidFill>
              <a:effectLst>
                <a:glow rad="101600">
                  <a:srgbClr val="FFFFFF"/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952328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2801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36544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выделения состава и функций универсальных учебных действий для основного общего образования были положены возрастные психологические особенности учащихся и специфика возрастной формы универсальных учебных действий , факторы и условия их развития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857628"/>
            <a:ext cx="7686700" cy="28575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изученные в работах Л.С.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    В.В. Давыдова, Д.И.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Фельдштейна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Кольберга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Э.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Эриксона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Л.И.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Божович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А.К.Марковой, Я.А.Пономарева, А.Л.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Б.Д.Эльконина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72573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программе развития универсальных учебных действий для основного общего образования выделены четыре блока универсальных учебных действий: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000372"/>
            <a:ext cx="7615262" cy="3125791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регулятивные;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коммуникативные.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54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643050"/>
            <a:ext cx="7686700" cy="5000660"/>
          </a:xfrm>
        </p:spPr>
        <p:txBody>
          <a:bodyPr>
            <a:normAutofit lnSpcReduction="10000"/>
          </a:bodyPr>
          <a:lstStyle/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Обеспечивают ценностно- смысловую ориентацию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учащихся (готовности к жизненному и личностному самоопределению, знания моральных норм, умения выделять нравственный аспект поведения и соотносить поступки и события с принятыми этическими принципами), а также ориентации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социальных ролях и межличностных отношениях.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личностное, профессиональное, жизненное самоопределение;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Tx/>
              <a:buChar char="-"/>
            </a:pP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установление учащимися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связи между целью учебной деятельности и её мотивом;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равственно-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этическая ориентация, обеспечивающая личностный моральный выбор.</a:t>
            </a:r>
          </a:p>
          <a:p>
            <a:pPr lvl="0"/>
            <a:endParaRPr lang="ru-RU" sz="3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90478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3684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Типовые задачи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Личностное самоопределение.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Я- концепции.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Игровое задание «Чемодан»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сформирование личностной и коммуникативной рефлексии, осознание подростками своих качеств и мотивов. В игре проявляется внимание, наблюдательность, такт по отношению к своим одноклассникам. Ребята учатся анализировать ситуацию, сравнивать, доказывать, убеждать, быть терпимее друг к другу.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10-15 лет.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задания: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Один из участников игры выходит из класса, а другие начинают ему собирать  «чемодан»;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Называют те качества, которые помогают этому человеку в общении с другими людьми;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Называют отрицательные качества, которые мешают ему строить дружеские отношения, над которыми ему надо работать, чтобы от них  избавиться 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9404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каждое качество обсуждают и большинством голосов выбирают 5-7 качеств. После этого их зачитывают тому, кто выходил из класса. Этот ученик имеет право задать только один вопрос, если ему что-то непонятно.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игры тот, кто узнал информацию о себе, отвечает на вопросы: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Что нового ты узнал о себе во время занятий группы?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нового ты узнал о других людях?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Что ты хотел бы изменить в себе по итогам работы в группе?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Каким образом ты собираешься это сделать?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686700" cy="11430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«Рефлексивная самооценка учебной деятельности»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7686700" cy="41973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 формирование рефлексивной (осознанности и обоснованности) самооценки в учебной деятельности, личностного действия, самоопределения в отношении эталона социальной роли «хороший ученик».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 48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54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643050"/>
            <a:ext cx="7615262" cy="4786346"/>
          </a:xfrm>
        </p:spPr>
        <p:txBody>
          <a:bodyPr>
            <a:normAutofit fontScale="92500" lnSpcReduction="10000"/>
          </a:bodyPr>
          <a:lstStyle/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ru-RU" sz="2600" dirty="0">
                <a:latin typeface="Constantia"/>
              </a:rPr>
              <a:t>Обеспечивают учащимся организацию их учебной деятельности.</a:t>
            </a: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600" dirty="0">
                <a:latin typeface="Constantia"/>
              </a:rPr>
              <a:t>-</a:t>
            </a:r>
            <a:r>
              <a:rPr lang="ru-RU" sz="2200" u="sng" dirty="0">
                <a:latin typeface="Constantia"/>
              </a:rPr>
              <a:t>целеполагание</a:t>
            </a:r>
            <a:r>
              <a:rPr lang="ru-RU" sz="2200" dirty="0">
                <a:latin typeface="Constantia"/>
              </a:rPr>
              <a:t>, как постановка учебной задачи;</a:t>
            </a: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200" dirty="0">
                <a:latin typeface="Constantia"/>
              </a:rPr>
              <a:t>-</a:t>
            </a:r>
            <a:r>
              <a:rPr lang="ru-RU" sz="2200" u="sng" dirty="0">
                <a:latin typeface="Constantia"/>
              </a:rPr>
              <a:t>планирование</a:t>
            </a:r>
            <a:r>
              <a:rPr lang="ru-RU" sz="2200" dirty="0">
                <a:latin typeface="Constantia"/>
              </a:rPr>
              <a:t>- определение последовательности промежуточных </a:t>
            </a:r>
            <a:r>
              <a:rPr lang="ru-RU" sz="2200" dirty="0" smtClean="0">
                <a:latin typeface="Constantia"/>
              </a:rPr>
              <a:t>целей с учетом конечного результата;</a:t>
            </a:r>
            <a:endParaRPr lang="ru-RU" sz="2200" dirty="0">
              <a:latin typeface="Constantia"/>
            </a:endParaRP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200" dirty="0">
                <a:latin typeface="Constantia"/>
              </a:rPr>
              <a:t>-</a:t>
            </a:r>
            <a:r>
              <a:rPr lang="ru-RU" sz="2200" u="sng" dirty="0">
                <a:latin typeface="Constantia"/>
              </a:rPr>
              <a:t>прогнозирование</a:t>
            </a:r>
            <a:r>
              <a:rPr lang="ru-RU" sz="2200" dirty="0">
                <a:latin typeface="Constantia"/>
              </a:rPr>
              <a:t>- предвосхищение результата и уровня усвоения знаний;</a:t>
            </a: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200" dirty="0">
                <a:latin typeface="Constantia"/>
              </a:rPr>
              <a:t>-</a:t>
            </a:r>
            <a:r>
              <a:rPr lang="ru-RU" sz="2200" u="sng" dirty="0">
                <a:latin typeface="Constantia"/>
              </a:rPr>
              <a:t>контроль</a:t>
            </a:r>
            <a:r>
              <a:rPr lang="ru-RU" sz="2200" dirty="0">
                <a:latin typeface="Constantia"/>
              </a:rPr>
              <a:t> в форме сличения способа действия с заданным </a:t>
            </a:r>
            <a:r>
              <a:rPr lang="ru-RU" sz="2200" dirty="0" smtClean="0">
                <a:latin typeface="Constantia"/>
              </a:rPr>
              <a:t>эталоном с целью обнаружения отклонений и отличий от эталона;</a:t>
            </a:r>
            <a:endParaRPr lang="ru-RU" sz="2200" dirty="0">
              <a:latin typeface="Constantia"/>
            </a:endParaRP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200" dirty="0">
                <a:latin typeface="Constantia"/>
              </a:rPr>
              <a:t>-</a:t>
            </a:r>
            <a:r>
              <a:rPr lang="ru-RU" sz="2200" u="sng" dirty="0" smtClean="0">
                <a:latin typeface="Constantia"/>
              </a:rPr>
              <a:t>коррекция- </a:t>
            </a:r>
            <a:r>
              <a:rPr lang="ru-RU" sz="2200" dirty="0" smtClean="0">
                <a:latin typeface="Constantia"/>
              </a:rPr>
              <a:t>внесение необходимых дополнений и  корректив в план;</a:t>
            </a:r>
            <a:endParaRPr lang="ru-RU" sz="2200" dirty="0">
              <a:latin typeface="Constantia"/>
            </a:endParaRP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200" dirty="0">
                <a:latin typeface="Constantia"/>
              </a:rPr>
              <a:t>-</a:t>
            </a:r>
            <a:r>
              <a:rPr lang="ru-RU" sz="2200" u="sng" dirty="0">
                <a:latin typeface="Constantia"/>
              </a:rPr>
              <a:t>оценка</a:t>
            </a:r>
            <a:r>
              <a:rPr lang="ru-RU" sz="2200" dirty="0">
                <a:latin typeface="Constantia"/>
              </a:rPr>
              <a:t>;</a:t>
            </a:r>
          </a:p>
          <a:p>
            <a:pPr marL="273050" lvl="0" indent="-27305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BBB59"/>
              </a:buClr>
              <a:buSzPct val="95000"/>
              <a:buNone/>
            </a:pPr>
            <a:r>
              <a:rPr lang="ru-RU" sz="2200" dirty="0">
                <a:latin typeface="Constantia"/>
              </a:rPr>
              <a:t>-</a:t>
            </a:r>
            <a:r>
              <a:rPr lang="ru-RU" sz="2200" u="sng" dirty="0" err="1">
                <a:latin typeface="Constantia"/>
              </a:rPr>
              <a:t>саморегуляция</a:t>
            </a:r>
            <a:r>
              <a:rPr lang="ru-RU" sz="2200" dirty="0">
                <a:latin typeface="Constantia"/>
              </a:rPr>
              <a:t> как способность к мобилизации сил и энергии, к волевому усилию.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632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2255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643050"/>
            <a:ext cx="7686700" cy="4786346"/>
          </a:xfrm>
        </p:spPr>
        <p:txBody>
          <a:bodyPr>
            <a:normAutofit lnSpcReduction="10000"/>
          </a:bodyPr>
          <a:lstStyle/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ru-RU" sz="2800" u="sng" dirty="0" err="1">
                <a:latin typeface="Constantia"/>
              </a:rPr>
              <a:t>Общеучебные</a:t>
            </a:r>
            <a:r>
              <a:rPr lang="ru-RU" sz="2800" u="sng" dirty="0">
                <a:latin typeface="Constantia"/>
              </a:rPr>
              <a:t> УУД-</a:t>
            </a:r>
            <a:r>
              <a:rPr lang="ru-RU" sz="2800" dirty="0">
                <a:latin typeface="Constantia"/>
              </a:rPr>
              <a:t> способность структурировать знания, формулировать познавательную цель, поиск и выделение необходимой информации, создание алгоритма работы.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ru-RU" sz="2800" u="sng" dirty="0">
                <a:latin typeface="Constantia"/>
              </a:rPr>
              <a:t>Логические УУД-</a:t>
            </a:r>
            <a:r>
              <a:rPr lang="ru-RU" sz="2800" dirty="0">
                <a:latin typeface="Constantia"/>
              </a:rPr>
              <a:t> анализ и синтез объектов, установление причинно- следственных связей, доказательство.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ru-RU" sz="2800" u="sng" dirty="0">
                <a:latin typeface="Constantia"/>
              </a:rPr>
              <a:t>Постановка и решение проблемы-</a:t>
            </a:r>
            <a:r>
              <a:rPr lang="ru-RU" sz="2800" dirty="0">
                <a:latin typeface="Constantia"/>
              </a:rPr>
              <a:t> формулирование проблемы, создание способов её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278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7686700" cy="49292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Обеспечивают социальную компетентность и учет позиции других людей, умение слушать и вступать в диалог, участвовать в коллективном обсуждении проблем: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-планирование  учебного  сотрудничества с учителем и сверстниками;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-постановка  вопросов;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-разрешение конфликтов;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-управление  поведением  партнёра;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-умение с достаточной  полнотой  точностью  выражать  свои  мысли  в  соответствии с  задачами  и  условиями  коммуникации.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31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9508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indent="-457200">
              <a:lnSpc>
                <a:spcPct val="115000"/>
              </a:lnSpc>
            </a:pP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повышение компетентности педагогов в направлении формирования универсальных учебных действий</a:t>
            </a:r>
            <a:endParaRPr lang="ru-RU" sz="4000" b="1" i="1" dirty="0" smtClean="0">
              <a:latin typeface="Monotype Corsiva" pitchFamily="66" charset="0"/>
            </a:endParaRPr>
          </a:p>
          <a:p>
            <a:pPr marL="800100" indent="-457200">
              <a:lnSpc>
                <a:spcPct val="115000"/>
              </a:lnSpc>
            </a:pPr>
            <a:endParaRPr lang="ru-RU" sz="28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0288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386874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 в группах по тексту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Программы развития универсальных учебных действий для основного общего образования.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группам: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Подготовить схему выступления по вопросу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психологическое содержание и условия развития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универсальных учебных действий 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Привести пример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типовой задачи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каждому универсальному учебному действию. </a:t>
            </a:r>
            <a:r>
              <a:rPr lang="ru-RU" sz="27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14818"/>
            <a:ext cx="4038600" cy="22860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группа,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методического объединения- </a:t>
            </a: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Петчанина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личностные;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регулятивные.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256"/>
            <a:ext cx="4038600" cy="20717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группа,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руководитель методического объединения-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Волошина С.И.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познавательные;</a:t>
            </a:r>
          </a:p>
          <a:p>
            <a:pPr algn="ctr"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коммуникативные.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58096" cy="26432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Показать на практике, используя пример типовой задачи (или любой другой) формирование универсальных учебных действий: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928934"/>
            <a:ext cx="7686700" cy="33575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задание в классе, рассказать о результатах;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фрагмент урока по формированию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универсальных учебных действий;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Сфотографировать на уроке формирование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универсальных учебных действий и составить презентацию.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4828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430" y="3786190"/>
            <a:ext cx="1357322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28736"/>
            <a:ext cx="3929090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64612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9BBB59"/>
              </a:buClr>
              <a:buSzPct val="95000"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изучить  материалы по формированию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универсальных учебных действий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 рамках реализации стандартов второго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поколения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;</a:t>
            </a:r>
          </a:p>
          <a:p>
            <a:pPr lvl="0" fontAlgn="base">
              <a:spcAft>
                <a:spcPct val="0"/>
              </a:spcAft>
              <a:buClr>
                <a:srgbClr val="9BBB59"/>
              </a:buClr>
              <a:buSzPct val="95000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обобщить 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знания по формированию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универсальных учебных действий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младших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школьников, используя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практический опыт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учителей начальных 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31499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Используемые материалы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643049"/>
            <a:ext cx="7643866" cy="4162215"/>
          </a:xfrm>
        </p:spPr>
        <p:txBody>
          <a:bodyPr>
            <a:norm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интернет -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ресурсы, программа развития универсальных учебных действий для основного общего образования в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печатном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виде, карточки с заданиями для каждой группы, </a:t>
            </a:r>
            <a:r>
              <a:rPr lang="ru-RU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мультимедийная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презентация</a:t>
            </a:r>
            <a:endParaRPr lang="ru-RU" b="1" i="1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Clr>
                <a:srgbClr val="9BBB59"/>
              </a:buClr>
              <a:buSzPct val="95000"/>
            </a:pP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666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План работы: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285860"/>
            <a:ext cx="7686700" cy="4840303"/>
          </a:xfrm>
        </p:spPr>
        <p:txBody>
          <a:bodyPr>
            <a:normAutofit lnSpcReduction="10000"/>
          </a:bodyPr>
          <a:lstStyle/>
          <a:p>
            <a:pPr marL="457200" lvl="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Повторение пройденного материала( </a:t>
            </a:r>
            <a:r>
              <a:rPr lang="ru-RU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зам. директор).</a:t>
            </a:r>
          </a:p>
          <a:p>
            <a:pPr marL="457200" lvl="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Защита презентаций рабочих групп.</a:t>
            </a:r>
          </a:p>
          <a:p>
            <a:pPr marL="457200" lvl="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sz="2400" b="1" i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универсальных учебных действий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младших школьников </a:t>
            </a:r>
            <a:r>
              <a:rPr lang="ru-RU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(учителя начальных классов).</a:t>
            </a:r>
          </a:p>
          <a:p>
            <a:pPr marL="45720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Методология проектирования Программы развития универсальных учебных действий для основного общего образования(</a:t>
            </a:r>
            <a:r>
              <a:rPr lang="ru-RU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зам. директор).</a:t>
            </a:r>
            <a:endParaRPr lang="ru-RU" sz="2400" b="1" i="1" dirty="0" smtClean="0">
              <a:latin typeface="Times New Roman"/>
              <a:ea typeface="Calibri"/>
              <a:cs typeface="Times New Roman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Работа в группах по тексту Программы развития универсальных учебных действий для основного общего образования. </a:t>
            </a:r>
          </a:p>
          <a:p>
            <a:pPr marL="457200" lvl="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Подведение итогов.</a:t>
            </a:r>
            <a:r>
              <a:rPr lang="ru-RU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Домашнее задание.</a:t>
            </a:r>
          </a:p>
          <a:p>
            <a:pPr marL="45720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Рефлексия.</a:t>
            </a:r>
          </a:p>
          <a:p>
            <a:pPr marL="457200" indent="-457200" fontAlgn="base">
              <a:spcAft>
                <a:spcPct val="0"/>
              </a:spcAft>
              <a:buClr>
                <a:srgbClr val="9BBB59"/>
              </a:buClr>
              <a:buSzPct val="95000"/>
              <a:buFont typeface="Arial" pitchFamily="34" charset="0"/>
              <a:buAutoNum type="arabicPeriod"/>
            </a:pPr>
            <a:endParaRPr lang="ru-RU" sz="28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9BBB59"/>
              </a:buClr>
              <a:buSzPct val="95000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432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645906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стандарт  -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трех  «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772816"/>
            <a:ext cx="7303468" cy="4373563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освоения основной образовательной программы основного общего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структуре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 основного общего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условиям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основной образовательной программы основного общего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1851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22256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группы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освоения основной образовательной программы основного общего образования</a:t>
            </a:r>
            <a: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подлежащих оценке: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857496"/>
            <a:ext cx="7686700" cy="326866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опорные знания как инструментарий для решения учебно-познавательных и учебно-практических задач)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60118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достижение планируемых результатов направлены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личностные;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регулятивные;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познавательные;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Методология проектирования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Программы развития универсальных учебных действий для основного общего образования.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460</TotalTime>
  <Words>801</Words>
  <PresentationFormat>Экран (4:3)</PresentationFormat>
  <Paragraphs>87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  семинар «Универсальные учебные действия: от теории к практике формирования»   «Расскажи мне, и я забуду Покажи мне, и я запомню. Вовлеки меня, и я научусь»                  Китайская мудрость  Подготовил: заместитель  директора по УВР  МОБУ СОШ ЛГО с.Пантелеймоновка Окладникова Е.В. </vt:lpstr>
      <vt:lpstr>ЦЕЛЬ:</vt:lpstr>
      <vt:lpstr>ЗАДАЧИ:</vt:lpstr>
      <vt:lpstr>Используемые материалы:</vt:lpstr>
      <vt:lpstr>План работы:</vt:lpstr>
      <vt:lpstr> Новый стандарт  -   стандарт  трех  «Т»: </vt:lpstr>
      <vt:lpstr>Три основные группы результатов освоения основной образовательной программы основного общего образования, подлежащих оценке:</vt:lpstr>
      <vt:lpstr>На достижение планируемых результатов направлены  универсальные учебные действия: личностные; регулятивные; познавательные; коммуникативные.</vt:lpstr>
      <vt:lpstr> Методология проектирования  Программы развития универсальных учебных действий для основного общего образования. </vt:lpstr>
      <vt:lpstr>    В основу выделения состава и функций универсальных учебных действий для основного общего образования были положены возрастные психологические особенности учащихся и специфика возрастной формы универсальных учебных действий , факторы и условия их развития,</vt:lpstr>
      <vt:lpstr>В программе развития универсальных учебных действий для основного общего образования выделены четыре блока универсальных учебных действий:</vt:lpstr>
      <vt:lpstr>Личностные  универсальные учебные действия</vt:lpstr>
      <vt:lpstr>Типовые задачи Личностное самоопределение. Развитие Я- концепции.</vt:lpstr>
      <vt:lpstr>Затем каждое качество обсуждают и большинством голосов выбирают 5-7 качеств. После этого их зачитывают тому, кто выходил из класса. Этот ученик имеет право задать только один вопрос, если ему что-то непонятно. В конце игры тот, кто узнал информацию о себе, отвечает на вопросы: 1. Что нового ты узнал о себе во время занятий группы? 2. Что нового ты узнал о других людях? 3. Что ты хотел бы изменить в себе по итогам работы в группе? 4. Каким образом ты собираешься это сделать?</vt:lpstr>
      <vt:lpstr>Задание «Рефлексивная самооценка учебной деятельности»</vt:lpstr>
      <vt:lpstr>Регулятивные  универсальные учебные действия</vt:lpstr>
      <vt:lpstr>Познавательные  универсальные учебные действия</vt:lpstr>
      <vt:lpstr>Коммуникативные универсальные учебные действия</vt:lpstr>
      <vt:lpstr>Слайд 19</vt:lpstr>
      <vt:lpstr> Работа в группах по тексту  Программы развития универсальных учебных действий для основного общего образования. Задание группам: 1. Подготовить схему выступления по вопросу психологическое содержание и условия развития универсальных учебных действий . 2. Привести пример типовой задачи по каждому универсальному учебному действию.  </vt:lpstr>
      <vt:lpstr>Домашнее задание Показать на практике, используя пример типовой задачи (или любой другой) формирование универсальных учебных действий: 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семинар «Универсальные учебные действия. От теории к практике формирования»»    «Расскажи мне, и я забуду Покажи мне, и я запомню. Вовлеки меня, и я научусь»                  Китайская мудрость </dc:title>
  <dc:creator>Влад</dc:creator>
  <cp:lastModifiedBy>Лена</cp:lastModifiedBy>
  <cp:revision>53</cp:revision>
  <dcterms:created xsi:type="dcterms:W3CDTF">2012-11-11T02:01:58Z</dcterms:created>
  <dcterms:modified xsi:type="dcterms:W3CDTF">2013-12-14T14:51:26Z</dcterms:modified>
</cp:coreProperties>
</file>