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76" r:id="rId4"/>
    <p:sldId id="277" r:id="rId5"/>
    <p:sldId id="278" r:id="rId6"/>
    <p:sldId id="279" r:id="rId7"/>
    <p:sldId id="259" r:id="rId8"/>
    <p:sldId id="262" r:id="rId9"/>
    <p:sldId id="264" r:id="rId10"/>
    <p:sldId id="265" r:id="rId11"/>
    <p:sldId id="280" r:id="rId12"/>
    <p:sldId id="267" r:id="rId13"/>
    <p:sldId id="268" r:id="rId14"/>
    <p:sldId id="271" r:id="rId15"/>
    <p:sldId id="270" r:id="rId16"/>
    <p:sldId id="272" r:id="rId17"/>
    <p:sldId id="269" r:id="rId18"/>
    <p:sldId id="2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0BAF"/>
    <a:srgbClr val="6666FF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>
        <p:scale>
          <a:sx n="80" d="100"/>
          <a:sy n="80" d="100"/>
        </p:scale>
        <p:origin x="-82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24C1-7DD3-43F7-A73B-9D633A3C6BB5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9D8C-2188-4267-9E56-94ED3B79B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6A21-9A52-4D67-8A76-6053B22F1F93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F1AA-F336-4B4C-8C18-9E78FBC03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5FC2-B368-4AAB-BACB-8B8DF0FA1B4A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1015-14DB-4CDC-83BB-3F74AB59B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B0712-FE25-436B-8749-A613D2B852F8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BE92-3F60-4102-8E64-3E1C7D90A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9EF9-2761-4DC7-89D9-5BA94B1FF379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E85B-3FE5-4C0C-8193-FC5A83EA2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5C32-D373-4011-9E19-CB18781A8D67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11BE-3D39-434B-9DDA-A0FF723F7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303B-EE71-4B35-A203-DD4BEC773F55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0810-32A9-4711-9BAA-06B3F25E6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D9B0-67D1-45B8-A37F-68B820CFECA6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0D6A-B8CC-4154-B12E-EEBC33210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9F31-9110-4F2D-8CDA-6E9BFE541976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B491-7A20-4702-9C82-CCFEBBEBE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5BD2-F2D5-445E-B7A5-0EA8ED89D76B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BC38-D258-4DFD-A360-A9BC0149A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9125-10AD-4DB4-8A27-ECEB9F28FE24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CA45-4F6A-4799-AAC1-0BA70B4CE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9D3BC0-4C9B-4253-A700-08A5B96670AB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A177B4-F34C-43D2-8EA6-88E8433C9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1205499" y="2852936"/>
            <a:ext cx="6911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dirty="0" smtClean="0">
                <a:solidFill>
                  <a:srgbClr val="2E0BAF"/>
                </a:solidFill>
                <a:latin typeface="Times New Roman" pitchFamily="18" charset="0"/>
              </a:rPr>
              <a:t>СФЕРА</a:t>
            </a:r>
            <a:endParaRPr lang="ru-RU" sz="4000" dirty="0">
              <a:solidFill>
                <a:srgbClr val="2E0BA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1052736"/>
            <a:ext cx="7787208" cy="468052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Задача 1.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Зная координаты центра С(2;-3;0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)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и радиус сферы R=5, записать уравнение сферы.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56376" cy="464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3200" u="sng" kern="0" dirty="0" smtClean="0">
                <a:solidFill>
                  <a:srgbClr val="339933"/>
                </a:solidFill>
                <a:latin typeface="Times New Roman"/>
              </a:rPr>
              <a:t>Решение: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kern="0" dirty="0" smtClean="0">
                <a:solidFill>
                  <a:srgbClr val="CC0099"/>
                </a:solidFill>
                <a:latin typeface="Times New Roman"/>
              </a:rPr>
              <a:t>    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так как уравнение сферы с радиусом 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R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 и центром в точке С(х</a:t>
            </a:r>
            <a:r>
              <a:rPr lang="ru-RU" sz="3200" kern="0" baseline="-25000" dirty="0" smtClean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;у</a:t>
            </a:r>
            <a:r>
              <a:rPr lang="ru-RU" sz="3200" kern="0" baseline="-25000" dirty="0" smtClean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;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z</a:t>
            </a:r>
            <a:r>
              <a:rPr lang="en-US" sz="3200" kern="0" baseline="-25000" dirty="0" smtClean="0">
                <a:solidFill>
                  <a:srgbClr val="CC0066"/>
                </a:solidFill>
                <a:latin typeface="Times New Roman"/>
              </a:rPr>
              <a:t>0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) 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имеет вид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    (х-х</a:t>
            </a:r>
            <a:r>
              <a:rPr lang="ru-RU" sz="3200" kern="0" baseline="-25000" dirty="0" smtClean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)</a:t>
            </a:r>
            <a:r>
              <a:rPr lang="ru-RU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 + (у-у</a:t>
            </a:r>
            <a:r>
              <a:rPr lang="ru-RU" sz="3200" kern="0" baseline="-25000" dirty="0" smtClean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)</a:t>
            </a:r>
            <a:r>
              <a:rPr lang="ru-RU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 + (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z-z</a:t>
            </a:r>
            <a:r>
              <a:rPr lang="en-US" sz="3200" kern="0" baseline="-25000" dirty="0" smtClean="0">
                <a:solidFill>
                  <a:srgbClr val="CC0066"/>
                </a:solidFill>
                <a:latin typeface="Times New Roman"/>
              </a:rPr>
              <a:t>0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)</a:t>
            </a:r>
            <a:r>
              <a:rPr lang="en-US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=R</a:t>
            </a:r>
            <a:r>
              <a:rPr lang="en-US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, а координаты центра данной сферы С(2;-3;0) и радиус 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 R=5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,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 </a:t>
            </a: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то уравнение данной сферы 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kern="0" dirty="0" smtClean="0">
                <a:solidFill>
                  <a:srgbClr val="CC0066"/>
                </a:solidFill>
                <a:latin typeface="Times New Roman"/>
              </a:rPr>
              <a:t>    (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x-2)</a:t>
            </a:r>
            <a:r>
              <a:rPr lang="en-US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 + (y+3)</a:t>
            </a:r>
            <a:r>
              <a:rPr lang="en-US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 + z</a:t>
            </a:r>
            <a:r>
              <a:rPr lang="en-US" sz="3200" kern="0" baseline="30000" dirty="0" smtClean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3200" kern="0" dirty="0" smtClean="0">
                <a:solidFill>
                  <a:srgbClr val="CC0066"/>
                </a:solidFill>
                <a:latin typeface="Times New Roman"/>
              </a:rPr>
              <a:t>=25 </a:t>
            </a:r>
            <a:endParaRPr lang="ru-RU" sz="3200" kern="0" dirty="0" smtClean="0">
              <a:solidFill>
                <a:srgbClr val="CC0066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ru-RU" sz="3200" kern="0" dirty="0" smtClean="0">
              <a:solidFill>
                <a:srgbClr val="CC0066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kern="0" dirty="0" smtClean="0">
                <a:solidFill>
                  <a:srgbClr val="CC0099"/>
                </a:solidFill>
                <a:latin typeface="Times New Roman"/>
              </a:rPr>
              <a:t>               </a:t>
            </a:r>
            <a:r>
              <a:rPr lang="ru-RU" sz="3200" u="sng" kern="0" dirty="0" smtClean="0">
                <a:solidFill>
                  <a:srgbClr val="00B050"/>
                </a:solidFill>
                <a:latin typeface="Times New Roman"/>
              </a:rPr>
              <a:t>Ответ:</a:t>
            </a:r>
            <a:r>
              <a:rPr lang="ru-RU" sz="3200" kern="0" dirty="0" smtClean="0">
                <a:solidFill>
                  <a:srgbClr val="FF9900"/>
                </a:solidFill>
                <a:latin typeface="Times New Roman"/>
              </a:rPr>
              <a:t> </a:t>
            </a:r>
            <a:r>
              <a:rPr lang="ru-RU" sz="3600" kern="0" dirty="0" smtClean="0">
                <a:solidFill>
                  <a:srgbClr val="CC6220"/>
                </a:solidFill>
                <a:latin typeface="Times New Roman"/>
              </a:rPr>
              <a:t>(</a:t>
            </a:r>
            <a:r>
              <a:rPr lang="en-US" sz="3600" kern="0" dirty="0" smtClean="0">
                <a:solidFill>
                  <a:srgbClr val="CC6220"/>
                </a:solidFill>
                <a:latin typeface="Times New Roman"/>
              </a:rPr>
              <a:t>x-2)</a:t>
            </a:r>
            <a:r>
              <a:rPr lang="en-US" sz="3600" kern="0" baseline="30000" dirty="0" smtClean="0">
                <a:solidFill>
                  <a:srgbClr val="CC6220"/>
                </a:solidFill>
                <a:latin typeface="Times New Roman"/>
              </a:rPr>
              <a:t>2</a:t>
            </a:r>
            <a:r>
              <a:rPr lang="en-US" sz="3600" kern="0" dirty="0" smtClean="0">
                <a:solidFill>
                  <a:srgbClr val="CC6220"/>
                </a:solidFill>
                <a:latin typeface="Times New Roman"/>
              </a:rPr>
              <a:t> + (y+3)</a:t>
            </a:r>
            <a:r>
              <a:rPr lang="en-US" sz="3600" kern="0" baseline="30000" dirty="0" smtClean="0">
                <a:solidFill>
                  <a:srgbClr val="CC6220"/>
                </a:solidFill>
                <a:latin typeface="Times New Roman"/>
              </a:rPr>
              <a:t>2</a:t>
            </a:r>
            <a:r>
              <a:rPr lang="en-US" sz="3600" kern="0" dirty="0" smtClean="0">
                <a:solidFill>
                  <a:srgbClr val="CC6220"/>
                </a:solidFill>
                <a:latin typeface="Times New Roman"/>
              </a:rPr>
              <a:t> + z</a:t>
            </a:r>
            <a:r>
              <a:rPr lang="en-US" sz="3600" kern="0" baseline="30000" dirty="0" smtClean="0">
                <a:solidFill>
                  <a:srgbClr val="CC6220"/>
                </a:solidFill>
                <a:latin typeface="Times New Roman"/>
              </a:rPr>
              <a:t>2</a:t>
            </a:r>
            <a:r>
              <a:rPr lang="en-US" sz="3600" kern="0" dirty="0" smtClean="0">
                <a:solidFill>
                  <a:srgbClr val="CC6220"/>
                </a:solidFill>
                <a:latin typeface="Times New Roman"/>
              </a:rPr>
              <a:t>=25</a:t>
            </a:r>
            <a:r>
              <a:rPr lang="en-US" sz="3600" kern="0" dirty="0" smtClean="0">
                <a:solidFill>
                  <a:srgbClr val="4917D5"/>
                </a:solidFill>
                <a:latin typeface="Times New Roman"/>
              </a:rPr>
              <a:t> </a:t>
            </a:r>
            <a:endParaRPr lang="ru-RU" sz="3600" kern="0" dirty="0">
              <a:solidFill>
                <a:srgbClr val="4917D5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71600" y="381000"/>
            <a:ext cx="7488832" cy="131980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Взаимное расположение сферы и плоскости</a:t>
            </a:r>
          </a:p>
        </p:txBody>
      </p: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550477" y="4581864"/>
            <a:ext cx="3200400" cy="1397000"/>
            <a:chOff x="672" y="2832"/>
            <a:chExt cx="2016" cy="880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1BE5E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043608" y="2719281"/>
            <a:ext cx="2043113" cy="1752600"/>
            <a:chOff x="908" y="1632"/>
            <a:chExt cx="1287" cy="1104"/>
          </a:xfrm>
        </p:grpSpPr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912" y="163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1" name="Arc 23"/>
            <p:cNvSpPr>
              <a:spLocks/>
            </p:cNvSpPr>
            <p:nvPr/>
          </p:nvSpPr>
          <p:spPr bwMode="auto">
            <a:xfrm>
              <a:off x="908" y="2020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912" y="216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1488" y="2073"/>
              <a:ext cx="7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20427" y="1955800"/>
            <a:ext cx="2209800" cy="3733800"/>
            <a:chOff x="1152" y="1248"/>
            <a:chExt cx="1392" cy="2352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152" y="1248"/>
              <a:ext cx="1392" cy="2352"/>
              <a:chOff x="1152" y="1248"/>
              <a:chExt cx="1392" cy="2352"/>
            </a:xfrm>
          </p:grpSpPr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0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1" name="Line 6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7" name="Text Box 9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923928" y="2108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CC6600"/>
                </a:solidFill>
                <a:latin typeface="Times New Roman" pitchFamily="18" charset="0"/>
              </a:rPr>
              <a:t>Введем прямоугольную систему координат </a:t>
            </a:r>
            <a:r>
              <a:rPr lang="en-US" sz="2000" dirty="0" err="1">
                <a:solidFill>
                  <a:srgbClr val="CC6600"/>
                </a:solidFill>
                <a:latin typeface="Times New Roman" pitchFamily="18" charset="0"/>
              </a:rPr>
              <a:t>Oxyz</a:t>
            </a:r>
            <a:endParaRPr lang="en-US" sz="20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83604" y="27758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3694B6"/>
                </a:solidFill>
                <a:latin typeface="Times New Roman" pitchFamily="18" charset="0"/>
              </a:rPr>
              <a:t>Построим плоскость </a:t>
            </a:r>
            <a:r>
              <a:rPr lang="ru-RU" sz="2000" dirty="0">
                <a:solidFill>
                  <a:srgbClr val="3694B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solidFill>
                  <a:srgbClr val="3694B6"/>
                </a:solidFill>
                <a:latin typeface="Times New Roman" pitchFamily="18" charset="0"/>
              </a:rPr>
              <a:t>, </a:t>
            </a:r>
            <a:r>
              <a:rPr lang="ru-RU" sz="2000" dirty="0" smtClean="0">
                <a:solidFill>
                  <a:srgbClr val="3694B6"/>
                </a:solidFill>
                <a:latin typeface="Times New Roman" pitchFamily="18" charset="0"/>
              </a:rPr>
              <a:t>совпадающую </a:t>
            </a:r>
            <a:r>
              <a:rPr lang="ru-RU" sz="2000" dirty="0">
                <a:solidFill>
                  <a:srgbClr val="3694B6"/>
                </a:solidFill>
                <a:latin typeface="Times New Roman" pitchFamily="18" charset="0"/>
              </a:rPr>
              <a:t>с плоскостью Оху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995936" y="344878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Изобразим сферу с центром в </a:t>
            </a:r>
            <a:r>
              <a:rPr lang="ru-RU" sz="2000" dirty="0" err="1">
                <a:solidFill>
                  <a:srgbClr val="008000"/>
                </a:solidFill>
                <a:latin typeface="Times New Roman" pitchFamily="18" charset="0"/>
              </a:rPr>
              <a:t>т.С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, лежащей на положительной полуоси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Oz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   и имеющей координаты (0;0;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d)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, где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 d - 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 расстояние (перпендикуляр) от центра сферы до плоскости  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112330" y="5208171"/>
            <a:ext cx="427609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kern="0" dirty="0">
                <a:solidFill>
                  <a:srgbClr val="9900CC"/>
                </a:solidFill>
                <a:latin typeface="Times New Roman"/>
              </a:rPr>
              <a:t>В зависимости от соотношения  </a:t>
            </a:r>
            <a:r>
              <a:rPr lang="en-US" sz="2400" kern="0" dirty="0">
                <a:solidFill>
                  <a:srgbClr val="9900CC"/>
                </a:solidFill>
                <a:latin typeface="Times New Roman"/>
              </a:rPr>
              <a:t>d </a:t>
            </a:r>
            <a:r>
              <a:rPr lang="ru-RU" sz="2400" kern="0" dirty="0">
                <a:solidFill>
                  <a:srgbClr val="9900CC"/>
                </a:solidFill>
                <a:latin typeface="Times New Roman"/>
              </a:rPr>
              <a:t> и  </a:t>
            </a:r>
            <a:r>
              <a:rPr lang="en-US" sz="2400" kern="0" dirty="0">
                <a:solidFill>
                  <a:srgbClr val="9900CC"/>
                </a:solidFill>
                <a:latin typeface="Times New Roman"/>
              </a:rPr>
              <a:t>R</a:t>
            </a:r>
            <a:r>
              <a:rPr lang="ru-RU" sz="2400" kern="0" dirty="0">
                <a:solidFill>
                  <a:srgbClr val="9900CC"/>
                </a:solidFill>
                <a:latin typeface="Times New Roman"/>
              </a:rPr>
              <a:t>  возможны 3 случая…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866775" y="3539802"/>
            <a:ext cx="3200400" cy="1397000"/>
            <a:chOff x="672" y="2832"/>
            <a:chExt cx="2016" cy="880"/>
          </a:xfrm>
        </p:grpSpPr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1BE5E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Взаимное расположение сферы и плоскости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1476375" y="2662408"/>
            <a:ext cx="2043113" cy="1752600"/>
            <a:chOff x="1536" y="1392"/>
            <a:chExt cx="1287" cy="110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1540" y="139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" name="Arc 10"/>
            <p:cNvSpPr>
              <a:spLocks/>
            </p:cNvSpPr>
            <p:nvPr/>
          </p:nvSpPr>
          <p:spPr bwMode="auto">
            <a:xfrm>
              <a:off x="1536" y="1777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rc 11"/>
            <p:cNvSpPr>
              <a:spLocks/>
            </p:cNvSpPr>
            <p:nvPr/>
          </p:nvSpPr>
          <p:spPr bwMode="auto">
            <a:xfrm>
              <a:off x="1540" y="192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164" y="1920"/>
              <a:ext cx="5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116" y="1689"/>
              <a:ext cx="7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1905000" y="1828800"/>
            <a:ext cx="2209800" cy="2932113"/>
            <a:chOff x="1152" y="1248"/>
            <a:chExt cx="1392" cy="2446"/>
          </a:xfrm>
        </p:grpSpPr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1152" y="1248"/>
              <a:ext cx="1392" cy="2446"/>
              <a:chOff x="1152" y="1248"/>
              <a:chExt cx="1392" cy="2446"/>
            </a:xfrm>
          </p:grpSpPr>
          <p:grpSp>
            <p:nvGrpSpPr>
              <p:cNvPr id="12" name="Group 18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6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7" name="Line 20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1152" y="3313"/>
                <a:ext cx="192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2304" y="2929"/>
                <a:ext cx="240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grpSp>
        <p:nvGrpSpPr>
          <p:cNvPr id="25" name="Group 42"/>
          <p:cNvGrpSpPr>
            <a:grpSpLocks/>
          </p:cNvGrpSpPr>
          <p:nvPr/>
        </p:nvGrpSpPr>
        <p:grpSpPr bwMode="auto">
          <a:xfrm>
            <a:off x="1552575" y="3648620"/>
            <a:ext cx="1828800" cy="457200"/>
            <a:chOff x="960" y="2832"/>
            <a:chExt cx="1152" cy="288"/>
          </a:xfrm>
        </p:grpSpPr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960" y="2976"/>
              <a:ext cx="1152" cy="144"/>
            </a:xfrm>
            <a:custGeom>
              <a:avLst/>
              <a:gdLst>
                <a:gd name="T0" fmla="*/ 31 w 43200"/>
                <a:gd name="T1" fmla="*/ 0 h 23659"/>
                <a:gd name="T2" fmla="*/ 0 w 43200"/>
                <a:gd name="T3" fmla="*/ 0 h 23659"/>
                <a:gd name="T4" fmla="*/ 15 w 43200"/>
                <a:gd name="T5" fmla="*/ 0 h 2365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59"/>
                <a:gd name="T11" fmla="*/ 43200 w 43200"/>
                <a:gd name="T12" fmla="*/ 23659 h 236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59" fill="none" extrusionOk="0">
                  <a:moveTo>
                    <a:pt x="43182" y="1178"/>
                  </a:moveTo>
                  <a:cubicBezTo>
                    <a:pt x="43194" y="1472"/>
                    <a:pt x="43200" y="1765"/>
                    <a:pt x="43200" y="2059"/>
                  </a:cubicBezTo>
                  <a:cubicBezTo>
                    <a:pt x="43200" y="13988"/>
                    <a:pt x="33529" y="23659"/>
                    <a:pt x="21600" y="23659"/>
                  </a:cubicBezTo>
                  <a:cubicBezTo>
                    <a:pt x="9670" y="23659"/>
                    <a:pt x="0" y="13988"/>
                    <a:pt x="0" y="2059"/>
                  </a:cubicBezTo>
                  <a:cubicBezTo>
                    <a:pt x="0" y="1371"/>
                    <a:pt x="32" y="684"/>
                    <a:pt x="98" y="0"/>
                  </a:cubicBezTo>
                </a:path>
                <a:path w="43200" h="23659" stroke="0" extrusionOk="0">
                  <a:moveTo>
                    <a:pt x="43182" y="1178"/>
                  </a:moveTo>
                  <a:cubicBezTo>
                    <a:pt x="43194" y="1472"/>
                    <a:pt x="43200" y="1765"/>
                    <a:pt x="43200" y="2059"/>
                  </a:cubicBezTo>
                  <a:cubicBezTo>
                    <a:pt x="43200" y="13988"/>
                    <a:pt x="33529" y="23659"/>
                    <a:pt x="21600" y="23659"/>
                  </a:cubicBezTo>
                  <a:cubicBezTo>
                    <a:pt x="9670" y="23659"/>
                    <a:pt x="0" y="13988"/>
                    <a:pt x="0" y="2059"/>
                  </a:cubicBezTo>
                  <a:cubicBezTo>
                    <a:pt x="0" y="1371"/>
                    <a:pt x="32" y="684"/>
                    <a:pt x="98" y="0"/>
                  </a:cubicBezTo>
                  <a:lnTo>
                    <a:pt x="21600" y="2059"/>
                  </a:lnTo>
                  <a:lnTo>
                    <a:pt x="43182" y="1178"/>
                  </a:lnTo>
                  <a:close/>
                </a:path>
              </a:pathLst>
            </a:custGeom>
            <a:noFill/>
            <a:ln w="9525">
              <a:solidFill>
                <a:srgbClr val="66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960" y="2832"/>
              <a:ext cx="1152" cy="192"/>
            </a:xfrm>
            <a:custGeom>
              <a:avLst/>
              <a:gdLst>
                <a:gd name="T0" fmla="*/ 0 w 43181"/>
                <a:gd name="T1" fmla="*/ 1 h 28442"/>
                <a:gd name="T2" fmla="*/ 30 w 43181"/>
                <a:gd name="T3" fmla="*/ 1 h 28442"/>
                <a:gd name="T4" fmla="*/ 15 w 43181"/>
                <a:gd name="T5" fmla="*/ 1 h 28442"/>
                <a:gd name="T6" fmla="*/ 0 60000 65536"/>
                <a:gd name="T7" fmla="*/ 0 60000 65536"/>
                <a:gd name="T8" fmla="*/ 0 60000 65536"/>
                <a:gd name="T9" fmla="*/ 0 w 43181"/>
                <a:gd name="T10" fmla="*/ 0 h 28442"/>
                <a:gd name="T11" fmla="*/ 43181 w 43181"/>
                <a:gd name="T12" fmla="*/ 28442 h 284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1" h="28442" fill="none" extrusionOk="0">
                  <a:moveTo>
                    <a:pt x="-1" y="20694"/>
                  </a:moveTo>
                  <a:cubicBezTo>
                    <a:pt x="485" y="9127"/>
                    <a:pt x="10003" y="0"/>
                    <a:pt x="21581" y="0"/>
                  </a:cubicBezTo>
                  <a:cubicBezTo>
                    <a:pt x="33510" y="0"/>
                    <a:pt x="43181" y="9670"/>
                    <a:pt x="43181" y="21600"/>
                  </a:cubicBezTo>
                  <a:cubicBezTo>
                    <a:pt x="43181" y="23925"/>
                    <a:pt x="42805" y="26236"/>
                    <a:pt x="42068" y="28441"/>
                  </a:cubicBezTo>
                </a:path>
                <a:path w="43181" h="28442" stroke="0" extrusionOk="0">
                  <a:moveTo>
                    <a:pt x="-1" y="20694"/>
                  </a:moveTo>
                  <a:cubicBezTo>
                    <a:pt x="485" y="9127"/>
                    <a:pt x="10003" y="0"/>
                    <a:pt x="21581" y="0"/>
                  </a:cubicBezTo>
                  <a:cubicBezTo>
                    <a:pt x="33510" y="0"/>
                    <a:pt x="43181" y="9670"/>
                    <a:pt x="43181" y="21600"/>
                  </a:cubicBezTo>
                  <a:cubicBezTo>
                    <a:pt x="43181" y="23925"/>
                    <a:pt x="42805" y="26236"/>
                    <a:pt x="42068" y="28441"/>
                  </a:cubicBezTo>
                  <a:lnTo>
                    <a:pt x="21581" y="21600"/>
                  </a:lnTo>
                  <a:lnTo>
                    <a:pt x="-1" y="20694"/>
                  </a:lnTo>
                  <a:close/>
                </a:path>
              </a:pathLst>
            </a:cu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811169" y="360818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r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34535" y="392567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588768" y="1844824"/>
            <a:ext cx="315637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3694B6"/>
                </a:solidFill>
                <a:latin typeface="Times New Roman" pitchFamily="18" charset="0"/>
              </a:rPr>
              <a:t>Рассмотрим  1 </a:t>
            </a:r>
            <a:r>
              <a:rPr lang="ru-RU" sz="2400" dirty="0" smtClean="0">
                <a:solidFill>
                  <a:srgbClr val="3694B6"/>
                </a:solidFill>
                <a:latin typeface="Times New Roman" pitchFamily="18" charset="0"/>
              </a:rPr>
              <a:t>случай:</a:t>
            </a:r>
            <a:endParaRPr lang="ru-RU" sz="24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83968" y="235149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d &lt;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, т.е. если расстояние от центра сферы до плоскости меньше радиуса сферы, то сечение сферы плоскостью есть окружность радиусом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88024" y="4304194"/>
            <a:ext cx="1883849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CC6600"/>
                </a:solidFill>
                <a:latin typeface="Times New Roman" pitchFamily="18" charset="0"/>
              </a:rPr>
              <a:t>r =    R</a:t>
            </a:r>
            <a:r>
              <a:rPr lang="en-US" sz="2800" baseline="30000" dirty="0">
                <a:solidFill>
                  <a:srgbClr val="CC6600"/>
                </a:solidFill>
                <a:latin typeface="Times New Roman" pitchFamily="18" charset="0"/>
              </a:rPr>
              <a:t>2 </a:t>
            </a:r>
            <a:r>
              <a:rPr lang="en-US" sz="2800" dirty="0">
                <a:solidFill>
                  <a:srgbClr val="CC6600"/>
                </a:solidFill>
                <a:latin typeface="Times New Roman" pitchFamily="18" charset="0"/>
              </a:rPr>
              <a:t>- d</a:t>
            </a:r>
            <a:r>
              <a:rPr lang="en-US" sz="2800" baseline="30000" dirty="0">
                <a:solidFill>
                  <a:srgbClr val="CC6600"/>
                </a:solidFill>
                <a:latin typeface="Times New Roman" pitchFamily="18" charset="0"/>
              </a:rPr>
              <a:t>2</a:t>
            </a:r>
            <a:endParaRPr lang="ru-RU" sz="2800" baseline="300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397188" y="4276402"/>
            <a:ext cx="1295400" cy="457200"/>
            <a:chOff x="3360" y="2832"/>
            <a:chExt cx="864" cy="240"/>
          </a:xfrm>
        </p:grpSpPr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3360" y="2928"/>
              <a:ext cx="48" cy="144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V="1">
              <a:off x="3408" y="2832"/>
              <a:ext cx="48" cy="24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3456" y="2832"/>
              <a:ext cx="768" cy="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4067175" y="5229200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kern="0" dirty="0">
                <a:solidFill>
                  <a:srgbClr val="4A673D"/>
                </a:solidFill>
                <a:latin typeface="Times New Roman"/>
              </a:rPr>
              <a:t>Сечение шара плоскостью есть круг.</a:t>
            </a:r>
            <a:r>
              <a:rPr lang="ru-RU" sz="2000" kern="0" dirty="0">
                <a:solidFill>
                  <a:srgbClr val="4A673D"/>
                </a:solidFill>
                <a:latin typeface="Times New Roman"/>
              </a:rPr>
              <a:t> 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0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029"/>
          <p:cNvGrpSpPr>
            <a:grpSpLocks/>
          </p:cNvGrpSpPr>
          <p:nvPr/>
        </p:nvGrpSpPr>
        <p:grpSpPr bwMode="auto">
          <a:xfrm>
            <a:off x="990600" y="4495800"/>
            <a:ext cx="3200400" cy="1397000"/>
            <a:chOff x="672" y="2832"/>
            <a:chExt cx="2016" cy="880"/>
          </a:xfrm>
        </p:grpSpPr>
        <p:sp>
          <p:nvSpPr>
            <p:cNvPr id="20" name="Line 1030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Line 1031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Line 1032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Line 1033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1034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3399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71600" y="381000"/>
            <a:ext cx="77152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eaLnBrk="0" hangingPunct="0"/>
            <a:r>
              <a:rPr lang="ru-RU" sz="4400" dirty="0">
                <a:solidFill>
                  <a:prstClr val="white"/>
                </a:solidFill>
                <a:latin typeface="Times New Roman" pitchFamily="18" charset="0"/>
              </a:rPr>
              <a:t>Взаимное расположение сферы и плоскости</a:t>
            </a:r>
          </a:p>
        </p:txBody>
      </p:sp>
      <p:grpSp>
        <p:nvGrpSpPr>
          <p:cNvPr id="13" name="Group 1035"/>
          <p:cNvGrpSpPr>
            <a:grpSpLocks/>
          </p:cNvGrpSpPr>
          <p:nvPr/>
        </p:nvGrpSpPr>
        <p:grpSpPr bwMode="auto">
          <a:xfrm>
            <a:off x="1447800" y="2971800"/>
            <a:ext cx="2043113" cy="1828800"/>
            <a:chOff x="908" y="1632"/>
            <a:chExt cx="1287" cy="1104"/>
          </a:xfrm>
        </p:grpSpPr>
        <p:sp>
          <p:nvSpPr>
            <p:cNvPr id="14" name="Oval 1036"/>
            <p:cNvSpPr>
              <a:spLocks noChangeArrowheads="1"/>
            </p:cNvSpPr>
            <p:nvPr/>
          </p:nvSpPr>
          <p:spPr bwMode="auto">
            <a:xfrm>
              <a:off x="912" y="163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" name="Arc 1037"/>
            <p:cNvSpPr>
              <a:spLocks/>
            </p:cNvSpPr>
            <p:nvPr/>
          </p:nvSpPr>
          <p:spPr bwMode="auto">
            <a:xfrm>
              <a:off x="908" y="1968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rc 1038"/>
            <p:cNvSpPr>
              <a:spLocks/>
            </p:cNvSpPr>
            <p:nvPr/>
          </p:nvSpPr>
          <p:spPr bwMode="auto">
            <a:xfrm>
              <a:off x="912" y="216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039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Text Box 1040"/>
            <p:cNvSpPr txBox="1">
              <a:spLocks noChangeArrowheads="1"/>
            </p:cNvSpPr>
            <p:nvPr/>
          </p:nvSpPr>
          <p:spPr bwMode="auto">
            <a:xfrm>
              <a:off x="1488" y="2073"/>
              <a:ext cx="7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grpSp>
        <p:nvGrpSpPr>
          <p:cNvPr id="3" name="Group 1043"/>
          <p:cNvGrpSpPr>
            <a:grpSpLocks/>
          </p:cNvGrpSpPr>
          <p:nvPr/>
        </p:nvGrpSpPr>
        <p:grpSpPr bwMode="auto">
          <a:xfrm>
            <a:off x="1828800" y="2057400"/>
            <a:ext cx="2209800" cy="3733800"/>
            <a:chOff x="1152" y="1248"/>
            <a:chExt cx="1392" cy="2352"/>
          </a:xfrm>
        </p:grpSpPr>
        <p:grpSp>
          <p:nvGrpSpPr>
            <p:cNvPr id="4" name="Group 1044"/>
            <p:cNvGrpSpPr>
              <a:grpSpLocks/>
            </p:cNvGrpSpPr>
            <p:nvPr/>
          </p:nvGrpSpPr>
          <p:grpSpPr bwMode="auto">
            <a:xfrm>
              <a:off x="1152" y="1248"/>
              <a:ext cx="1392" cy="2352"/>
              <a:chOff x="1152" y="1248"/>
              <a:chExt cx="1392" cy="2352"/>
            </a:xfrm>
          </p:grpSpPr>
          <p:grpSp>
            <p:nvGrpSpPr>
              <p:cNvPr id="6" name="Group 1045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0" name="Line 1046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1" name="Line 1047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2" name="Line 1048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7" name="Text Box 1049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8" name="Text Box 1050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9" name="Text Box 1051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5" name="Text Box 1052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038600" y="1948190"/>
            <a:ext cx="362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srgbClr val="3694B6"/>
                </a:solidFill>
                <a:latin typeface="Times New Roman" pitchFamily="18" charset="0"/>
              </a:rPr>
              <a:t>Рассмотрим  2 </a:t>
            </a:r>
            <a:r>
              <a:rPr lang="ru-RU" sz="2800" dirty="0" smtClean="0">
                <a:solidFill>
                  <a:srgbClr val="3694B6"/>
                </a:solidFill>
                <a:latin typeface="Times New Roman" pitchFamily="18" charset="0"/>
              </a:rPr>
              <a:t>случай:</a:t>
            </a:r>
            <a:endParaRPr lang="ru-RU" sz="28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28592" y="2647975"/>
            <a:ext cx="4158208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d </a:t>
            </a:r>
            <a:r>
              <a:rPr lang="ru-RU" sz="2800" dirty="0">
                <a:solidFill>
                  <a:srgbClr val="6600FF"/>
                </a:solidFill>
                <a:latin typeface="Times New Roman" pitchFamily="18" charset="0"/>
              </a:rPr>
              <a:t>=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</a:rPr>
              <a:t> R</a:t>
            </a:r>
            <a:r>
              <a:rPr lang="ru-RU" sz="2800" dirty="0">
                <a:solidFill>
                  <a:srgbClr val="6600FF"/>
                </a:solidFill>
                <a:latin typeface="Times New Roman" pitchFamily="18" charset="0"/>
              </a:rPr>
              <a:t>, т.е. если расстояние от центра сферы до плоскости равно радиусу сферы, то сфера и плоскость имеют одну общую точку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40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7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81100" y="381000"/>
            <a:ext cx="75057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eaLnBrk="0" hangingPunct="0"/>
            <a:r>
              <a:rPr lang="ru-RU" sz="4400" dirty="0">
                <a:solidFill>
                  <a:prstClr val="white"/>
                </a:solidFill>
                <a:latin typeface="Times New Roman" pitchFamily="18" charset="0"/>
              </a:rPr>
              <a:t>Взаимное расположение сферы и плоскости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4495800"/>
            <a:ext cx="3200400" cy="1397000"/>
            <a:chOff x="672" y="2832"/>
            <a:chExt cx="2016" cy="880"/>
          </a:xfrm>
        </p:grpSpPr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3399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828800" y="2057400"/>
            <a:ext cx="2209800" cy="3733800"/>
            <a:chOff x="1152" y="1248"/>
            <a:chExt cx="1392" cy="2352"/>
          </a:xfrm>
        </p:grpSpPr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1152" y="1248"/>
              <a:ext cx="1392" cy="2352"/>
              <a:chOff x="1152" y="1248"/>
              <a:chExt cx="1392" cy="2352"/>
            </a:xfrm>
          </p:grpSpPr>
          <p:grpSp>
            <p:nvGrpSpPr>
              <p:cNvPr id="12" name="Group 23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7" name="Line 25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3" name="Text Box 27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4" name="Text Box 28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1447800" y="2590800"/>
            <a:ext cx="2043113" cy="1828800"/>
            <a:chOff x="908" y="1632"/>
            <a:chExt cx="1287" cy="1104"/>
          </a:xfrm>
        </p:grpSpPr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912" y="163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1" name="Arc 15"/>
            <p:cNvSpPr>
              <a:spLocks/>
            </p:cNvSpPr>
            <p:nvPr/>
          </p:nvSpPr>
          <p:spPr bwMode="auto">
            <a:xfrm>
              <a:off x="908" y="1968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rc 16"/>
            <p:cNvSpPr>
              <a:spLocks/>
            </p:cNvSpPr>
            <p:nvPr/>
          </p:nvSpPr>
          <p:spPr bwMode="auto">
            <a:xfrm>
              <a:off x="912" y="216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1488" y="2073"/>
              <a:ext cx="7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354003" y="1844824"/>
            <a:ext cx="364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srgbClr val="3694B6"/>
                </a:solidFill>
                <a:latin typeface="Times New Roman" pitchFamily="18" charset="0"/>
              </a:rPr>
              <a:t>Рассмотрим  3 </a:t>
            </a:r>
            <a:r>
              <a:rPr lang="ru-RU" sz="2800" dirty="0" smtClean="0">
                <a:solidFill>
                  <a:srgbClr val="3694B6"/>
                </a:solidFill>
                <a:latin typeface="Times New Roman" pitchFamily="18" charset="0"/>
              </a:rPr>
              <a:t>случай:</a:t>
            </a:r>
            <a:endParaRPr lang="ru-RU" sz="28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4003" y="2768031"/>
            <a:ext cx="4518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d &gt;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, т.е. если расстояние от центра сферы до плоскости  больше радиуса сферы, то сфера и плоскость не имеют общих точек.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ru-RU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82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7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Площадь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</a:rPr>
              <a:t>сферы</a:t>
            </a:r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08215" y="1628800"/>
            <a:ext cx="457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9D43B5"/>
                </a:solidFill>
                <a:latin typeface="Times New Roman" pitchFamily="18" charset="0"/>
              </a:rPr>
              <a:t>Сферу нельзя развернуть на плоскость.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990600" y="2590800"/>
            <a:ext cx="3429000" cy="2895600"/>
            <a:chOff x="624" y="1632"/>
            <a:chExt cx="2160" cy="1824"/>
          </a:xfrm>
        </p:grpSpPr>
        <p:sp>
          <p:nvSpPr>
            <p:cNvPr id="5" name="Line 25"/>
            <p:cNvSpPr>
              <a:spLocks noChangeShapeType="1"/>
            </p:cNvSpPr>
            <p:nvPr/>
          </p:nvSpPr>
          <p:spPr bwMode="auto">
            <a:xfrm flipV="1">
              <a:off x="2160" y="2976"/>
              <a:ext cx="624" cy="480"/>
            </a:xfrm>
            <a:prstGeom prst="line">
              <a:avLst/>
            </a:prstGeom>
            <a:noFill/>
            <a:ln w="9525">
              <a:solidFill>
                <a:srgbClr val="EC10A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624" y="1632"/>
              <a:ext cx="2160" cy="1824"/>
              <a:chOff x="624" y="1632"/>
              <a:chExt cx="2160" cy="1824"/>
            </a:xfrm>
          </p:grpSpPr>
          <p:sp>
            <p:nvSpPr>
              <p:cNvPr id="7" name="Line 29"/>
              <p:cNvSpPr>
                <a:spLocks noChangeShapeType="1"/>
              </p:cNvSpPr>
              <p:nvPr/>
            </p:nvSpPr>
            <p:spPr bwMode="auto">
              <a:xfrm flipV="1">
                <a:off x="1248" y="1632"/>
                <a:ext cx="0" cy="1344"/>
              </a:xfrm>
              <a:prstGeom prst="line">
                <a:avLst/>
              </a:prstGeom>
              <a:noFill/>
              <a:ln w="9525">
                <a:solidFill>
                  <a:srgbClr val="EC10A3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624" y="1632"/>
                <a:ext cx="2160" cy="1824"/>
                <a:chOff x="624" y="1632"/>
                <a:chExt cx="2160" cy="1824"/>
              </a:xfrm>
            </p:grpSpPr>
            <p:sp>
              <p:nvSpPr>
                <p:cNvPr id="9" name="Rectangle 20"/>
                <p:cNvSpPr>
                  <a:spLocks noChangeArrowheads="1"/>
                </p:cNvSpPr>
                <p:nvPr/>
              </p:nvSpPr>
              <p:spPr bwMode="auto">
                <a:xfrm>
                  <a:off x="624" y="2112"/>
                  <a:ext cx="1536" cy="1344"/>
                </a:xfrm>
                <a:prstGeom prst="rect">
                  <a:avLst/>
                </a:prstGeom>
                <a:noFill/>
                <a:ln w="9525">
                  <a:solidFill>
                    <a:srgbClr val="EC10A3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97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624" y="2976"/>
                  <a:ext cx="624" cy="48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160" y="1632"/>
                  <a:ext cx="624" cy="48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624" y="1632"/>
                  <a:ext cx="624" cy="48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784" y="1632"/>
                  <a:ext cx="0" cy="1344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163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1524000" y="2971800"/>
            <a:ext cx="2457450" cy="2185988"/>
            <a:chOff x="1152" y="2016"/>
            <a:chExt cx="1056" cy="960"/>
          </a:xfrm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1152" y="2016"/>
              <a:ext cx="1056" cy="960"/>
            </a:xfrm>
            <a:prstGeom prst="ellips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1152" y="2400"/>
              <a:ext cx="1056" cy="240"/>
            </a:xfrm>
            <a:prstGeom prst="ellips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1488" y="2016"/>
              <a:ext cx="336" cy="960"/>
            </a:xfrm>
            <a:prstGeom prst="ellips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572000" y="2204864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6600FF"/>
                </a:solidFill>
                <a:latin typeface="Times New Roman" pitchFamily="18" charset="0"/>
              </a:rPr>
              <a:t>Опишем  около сферы </a:t>
            </a:r>
            <a:r>
              <a:rPr lang="ru-RU" dirty="0">
                <a:solidFill>
                  <a:srgbClr val="6600FF"/>
                </a:solidFill>
                <a:latin typeface="Times New Roman" pitchFamily="18" charset="0"/>
              </a:rPr>
              <a:t>многогран</a:t>
            </a:r>
            <a:r>
              <a:rPr lang="ru-RU" sz="2000" dirty="0">
                <a:solidFill>
                  <a:srgbClr val="6600FF"/>
                </a:solidFill>
                <a:latin typeface="Times New Roman" pitchFamily="18" charset="0"/>
              </a:rPr>
              <a:t>ник, так чтобы сфера касалась всех его граней.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310753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За площадь сферы принимается предел последовательности площадей поверхностей описанных около сферы многогранников при стремлении к нулю наибольшего размера каждой грани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26199" y="4668423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u="sng" kern="0" dirty="0">
                <a:solidFill>
                  <a:srgbClr val="FF6600"/>
                </a:solidFill>
                <a:latin typeface="Times New Roman"/>
              </a:rPr>
              <a:t>Площадь сферы </a:t>
            </a:r>
            <a:r>
              <a:rPr lang="ru-RU" sz="2800" kern="0" dirty="0">
                <a:solidFill>
                  <a:srgbClr val="FF6600"/>
                </a:solidFill>
                <a:latin typeface="Times New Roman"/>
              </a:rPr>
              <a:t>радиуса </a:t>
            </a:r>
            <a:r>
              <a:rPr lang="en-US" sz="2800" kern="0" dirty="0">
                <a:solidFill>
                  <a:srgbClr val="FF6600"/>
                </a:solidFill>
                <a:latin typeface="Times New Roman"/>
              </a:rPr>
              <a:t>R</a:t>
            </a:r>
            <a:r>
              <a:rPr lang="ru-RU" sz="2800" kern="0" dirty="0">
                <a:solidFill>
                  <a:srgbClr val="FF6600"/>
                </a:solidFill>
                <a:latin typeface="Times New Roman"/>
              </a:rPr>
              <a:t>:</a:t>
            </a:r>
            <a:r>
              <a:rPr lang="ru-RU" sz="2400" kern="0" dirty="0">
                <a:solidFill>
                  <a:srgbClr val="000000"/>
                </a:solidFill>
                <a:latin typeface="Times New Roman"/>
              </a:rPr>
              <a:t>          </a:t>
            </a:r>
            <a:r>
              <a:rPr lang="en-US" sz="3200" kern="0" dirty="0">
                <a:solidFill>
                  <a:srgbClr val="E01848"/>
                </a:solidFill>
                <a:latin typeface="Times New Roman"/>
              </a:rPr>
              <a:t>S</a:t>
            </a:r>
            <a:r>
              <a:rPr lang="ru-RU" sz="3200" kern="0" baseline="-25000" dirty="0" err="1">
                <a:solidFill>
                  <a:srgbClr val="E01848"/>
                </a:solidFill>
                <a:latin typeface="Times New Roman"/>
              </a:rPr>
              <a:t>сф</a:t>
            </a:r>
            <a:r>
              <a:rPr lang="en-US" sz="3200" kern="0" dirty="0">
                <a:solidFill>
                  <a:srgbClr val="E01848"/>
                </a:solidFill>
                <a:latin typeface="Times New Roman"/>
              </a:rPr>
              <a:t>=4</a:t>
            </a:r>
            <a:r>
              <a:rPr lang="ru-RU" sz="3600" kern="0" dirty="0">
                <a:solidFill>
                  <a:srgbClr val="E01848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3200" kern="0" dirty="0">
                <a:solidFill>
                  <a:srgbClr val="E01848"/>
                </a:solidFill>
                <a:latin typeface="Times New Roman"/>
              </a:rPr>
              <a:t>R</a:t>
            </a:r>
            <a:r>
              <a:rPr lang="en-US" sz="3200" kern="0" baseline="30000" dirty="0">
                <a:solidFill>
                  <a:srgbClr val="E01848"/>
                </a:solidFill>
                <a:latin typeface="Times New Roman"/>
              </a:rPr>
              <a:t>2</a:t>
            </a:r>
            <a:endParaRPr lang="ru-RU" sz="3200" kern="0" baseline="30000" dirty="0">
              <a:solidFill>
                <a:srgbClr val="E01848"/>
              </a:solidFill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8979" y="5866228"/>
            <a:ext cx="240444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E01848"/>
                </a:solidFill>
                <a:latin typeface="Times New Roman" pitchFamily="18" charset="0"/>
              </a:rPr>
              <a:t>S</a:t>
            </a:r>
            <a:r>
              <a:rPr lang="ru-RU" sz="3200" baseline="-25000" dirty="0">
                <a:solidFill>
                  <a:srgbClr val="E01848"/>
                </a:solidFill>
                <a:latin typeface="Times New Roman" pitchFamily="18" charset="0"/>
              </a:rPr>
              <a:t>шара</a:t>
            </a:r>
            <a:r>
              <a:rPr lang="en-US" sz="3200" dirty="0">
                <a:solidFill>
                  <a:srgbClr val="E01848"/>
                </a:solidFill>
                <a:latin typeface="Times New Roman" pitchFamily="18" charset="0"/>
              </a:rPr>
              <a:t>=4 S</a:t>
            </a:r>
            <a:r>
              <a:rPr lang="ru-RU" sz="3200" baseline="-25000" dirty="0">
                <a:solidFill>
                  <a:srgbClr val="E01848"/>
                </a:solidFill>
                <a:latin typeface="Times New Roman" pitchFamily="18" charset="0"/>
              </a:rPr>
              <a:t>круга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5856" y="5733256"/>
            <a:ext cx="4572000" cy="100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FF6600"/>
                </a:solidFill>
                <a:latin typeface="Times New Roman" pitchFamily="18" charset="0"/>
              </a:rPr>
              <a:t>т.е.: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200" u="sng" dirty="0" smtClean="0">
                <a:solidFill>
                  <a:srgbClr val="A50021"/>
                </a:solidFill>
                <a:latin typeface="Times New Roman" pitchFamily="18" charset="0"/>
              </a:rPr>
              <a:t>площадь </a:t>
            </a:r>
            <a:r>
              <a:rPr lang="ru-RU" sz="2200" u="sng" dirty="0">
                <a:solidFill>
                  <a:srgbClr val="A50021"/>
                </a:solidFill>
                <a:latin typeface="Times New Roman" pitchFamily="18" charset="0"/>
              </a:rPr>
              <a:t>поверхности шара </a:t>
            </a:r>
            <a:r>
              <a:rPr lang="ru-RU" sz="2200" dirty="0">
                <a:solidFill>
                  <a:srgbClr val="A50021"/>
                </a:solidFill>
                <a:latin typeface="Times New Roman" pitchFamily="18" charset="0"/>
              </a:rPr>
              <a:t>равна учетверенной площади большего круга</a:t>
            </a:r>
            <a:endParaRPr lang="ru-RU" sz="3200" baseline="30000" dirty="0">
              <a:solidFill>
                <a:srgbClr val="E01848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560" y="1700808"/>
            <a:ext cx="8075240" cy="348004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Задача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2.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Найти площадь поверхности сферы, 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радиус которой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равен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6 см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381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0152" y="476672"/>
            <a:ext cx="1709936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u="sng" kern="0" dirty="0" smtClean="0">
                <a:solidFill>
                  <a:srgbClr val="9933FF"/>
                </a:solidFill>
                <a:latin typeface="Times New Roman"/>
              </a:rPr>
              <a:t>Дано: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kern="0" dirty="0" smtClean="0">
                <a:solidFill>
                  <a:srgbClr val="9933FF"/>
                </a:solidFill>
                <a:latin typeface="Times New Roman"/>
              </a:rPr>
              <a:t>  сфера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kern="0" dirty="0" smtClean="0">
                <a:solidFill>
                  <a:srgbClr val="9933FF"/>
                </a:solidFill>
                <a:latin typeface="Times New Roman"/>
              </a:rPr>
              <a:t>  </a:t>
            </a:r>
            <a:r>
              <a:rPr lang="en-US" sz="2400" kern="0" dirty="0" smtClean="0">
                <a:solidFill>
                  <a:srgbClr val="9933FF"/>
                </a:solidFill>
                <a:latin typeface="Times New Roman"/>
              </a:rPr>
              <a:t>R</a:t>
            </a:r>
            <a:r>
              <a:rPr lang="ru-RU" sz="2400" kern="0" dirty="0" smtClean="0">
                <a:solidFill>
                  <a:srgbClr val="9933FF"/>
                </a:solidFill>
                <a:latin typeface="Times New Roman"/>
              </a:rPr>
              <a:t> </a:t>
            </a:r>
            <a:r>
              <a:rPr lang="en-US" sz="2400" kern="0" dirty="0" smtClean="0">
                <a:solidFill>
                  <a:srgbClr val="9933FF"/>
                </a:solidFill>
                <a:latin typeface="Times New Roman"/>
              </a:rPr>
              <a:t>=</a:t>
            </a:r>
            <a:r>
              <a:rPr lang="ru-RU" sz="2400" kern="0" dirty="0" smtClean="0">
                <a:solidFill>
                  <a:srgbClr val="9933FF"/>
                </a:solidFill>
                <a:latin typeface="Times New Roman"/>
              </a:rPr>
              <a:t> 6 см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u="sng" kern="0" dirty="0" smtClean="0">
                <a:solidFill>
                  <a:srgbClr val="339966"/>
                </a:solidFill>
                <a:latin typeface="Times New Roman"/>
              </a:rPr>
              <a:t>Найти: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kern="0" dirty="0" smtClean="0">
                <a:solidFill>
                  <a:srgbClr val="339966"/>
                </a:solidFill>
                <a:latin typeface="Times New Roman"/>
              </a:rPr>
              <a:t>  </a:t>
            </a:r>
            <a:r>
              <a:rPr lang="en-US" sz="2400" kern="0" dirty="0" smtClean="0">
                <a:solidFill>
                  <a:srgbClr val="339966"/>
                </a:solidFill>
                <a:latin typeface="Times New Roman"/>
              </a:rPr>
              <a:t>S</a:t>
            </a:r>
            <a:r>
              <a:rPr lang="ru-RU" sz="2400" kern="0" baseline="-25000" dirty="0" err="1" smtClean="0">
                <a:solidFill>
                  <a:srgbClr val="339966"/>
                </a:solidFill>
                <a:latin typeface="Times New Roman"/>
              </a:rPr>
              <a:t>сф</a:t>
            </a:r>
            <a:r>
              <a:rPr lang="ru-RU" sz="2400" kern="0" dirty="0" smtClean="0">
                <a:solidFill>
                  <a:srgbClr val="339966"/>
                </a:solidFill>
                <a:latin typeface="Times New Roman"/>
              </a:rPr>
              <a:t> = ?</a:t>
            </a:r>
            <a:endParaRPr lang="ru-RU" sz="2400" kern="0" dirty="0">
              <a:solidFill>
                <a:srgbClr val="339966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3284984"/>
            <a:ext cx="4752528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spcBef>
                <a:spcPct val="20000"/>
              </a:spcBef>
            </a:pPr>
            <a:r>
              <a:rPr lang="ru-RU" sz="2800" b="1" u="sng" kern="0" dirty="0" smtClean="0">
                <a:solidFill>
                  <a:srgbClr val="9D43B5"/>
                </a:solidFill>
                <a:latin typeface="Times New Roman"/>
              </a:rPr>
              <a:t>Решение:</a:t>
            </a:r>
          </a:p>
          <a:p>
            <a:pPr marL="533400" lvl="0" indent="-533400">
              <a:spcBef>
                <a:spcPct val="20000"/>
              </a:spcBef>
              <a:buFontTx/>
              <a:buAutoNum type="arabicPeriod"/>
            </a:pPr>
            <a:r>
              <a:rPr lang="en-US" sz="2800" kern="0" dirty="0" smtClean="0">
                <a:solidFill>
                  <a:srgbClr val="9D43B5"/>
                </a:solidFill>
                <a:latin typeface="Times New Roman"/>
              </a:rPr>
              <a:t>S</a:t>
            </a:r>
            <a:r>
              <a:rPr lang="ru-RU" sz="2800" kern="0" baseline="-25000" dirty="0" err="1" smtClean="0">
                <a:solidFill>
                  <a:srgbClr val="9D43B5"/>
                </a:solidFill>
                <a:latin typeface="Times New Roman"/>
              </a:rPr>
              <a:t>сф</a:t>
            </a:r>
            <a:r>
              <a:rPr lang="ru-RU" sz="2800" kern="0" dirty="0" smtClean="0">
                <a:solidFill>
                  <a:srgbClr val="9D43B5"/>
                </a:solidFill>
                <a:latin typeface="Times New Roman"/>
              </a:rPr>
              <a:t> = 4</a:t>
            </a:r>
            <a:r>
              <a:rPr lang="ru-RU" sz="2800" kern="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R</a:t>
            </a:r>
            <a:r>
              <a:rPr lang="en-US" sz="2800" kern="0" baseline="3000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2</a:t>
            </a:r>
          </a:p>
          <a:p>
            <a:pPr marL="533400" lvl="0" indent="-533400">
              <a:spcBef>
                <a:spcPct val="20000"/>
              </a:spcBef>
              <a:buFontTx/>
              <a:buAutoNum type="arabicPeriod"/>
            </a:pPr>
            <a:r>
              <a:rPr lang="en-US" sz="2800" kern="0" dirty="0" smtClean="0">
                <a:solidFill>
                  <a:srgbClr val="9D43B5"/>
                </a:solidFill>
                <a:latin typeface="Times New Roman"/>
              </a:rPr>
              <a:t>S</a:t>
            </a:r>
            <a:r>
              <a:rPr lang="ru-RU" sz="2800" kern="0" baseline="-25000" dirty="0" err="1" smtClean="0">
                <a:solidFill>
                  <a:srgbClr val="9D43B5"/>
                </a:solidFill>
                <a:latin typeface="Times New Roman"/>
              </a:rPr>
              <a:t>сф</a:t>
            </a:r>
            <a:r>
              <a:rPr lang="ru-RU" sz="2800" kern="0" dirty="0" smtClean="0">
                <a:solidFill>
                  <a:srgbClr val="9D43B5"/>
                </a:solidFill>
                <a:latin typeface="Times New Roman"/>
              </a:rPr>
              <a:t> = 4</a:t>
            </a:r>
            <a:r>
              <a:rPr lang="ru-RU" sz="2800" kern="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 6</a:t>
            </a:r>
            <a:r>
              <a:rPr lang="en-US" sz="2800" kern="0" baseline="3000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2 </a:t>
            </a:r>
            <a:r>
              <a:rPr lang="en-US" sz="2800" kern="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= 144</a:t>
            </a:r>
            <a:r>
              <a:rPr lang="ru-RU" sz="2800" kern="0" dirty="0" err="1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 smtClean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  </a:t>
            </a:r>
            <a:r>
              <a:rPr lang="ru-RU" sz="2800" kern="0" dirty="0" smtClean="0">
                <a:solidFill>
                  <a:srgbClr val="9D43B5"/>
                </a:solidFill>
                <a:latin typeface="Times New Roman"/>
              </a:rPr>
              <a:t>см</a:t>
            </a:r>
            <a:r>
              <a:rPr lang="ru-RU" sz="2800" kern="0" baseline="30000" dirty="0" smtClean="0">
                <a:solidFill>
                  <a:srgbClr val="9D43B5"/>
                </a:solidFill>
                <a:latin typeface="Times New Roman"/>
              </a:rPr>
              <a:t>2</a:t>
            </a:r>
          </a:p>
          <a:p>
            <a:pPr marL="533400" lvl="0" indent="-533400">
              <a:spcBef>
                <a:spcPct val="20000"/>
              </a:spcBef>
            </a:pPr>
            <a:endParaRPr lang="ru-RU" sz="2800" kern="0" baseline="30000" dirty="0" smtClean="0">
              <a:solidFill>
                <a:srgbClr val="9D43B5"/>
              </a:solidFill>
              <a:latin typeface="Times New Roman"/>
            </a:endParaRPr>
          </a:p>
          <a:p>
            <a:pPr marL="533400" lvl="0" indent="-533400">
              <a:spcBef>
                <a:spcPct val="20000"/>
              </a:spcBef>
            </a:pPr>
            <a:r>
              <a:rPr lang="ru-RU" sz="2800" kern="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sz="2800" b="1" kern="0" dirty="0" smtClean="0">
                <a:solidFill>
                  <a:srgbClr val="FF9900"/>
                </a:solidFill>
                <a:latin typeface="Times New Roman"/>
              </a:rPr>
              <a:t>Ответ:</a:t>
            </a:r>
            <a:r>
              <a:rPr lang="ru-RU" sz="2800" kern="0" dirty="0" smtClean="0">
                <a:solidFill>
                  <a:srgbClr val="FF9900"/>
                </a:solidFill>
                <a:latin typeface="Times New Roman"/>
              </a:rPr>
              <a:t> </a:t>
            </a:r>
            <a:r>
              <a:rPr lang="en-US" sz="2800" kern="0" dirty="0" smtClean="0">
                <a:solidFill>
                  <a:srgbClr val="FF9900"/>
                </a:solidFill>
                <a:latin typeface="Times New Roman"/>
              </a:rPr>
              <a:t>S</a:t>
            </a:r>
            <a:r>
              <a:rPr lang="ru-RU" sz="2800" kern="0" baseline="-25000" dirty="0" err="1" smtClean="0">
                <a:solidFill>
                  <a:srgbClr val="FF9900"/>
                </a:solidFill>
                <a:latin typeface="Times New Roman"/>
              </a:rPr>
              <a:t>сф</a:t>
            </a:r>
            <a:r>
              <a:rPr lang="ru-RU" sz="2800" kern="0" dirty="0" smtClean="0">
                <a:solidFill>
                  <a:srgbClr val="FF9900"/>
                </a:solidFill>
                <a:latin typeface="Times New Roman"/>
              </a:rPr>
              <a:t> = </a:t>
            </a:r>
            <a:r>
              <a:rPr lang="en-US" sz="2800" kern="0" dirty="0" smtClean="0">
                <a:solidFill>
                  <a:srgbClr val="FF9900"/>
                </a:solidFill>
                <a:latin typeface="Times New Roman"/>
                <a:cs typeface="Times New Roman" pitchFamily="18" charset="0"/>
              </a:rPr>
              <a:t>144</a:t>
            </a:r>
            <a:r>
              <a:rPr lang="ru-RU" sz="2800" kern="0" dirty="0" err="1" smtClean="0">
                <a:solidFill>
                  <a:srgbClr val="FF9900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 smtClean="0">
                <a:solidFill>
                  <a:srgbClr val="FF9900"/>
                </a:solidFill>
                <a:latin typeface="Times New Roman"/>
                <a:cs typeface="Times New Roman" pitchFamily="18" charset="0"/>
              </a:rPr>
              <a:t>  </a:t>
            </a:r>
            <a:r>
              <a:rPr lang="ru-RU" sz="2800" kern="0" dirty="0" smtClean="0">
                <a:solidFill>
                  <a:srgbClr val="FF9900"/>
                </a:solidFill>
                <a:latin typeface="Times New Roman"/>
              </a:rPr>
              <a:t>см</a:t>
            </a:r>
            <a:r>
              <a:rPr lang="ru-RU" sz="2800" kern="0" baseline="30000" dirty="0" smtClean="0">
                <a:solidFill>
                  <a:srgbClr val="FF9900"/>
                </a:solidFill>
                <a:latin typeface="Times New Roman"/>
              </a:rPr>
              <a:t>2</a:t>
            </a:r>
            <a:endParaRPr lang="ru-RU" sz="2800" kern="0" baseline="30000" dirty="0">
              <a:solidFill>
                <a:srgbClr val="FF9900"/>
              </a:solidFill>
              <a:latin typeface="Times New Roman"/>
            </a:endParaRPr>
          </a:p>
        </p:txBody>
      </p:sp>
      <p:pic>
        <p:nvPicPr>
          <p:cNvPr id="5" name="Picture 7" descr="F80DFB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2519362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Примеры сферы:</a:t>
            </a:r>
            <a:endParaRPr lang="ru-RU" dirty="0"/>
          </a:p>
        </p:txBody>
      </p:sp>
      <p:pic>
        <p:nvPicPr>
          <p:cNvPr id="4" name="Picture 5" descr="luna0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4032448" cy="415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una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4023316" cy="410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Земля.</a:t>
            </a:r>
            <a:endParaRPr lang="ru-RU" dirty="0"/>
          </a:p>
        </p:txBody>
      </p:sp>
      <p:pic>
        <p:nvPicPr>
          <p:cNvPr id="4" name="Picture 4" descr="ph_luna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1412776"/>
            <a:ext cx="5256584" cy="521745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Шар для игры в гольф.</a:t>
            </a:r>
            <a:endParaRPr lang="ru-RU" dirty="0"/>
          </a:p>
        </p:txBody>
      </p:sp>
      <p:pic>
        <p:nvPicPr>
          <p:cNvPr id="4" name="Picture 4" descr="qw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0486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work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832648" cy="524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4" name="Picture 4" descr="24728266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980728"/>
            <a:ext cx="6954838" cy="52165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>
                <a:solidFill>
                  <a:schemeClr val="bg1"/>
                </a:solidFill>
                <a:latin typeface="Times New Roman" pitchFamily="18" charset="0"/>
              </a:rPr>
              <a:t>Определение  сферы</a:t>
            </a: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755650" y="1628775"/>
            <a:ext cx="81375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u="sng">
                <a:solidFill>
                  <a:srgbClr val="2E0BAF"/>
                </a:solidFill>
                <a:latin typeface="Times New Roman" pitchFamily="18" charset="0"/>
              </a:rPr>
              <a:t>Сферой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 называется поверхность, состоящая из всех точек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пространства, расположенных на данном расстоянии (</a:t>
            </a:r>
            <a:r>
              <a:rPr lang="en-US" sz="2400">
                <a:solidFill>
                  <a:srgbClr val="2E0BAF"/>
                </a:solidFill>
                <a:latin typeface="Times New Roman" pitchFamily="18" charset="0"/>
              </a:rPr>
              <a:t>R) </a:t>
            </a:r>
            <a:endParaRPr lang="ru-RU" sz="2400">
              <a:solidFill>
                <a:srgbClr val="2E0BA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от данной точки</a:t>
            </a:r>
            <a:r>
              <a:rPr lang="en-US" sz="2400">
                <a:solidFill>
                  <a:srgbClr val="2E0BAF"/>
                </a:solidFill>
                <a:latin typeface="Times New Roman" pitchFamily="18" charset="0"/>
              </a:rPr>
              <a:t> (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центра т.О).</a:t>
            </a:r>
          </a:p>
        </p:txBody>
      </p:sp>
      <p:sp>
        <p:nvSpPr>
          <p:cNvPr id="7175" name="Oval 1031"/>
          <p:cNvSpPr>
            <a:spLocks noChangeArrowheads="1"/>
          </p:cNvSpPr>
          <p:nvPr/>
        </p:nvSpPr>
        <p:spPr bwMode="auto">
          <a:xfrm>
            <a:off x="1187450" y="3284538"/>
            <a:ext cx="19812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D</a:t>
            </a:r>
            <a:endParaRPr lang="ru-RU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2" name="Group 1069"/>
          <p:cNvGrpSpPr>
            <a:grpSpLocks/>
          </p:cNvGrpSpPr>
          <p:nvPr/>
        </p:nvGrpSpPr>
        <p:grpSpPr bwMode="auto">
          <a:xfrm>
            <a:off x="1476375" y="3284538"/>
            <a:ext cx="1295400" cy="1752600"/>
            <a:chOff x="1488" y="1871"/>
            <a:chExt cx="816" cy="1104"/>
          </a:xfrm>
        </p:grpSpPr>
        <p:sp>
          <p:nvSpPr>
            <p:cNvPr id="16402" name="Arc 1034"/>
            <p:cNvSpPr>
              <a:spLocks/>
            </p:cNvSpPr>
            <p:nvPr/>
          </p:nvSpPr>
          <p:spPr bwMode="auto">
            <a:xfrm flipH="1">
              <a:off x="1488" y="1871"/>
              <a:ext cx="432" cy="1104"/>
            </a:xfrm>
            <a:custGeom>
              <a:avLst/>
              <a:gdLst>
                <a:gd name="T0" fmla="*/ 0 w 21600"/>
                <a:gd name="T1" fmla="*/ 0 h 43174"/>
                <a:gd name="T2" fmla="*/ 0 w 21600"/>
                <a:gd name="T3" fmla="*/ 1 h 43174"/>
                <a:gd name="T4" fmla="*/ 0 w 21600"/>
                <a:gd name="T5" fmla="*/ 0 h 43174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74"/>
                <a:gd name="T11" fmla="*/ 21600 w 21600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74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</a:path>
                <a:path w="21600" h="43174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3" name="Arc 1035"/>
            <p:cNvSpPr>
              <a:spLocks/>
            </p:cNvSpPr>
            <p:nvPr/>
          </p:nvSpPr>
          <p:spPr bwMode="auto">
            <a:xfrm>
              <a:off x="2016" y="1872"/>
              <a:ext cx="288" cy="1103"/>
            </a:xfrm>
            <a:custGeom>
              <a:avLst/>
              <a:gdLst>
                <a:gd name="T0" fmla="*/ 0 w 21600"/>
                <a:gd name="T1" fmla="*/ 0 h 43174"/>
                <a:gd name="T2" fmla="*/ 0 w 21600"/>
                <a:gd name="T3" fmla="*/ 1 h 43174"/>
                <a:gd name="T4" fmla="*/ 0 w 21600"/>
                <a:gd name="T5" fmla="*/ 0 h 43174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74"/>
                <a:gd name="T11" fmla="*/ 21600 w 21600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74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</a:path>
                <a:path w="21600" h="43174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9933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070"/>
          <p:cNvGrpSpPr>
            <a:grpSpLocks/>
          </p:cNvGrpSpPr>
          <p:nvPr/>
        </p:nvGrpSpPr>
        <p:grpSpPr bwMode="auto">
          <a:xfrm>
            <a:off x="1187450" y="3789363"/>
            <a:ext cx="1981200" cy="685800"/>
            <a:chOff x="1296" y="2256"/>
            <a:chExt cx="1248" cy="432"/>
          </a:xfrm>
        </p:grpSpPr>
        <p:sp>
          <p:nvSpPr>
            <p:cNvPr id="16400" name="Arc 1036"/>
            <p:cNvSpPr>
              <a:spLocks/>
            </p:cNvSpPr>
            <p:nvPr/>
          </p:nvSpPr>
          <p:spPr bwMode="auto">
            <a:xfrm>
              <a:off x="1297" y="2435"/>
              <a:ext cx="1247" cy="253"/>
            </a:xfrm>
            <a:custGeom>
              <a:avLst/>
              <a:gdLst>
                <a:gd name="T0" fmla="*/ 1 w 43200"/>
                <a:gd name="T1" fmla="*/ 0 h 21914"/>
                <a:gd name="T2" fmla="*/ 0 w 43200"/>
                <a:gd name="T3" fmla="*/ 0 h 21914"/>
                <a:gd name="T4" fmla="*/ 1 w 43200"/>
                <a:gd name="T5" fmla="*/ 0 h 2191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4"/>
                <a:gd name="T11" fmla="*/ 43200 w 43200"/>
                <a:gd name="T12" fmla="*/ 21914 h 219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4" fill="none" extrusionOk="0">
                  <a:moveTo>
                    <a:pt x="43197" y="0"/>
                  </a:moveTo>
                  <a:cubicBezTo>
                    <a:pt x="43199" y="104"/>
                    <a:pt x="43200" y="209"/>
                    <a:pt x="43200" y="314"/>
                  </a:cubicBezTo>
                  <a:cubicBezTo>
                    <a:pt x="43200" y="12243"/>
                    <a:pt x="33529" y="21914"/>
                    <a:pt x="21600" y="21914"/>
                  </a:cubicBezTo>
                  <a:cubicBezTo>
                    <a:pt x="9670" y="21913"/>
                    <a:pt x="0" y="12243"/>
                    <a:pt x="0" y="314"/>
                  </a:cubicBezTo>
                </a:path>
                <a:path w="43200" h="21914" stroke="0" extrusionOk="0">
                  <a:moveTo>
                    <a:pt x="43197" y="0"/>
                  </a:moveTo>
                  <a:cubicBezTo>
                    <a:pt x="43199" y="104"/>
                    <a:pt x="43200" y="209"/>
                    <a:pt x="43200" y="314"/>
                  </a:cubicBezTo>
                  <a:cubicBezTo>
                    <a:pt x="43200" y="12243"/>
                    <a:pt x="33529" y="21914"/>
                    <a:pt x="21600" y="21914"/>
                  </a:cubicBezTo>
                  <a:cubicBezTo>
                    <a:pt x="9670" y="21913"/>
                    <a:pt x="0" y="12243"/>
                    <a:pt x="0" y="314"/>
                  </a:cubicBezTo>
                  <a:lnTo>
                    <a:pt x="21600" y="314"/>
                  </a:lnTo>
                  <a:lnTo>
                    <a:pt x="4319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1" name="Arc 1037"/>
            <p:cNvSpPr>
              <a:spLocks/>
            </p:cNvSpPr>
            <p:nvPr/>
          </p:nvSpPr>
          <p:spPr bwMode="auto">
            <a:xfrm>
              <a:off x="1296" y="2256"/>
              <a:ext cx="1233" cy="250"/>
            </a:xfrm>
            <a:custGeom>
              <a:avLst/>
              <a:gdLst>
                <a:gd name="T0" fmla="*/ 0 w 42705"/>
                <a:gd name="T1" fmla="*/ 0 h 21600"/>
                <a:gd name="T2" fmla="*/ 1 w 42705"/>
                <a:gd name="T3" fmla="*/ 0 h 21600"/>
                <a:gd name="T4" fmla="*/ 1 w 42705"/>
                <a:gd name="T5" fmla="*/ 0 h 21600"/>
                <a:gd name="T6" fmla="*/ 0 60000 65536"/>
                <a:gd name="T7" fmla="*/ 0 60000 65536"/>
                <a:gd name="T8" fmla="*/ 0 60000 65536"/>
                <a:gd name="T9" fmla="*/ 0 w 42705"/>
                <a:gd name="T10" fmla="*/ 0 h 21600"/>
                <a:gd name="T11" fmla="*/ 42705 w 427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705" h="21600" fill="none" extrusionOk="0">
                  <a:moveTo>
                    <a:pt x="0" y="17094"/>
                  </a:moveTo>
                  <a:cubicBezTo>
                    <a:pt x="2126" y="7125"/>
                    <a:pt x="10932" y="0"/>
                    <a:pt x="21125" y="0"/>
                  </a:cubicBezTo>
                  <a:cubicBezTo>
                    <a:pt x="32691" y="0"/>
                    <a:pt x="42204" y="9110"/>
                    <a:pt x="42704" y="20666"/>
                  </a:cubicBezTo>
                </a:path>
                <a:path w="42705" h="21600" stroke="0" extrusionOk="0">
                  <a:moveTo>
                    <a:pt x="0" y="17094"/>
                  </a:moveTo>
                  <a:cubicBezTo>
                    <a:pt x="2126" y="7125"/>
                    <a:pt x="10932" y="0"/>
                    <a:pt x="21125" y="0"/>
                  </a:cubicBezTo>
                  <a:cubicBezTo>
                    <a:pt x="32691" y="0"/>
                    <a:pt x="42204" y="9110"/>
                    <a:pt x="42704" y="20666"/>
                  </a:cubicBezTo>
                  <a:lnTo>
                    <a:pt x="21125" y="21600"/>
                  </a:lnTo>
                  <a:lnTo>
                    <a:pt x="0" y="1709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200" name="Line 1056"/>
          <p:cNvSpPr>
            <a:spLocks noChangeShapeType="1"/>
          </p:cNvSpPr>
          <p:nvPr/>
        </p:nvSpPr>
        <p:spPr bwMode="auto">
          <a:xfrm>
            <a:off x="1476375" y="3860800"/>
            <a:ext cx="12954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177" name="Line 1033"/>
          <p:cNvSpPr>
            <a:spLocks noChangeShapeType="1"/>
          </p:cNvSpPr>
          <p:nvPr/>
        </p:nvSpPr>
        <p:spPr bwMode="auto">
          <a:xfrm>
            <a:off x="2124075" y="3284538"/>
            <a:ext cx="0" cy="84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038"/>
          <p:cNvSpPr>
            <a:spLocks noChangeShapeType="1"/>
          </p:cNvSpPr>
          <p:nvPr/>
        </p:nvSpPr>
        <p:spPr bwMode="auto">
          <a:xfrm>
            <a:off x="2124075" y="4076700"/>
            <a:ext cx="0" cy="982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Text Box 1054"/>
          <p:cNvSpPr txBox="1">
            <a:spLocks noChangeArrowheads="1"/>
          </p:cNvSpPr>
          <p:nvPr/>
        </p:nvSpPr>
        <p:spPr bwMode="auto">
          <a:xfrm>
            <a:off x="1763713" y="40052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О</a:t>
            </a:r>
          </a:p>
        </p:txBody>
      </p:sp>
      <p:sp>
        <p:nvSpPr>
          <p:cNvPr id="16394" name="Rectangle 29"/>
          <p:cNvSpPr>
            <a:spLocks noChangeArrowheads="1"/>
          </p:cNvSpPr>
          <p:nvPr/>
        </p:nvSpPr>
        <p:spPr bwMode="auto">
          <a:xfrm>
            <a:off x="4427538" y="2997200"/>
            <a:ext cx="4572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R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– </a:t>
            </a:r>
            <a:r>
              <a:rPr lang="ru-RU" sz="2400" u="sng">
                <a:solidFill>
                  <a:schemeClr val="folHlink"/>
                </a:solidFill>
                <a:latin typeface="Times New Roman" pitchFamily="18" charset="0"/>
              </a:rPr>
              <a:t>радиус сферы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– отрезок,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соединяющий любую точку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сферы с центром.</a:t>
            </a:r>
            <a:endParaRPr lang="ru-RU" sz="2400">
              <a:solidFill>
                <a:srgbClr val="2E0BAF"/>
              </a:solidFill>
              <a:latin typeface="Times New Roman" pitchFamily="18" charset="0"/>
            </a:endParaRPr>
          </a:p>
        </p:txBody>
      </p:sp>
      <p:sp>
        <p:nvSpPr>
          <p:cNvPr id="16395" name="Rectangle 31"/>
          <p:cNvSpPr>
            <a:spLocks noChangeArrowheads="1"/>
          </p:cNvSpPr>
          <p:nvPr/>
        </p:nvSpPr>
        <p:spPr bwMode="auto">
          <a:xfrm>
            <a:off x="4356100" y="4292600"/>
            <a:ext cx="46275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 – </a:t>
            </a:r>
            <a:r>
              <a:rPr lang="ru-RU" sz="2400" u="sng">
                <a:solidFill>
                  <a:schemeClr val="accent2"/>
                </a:solidFill>
                <a:latin typeface="Times New Roman" pitchFamily="18" charset="0"/>
              </a:rPr>
              <a:t>диаметр сферы</a:t>
            </a: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 – отрезок,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соединяющий любые 2 точки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сферы и проходящий через центр.</a:t>
            </a:r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>
            <a:off x="1116013" y="5589588"/>
            <a:ext cx="264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т. О – центр сферы</a:t>
            </a:r>
          </a:p>
        </p:txBody>
      </p:sp>
      <p:grpSp>
        <p:nvGrpSpPr>
          <p:cNvPr id="4" name="Group 1065"/>
          <p:cNvGrpSpPr>
            <a:grpSpLocks/>
          </p:cNvGrpSpPr>
          <p:nvPr/>
        </p:nvGrpSpPr>
        <p:grpSpPr bwMode="auto">
          <a:xfrm>
            <a:off x="2124075" y="3692525"/>
            <a:ext cx="609600" cy="457200"/>
            <a:chOff x="1920" y="2160"/>
            <a:chExt cx="384" cy="304"/>
          </a:xfrm>
        </p:grpSpPr>
        <p:sp>
          <p:nvSpPr>
            <p:cNvPr id="16398" name="Line 1039"/>
            <p:cNvSpPr>
              <a:spLocks noChangeShapeType="1"/>
            </p:cNvSpPr>
            <p:nvPr/>
          </p:nvSpPr>
          <p:spPr bwMode="auto">
            <a:xfrm flipV="1">
              <a:off x="1920" y="2304"/>
              <a:ext cx="384" cy="144"/>
            </a:xfrm>
            <a:prstGeom prst="line">
              <a:avLst/>
            </a:prstGeom>
            <a:noFill/>
            <a:ln w="28575">
              <a:solidFill>
                <a:srgbClr val="9D43B5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Text Box 1040"/>
            <p:cNvSpPr txBox="1">
              <a:spLocks noChangeArrowheads="1"/>
            </p:cNvSpPr>
            <p:nvPr/>
          </p:nvSpPr>
          <p:spPr bwMode="auto">
            <a:xfrm>
              <a:off x="1920" y="2160"/>
              <a:ext cx="19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9D43B5"/>
                  </a:solidFill>
                  <a:latin typeface="Times New Roman" pitchFamily="18" charset="0"/>
                </a:rPr>
                <a:t>R</a:t>
              </a:r>
              <a:endParaRPr lang="ru-RU" sz="2400">
                <a:solidFill>
                  <a:srgbClr val="9D43B5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7175" grpId="0" animBg="1"/>
      <p:bldP spid="7200" grpId="0" animBg="1"/>
      <p:bldP spid="7177" grpId="0" animBg="1"/>
      <p:bldP spid="7182" grpId="0" animBg="1"/>
      <p:bldP spid="71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>
                <a:solidFill>
                  <a:schemeClr val="bg1"/>
                </a:solidFill>
                <a:latin typeface="Times New Roman" pitchFamily="18" charset="0"/>
              </a:rPr>
              <a:t>Как изобразить сферу?</a:t>
            </a:r>
          </a:p>
        </p:txBody>
      </p: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4211638" y="1557338"/>
            <a:ext cx="41751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EC10A3"/>
                </a:solidFill>
                <a:latin typeface="Times New Roman" pitchFamily="18" charset="0"/>
              </a:rPr>
              <a:t>1. Отметить центр сферы (т.О)</a:t>
            </a:r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2411413" y="3644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4284663" y="1989138"/>
            <a:ext cx="383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FF9933"/>
                </a:solidFill>
                <a:latin typeface="Times New Roman" pitchFamily="18" charset="0"/>
              </a:rPr>
              <a:t>2.  Начертить окружность с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FF9933"/>
                </a:solidFill>
                <a:latin typeface="Times New Roman" pitchFamily="18" charset="0"/>
              </a:rPr>
              <a:t>центром в т.О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1476375" y="2852738"/>
            <a:ext cx="1981200" cy="17526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4284663" y="2852738"/>
            <a:ext cx="3411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A29E0A"/>
                </a:solidFill>
                <a:latin typeface="Times New Roman" pitchFamily="18" charset="0"/>
              </a:rPr>
              <a:t>3.  Изобразить видимую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A29E0A"/>
                </a:solidFill>
                <a:latin typeface="Times New Roman" pitchFamily="18" charset="0"/>
              </a:rPr>
              <a:t>вертикальную дугу</a:t>
            </a:r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flipH="1">
            <a:off x="1763713" y="2852738"/>
            <a:ext cx="685800" cy="1752600"/>
          </a:xfrm>
          <a:custGeom>
            <a:avLst/>
            <a:gdLst>
              <a:gd name="T0" fmla="*/ 0 w 21600"/>
              <a:gd name="T1" fmla="*/ 0 h 43174"/>
              <a:gd name="T2" fmla="*/ 34182403 w 21600"/>
              <a:gd name="T3" fmla="*/ 2147483647 h 43174"/>
              <a:gd name="T4" fmla="*/ 0 w 21600"/>
              <a:gd name="T5" fmla="*/ 1444891402 h 43174"/>
              <a:gd name="T6" fmla="*/ 0 60000 65536"/>
              <a:gd name="T7" fmla="*/ 0 60000 65536"/>
              <a:gd name="T8" fmla="*/ 0 60000 65536"/>
              <a:gd name="T9" fmla="*/ 0 w 21600"/>
              <a:gd name="T10" fmla="*/ 0 h 43174"/>
              <a:gd name="T11" fmla="*/ 21600 w 21600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74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</a:path>
              <a:path w="21600" h="43174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A29E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Rectangle 15"/>
          <p:cNvSpPr>
            <a:spLocks noChangeArrowheads="1"/>
          </p:cNvSpPr>
          <p:nvPr/>
        </p:nvSpPr>
        <p:spPr bwMode="auto">
          <a:xfrm>
            <a:off x="4284663" y="3789363"/>
            <a:ext cx="446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008080"/>
                </a:solidFill>
                <a:latin typeface="Times New Roman" pitchFamily="18" charset="0"/>
              </a:rPr>
              <a:t>4. Изобразить невидимую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008080"/>
                </a:solidFill>
                <a:latin typeface="Times New Roman" pitchFamily="18" charset="0"/>
              </a:rPr>
              <a:t>вертикальную дугу</a:t>
            </a:r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>
            <a:off x="2627313" y="2852738"/>
            <a:ext cx="457200" cy="1751012"/>
          </a:xfrm>
          <a:custGeom>
            <a:avLst/>
            <a:gdLst>
              <a:gd name="T0" fmla="*/ 0 w 21600"/>
              <a:gd name="T1" fmla="*/ 0 h 43174"/>
              <a:gd name="T2" fmla="*/ 10128122 w 21600"/>
              <a:gd name="T3" fmla="*/ 2147483647 h 43174"/>
              <a:gd name="T4" fmla="*/ 0 w 21600"/>
              <a:gd name="T5" fmla="*/ 1440969687 h 43174"/>
              <a:gd name="T6" fmla="*/ 0 60000 65536"/>
              <a:gd name="T7" fmla="*/ 0 60000 65536"/>
              <a:gd name="T8" fmla="*/ 0 60000 65536"/>
              <a:gd name="T9" fmla="*/ 0 w 21600"/>
              <a:gd name="T10" fmla="*/ 0 h 43174"/>
              <a:gd name="T11" fmla="*/ 21600 w 21600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74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</a:path>
              <a:path w="21600" h="43174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>
            <a:off x="1476375" y="3716338"/>
            <a:ext cx="1979613" cy="401637"/>
          </a:xfrm>
          <a:custGeom>
            <a:avLst/>
            <a:gdLst>
              <a:gd name="T0" fmla="*/ 1979520 w 43200"/>
              <a:gd name="T1" fmla="*/ 0 h 21914"/>
              <a:gd name="T2" fmla="*/ 0 w 43200"/>
              <a:gd name="T3" fmla="*/ 5755 h 21914"/>
              <a:gd name="T4" fmla="*/ 989806 w 43200"/>
              <a:gd name="T5" fmla="*/ 5755 h 219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914" fill="none" extrusionOk="0">
                <a:moveTo>
                  <a:pt x="43197" y="0"/>
                </a:moveTo>
                <a:cubicBezTo>
                  <a:pt x="43199" y="104"/>
                  <a:pt x="43200" y="209"/>
                  <a:pt x="43200" y="314"/>
                </a:cubicBezTo>
                <a:cubicBezTo>
                  <a:pt x="43200" y="12243"/>
                  <a:pt x="33529" y="21914"/>
                  <a:pt x="21600" y="21914"/>
                </a:cubicBezTo>
                <a:cubicBezTo>
                  <a:pt x="9670" y="21913"/>
                  <a:pt x="0" y="12243"/>
                  <a:pt x="0" y="314"/>
                </a:cubicBezTo>
              </a:path>
              <a:path w="43200" h="21914" stroke="0" extrusionOk="0">
                <a:moveTo>
                  <a:pt x="43197" y="0"/>
                </a:moveTo>
                <a:cubicBezTo>
                  <a:pt x="43199" y="104"/>
                  <a:pt x="43200" y="209"/>
                  <a:pt x="43200" y="314"/>
                </a:cubicBezTo>
                <a:cubicBezTo>
                  <a:pt x="43200" y="12243"/>
                  <a:pt x="33529" y="21914"/>
                  <a:pt x="21600" y="21914"/>
                </a:cubicBezTo>
                <a:cubicBezTo>
                  <a:pt x="9670" y="21913"/>
                  <a:pt x="0" y="12243"/>
                  <a:pt x="0" y="314"/>
                </a:cubicBezTo>
                <a:lnTo>
                  <a:pt x="21600" y="314"/>
                </a:lnTo>
                <a:lnTo>
                  <a:pt x="43197" y="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801813" y="3716338"/>
            <a:ext cx="609600" cy="304800"/>
          </a:xfrm>
          <a:prstGeom prst="line">
            <a:avLst/>
          </a:prstGeom>
          <a:noFill/>
          <a:ln w="28575">
            <a:solidFill>
              <a:srgbClr val="9D43B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908175" y="3429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D43B5"/>
                </a:solidFill>
                <a:latin typeface="Times New Roman" pitchFamily="18" charset="0"/>
              </a:rPr>
              <a:t>R</a:t>
            </a:r>
            <a:endParaRPr lang="ru-RU" sz="240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2339975" y="32131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EC10A3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>
            <a:off x="1476375" y="3392488"/>
            <a:ext cx="1957388" cy="396875"/>
          </a:xfrm>
          <a:custGeom>
            <a:avLst/>
            <a:gdLst>
              <a:gd name="T0" fmla="*/ 0 w 42705"/>
              <a:gd name="T1" fmla="*/ 314082 h 21600"/>
              <a:gd name="T2" fmla="*/ 1957388 w 42705"/>
              <a:gd name="T3" fmla="*/ 379714 h 21600"/>
              <a:gd name="T4" fmla="*/ 968267 w 42705"/>
              <a:gd name="T5" fmla="*/ 396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705" h="21600" fill="none" extrusionOk="0">
                <a:moveTo>
                  <a:pt x="0" y="17094"/>
                </a:moveTo>
                <a:cubicBezTo>
                  <a:pt x="2126" y="7125"/>
                  <a:pt x="10932" y="0"/>
                  <a:pt x="21125" y="0"/>
                </a:cubicBezTo>
                <a:cubicBezTo>
                  <a:pt x="32691" y="0"/>
                  <a:pt x="42204" y="9110"/>
                  <a:pt x="42704" y="20666"/>
                </a:cubicBezTo>
              </a:path>
              <a:path w="42705" h="21600" stroke="0" extrusionOk="0">
                <a:moveTo>
                  <a:pt x="0" y="17094"/>
                </a:moveTo>
                <a:cubicBezTo>
                  <a:pt x="2126" y="7125"/>
                  <a:pt x="10932" y="0"/>
                  <a:pt x="21125" y="0"/>
                </a:cubicBezTo>
                <a:cubicBezTo>
                  <a:pt x="32691" y="0"/>
                  <a:pt x="42204" y="9110"/>
                  <a:pt x="42704" y="20666"/>
                </a:cubicBezTo>
                <a:lnTo>
                  <a:pt x="21125" y="21600"/>
                </a:lnTo>
                <a:lnTo>
                  <a:pt x="0" y="17094"/>
                </a:lnTo>
                <a:close/>
              </a:path>
            </a:pathLst>
          </a:custGeom>
          <a:noFill/>
          <a:ln w="9525">
            <a:solidFill>
              <a:srgbClr val="66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284663" y="4570413"/>
            <a:ext cx="3998274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 startAt="5"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</a:rPr>
              <a:t>Изобразить видимую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</a:rPr>
              <a:t>горизонтальную дугу</a:t>
            </a:r>
            <a:r>
              <a:rPr lang="ru-RU" sz="23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6.  Изобразить невидимую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горизонтальную </a:t>
            </a:r>
            <a:r>
              <a:rPr lang="ru-RU" sz="2400" dirty="0" smtClean="0">
                <a:solidFill>
                  <a:srgbClr val="6600FF"/>
                </a:solidFill>
                <a:latin typeface="Times New Roman" pitchFamily="18" charset="0"/>
              </a:rPr>
              <a:t>дугу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9D43B5"/>
                </a:solidFill>
                <a:latin typeface="Times New Roman" pitchFamily="18" charset="0"/>
              </a:rPr>
              <a:t>7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.  Провести радиус сферы</a:t>
            </a:r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 R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2324" grpId="0" animBg="1"/>
      <p:bldP spid="12303" grpId="0" animBg="1"/>
      <p:bldP spid="12304" grpId="0" animBg="1"/>
      <p:bldP spid="12305" grpId="0" animBg="1"/>
      <p:bldP spid="12306" grpId="0" animBg="1"/>
      <p:bldP spid="12310" grpId="0" animBg="1"/>
      <p:bldP spid="123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Уравнение сферы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17008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Зададим прямоугольную систему координат </a:t>
            </a:r>
            <a:r>
              <a:rPr lang="ru-RU" sz="2000" i="1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i="1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xyz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1187624" y="2845168"/>
            <a:ext cx="0" cy="18288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54224" y="4640681"/>
            <a:ext cx="533400" cy="5334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187624" y="4673968"/>
            <a:ext cx="1752600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6490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CC6600"/>
                </a:solidFill>
                <a:latin typeface="Times New Roman" pitchFamily="18" charset="0"/>
              </a:rPr>
              <a:t>z</a:t>
            </a:r>
            <a:endParaRPr lang="ru-RU" sz="24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1702" y="467654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CC66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4640300"/>
            <a:ext cx="472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CC6600"/>
                </a:solidFill>
                <a:latin typeface="Times New Roman" pitchFamily="18" charset="0"/>
              </a:rPr>
              <a:t>у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619672" y="2563177"/>
            <a:ext cx="1828800" cy="1676400"/>
          </a:xfrm>
          <a:prstGeom prst="ellipse">
            <a:avLst/>
          </a:prstGeom>
          <a:noFill/>
          <a:ln w="9525">
            <a:solidFill>
              <a:srgbClr val="EC10A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1619672" y="3096577"/>
            <a:ext cx="1828800" cy="609600"/>
            <a:chOff x="1344" y="2256"/>
            <a:chExt cx="1152" cy="384"/>
          </a:xfrm>
        </p:grpSpPr>
        <p:sp>
          <p:nvSpPr>
            <p:cNvPr id="13" name="Arc 14"/>
            <p:cNvSpPr>
              <a:spLocks/>
            </p:cNvSpPr>
            <p:nvPr/>
          </p:nvSpPr>
          <p:spPr bwMode="auto">
            <a:xfrm flipH="1">
              <a:off x="1344" y="2256"/>
              <a:ext cx="1152" cy="240"/>
            </a:xfrm>
            <a:custGeom>
              <a:avLst/>
              <a:gdLst>
                <a:gd name="T0" fmla="*/ 0 w 43200"/>
                <a:gd name="T1" fmla="*/ 2 h 24573"/>
                <a:gd name="T2" fmla="*/ 31 w 43200"/>
                <a:gd name="T3" fmla="*/ 2 h 24573"/>
                <a:gd name="T4" fmla="*/ 15 w 43200"/>
                <a:gd name="T5" fmla="*/ 2 h 24573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573"/>
                <a:gd name="T11" fmla="*/ 43200 w 43200"/>
                <a:gd name="T12" fmla="*/ 24573 h 24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573" fill="none" extrusionOk="0">
                  <a:moveTo>
                    <a:pt x="205" y="24573"/>
                  </a:moveTo>
                  <a:cubicBezTo>
                    <a:pt x="68" y="23587"/>
                    <a:pt x="0" y="2259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586"/>
                    <a:pt x="43132" y="23572"/>
                    <a:pt x="42997" y="24549"/>
                  </a:cubicBezTo>
                </a:path>
                <a:path w="43200" h="24573" stroke="0" extrusionOk="0">
                  <a:moveTo>
                    <a:pt x="205" y="24573"/>
                  </a:moveTo>
                  <a:cubicBezTo>
                    <a:pt x="68" y="23587"/>
                    <a:pt x="0" y="2259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586"/>
                    <a:pt x="43132" y="23572"/>
                    <a:pt x="42997" y="24549"/>
                  </a:cubicBezTo>
                  <a:lnTo>
                    <a:pt x="21600" y="21600"/>
                  </a:lnTo>
                  <a:lnTo>
                    <a:pt x="205" y="24573"/>
                  </a:lnTo>
                  <a:close/>
                </a:path>
              </a:pathLst>
            </a:custGeom>
            <a:noFill/>
            <a:ln w="9525">
              <a:solidFill>
                <a:srgbClr val="EC10A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rc 39"/>
            <p:cNvSpPr>
              <a:spLocks/>
            </p:cNvSpPr>
            <p:nvPr/>
          </p:nvSpPr>
          <p:spPr bwMode="auto">
            <a:xfrm flipH="1">
              <a:off x="1344" y="2448"/>
              <a:ext cx="1152" cy="192"/>
            </a:xfrm>
            <a:custGeom>
              <a:avLst/>
              <a:gdLst>
                <a:gd name="T0" fmla="*/ 31 w 42957"/>
                <a:gd name="T1" fmla="*/ 0 h 21600"/>
                <a:gd name="T2" fmla="*/ 0 w 42957"/>
                <a:gd name="T3" fmla="*/ 0 h 21600"/>
                <a:gd name="T4" fmla="*/ 15 w 42957"/>
                <a:gd name="T5" fmla="*/ 0 h 21600"/>
                <a:gd name="T6" fmla="*/ 0 60000 65536"/>
                <a:gd name="T7" fmla="*/ 0 60000 65536"/>
                <a:gd name="T8" fmla="*/ 0 60000 65536"/>
                <a:gd name="T9" fmla="*/ 0 w 42957"/>
                <a:gd name="T10" fmla="*/ 0 h 21600"/>
                <a:gd name="T11" fmla="*/ 42957 w 429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57" h="21600" fill="none" extrusionOk="0">
                  <a:moveTo>
                    <a:pt x="42957" y="2375"/>
                  </a:moveTo>
                  <a:cubicBezTo>
                    <a:pt x="41746" y="13318"/>
                    <a:pt x="32498" y="21599"/>
                    <a:pt x="21488" y="21599"/>
                  </a:cubicBezTo>
                  <a:cubicBezTo>
                    <a:pt x="10410" y="21599"/>
                    <a:pt x="1128" y="13219"/>
                    <a:pt x="0" y="2198"/>
                  </a:cubicBezTo>
                </a:path>
                <a:path w="42957" h="21600" stroke="0" extrusionOk="0">
                  <a:moveTo>
                    <a:pt x="42957" y="2375"/>
                  </a:moveTo>
                  <a:cubicBezTo>
                    <a:pt x="41746" y="13318"/>
                    <a:pt x="32498" y="21599"/>
                    <a:pt x="21488" y="21599"/>
                  </a:cubicBezTo>
                  <a:cubicBezTo>
                    <a:pt x="10410" y="21599"/>
                    <a:pt x="1128" y="13219"/>
                    <a:pt x="0" y="2198"/>
                  </a:cubicBezTo>
                  <a:lnTo>
                    <a:pt x="21488" y="0"/>
                  </a:lnTo>
                  <a:lnTo>
                    <a:pt x="42957" y="2375"/>
                  </a:lnTo>
                  <a:close/>
                </a:path>
              </a:pathLst>
            </a:custGeom>
            <a:noFill/>
            <a:ln w="9525">
              <a:solidFill>
                <a:srgbClr val="EC10A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Arc 12"/>
          <p:cNvSpPr>
            <a:spLocks/>
          </p:cNvSpPr>
          <p:nvPr/>
        </p:nvSpPr>
        <p:spPr bwMode="auto">
          <a:xfrm flipH="1">
            <a:off x="1871946" y="2564904"/>
            <a:ext cx="685800" cy="1676400"/>
          </a:xfrm>
          <a:custGeom>
            <a:avLst/>
            <a:gdLst>
              <a:gd name="T0" fmla="*/ 5194888 w 24182"/>
              <a:gd name="T1" fmla="*/ 0 h 42849"/>
              <a:gd name="T2" fmla="*/ 0 w 24182"/>
              <a:gd name="T3" fmla="*/ 65349275 h 42849"/>
              <a:gd name="T4" fmla="*/ 2076657 w 24182"/>
              <a:gd name="T5" fmla="*/ 32524638 h 42849"/>
              <a:gd name="T6" fmla="*/ 0 60000 65536"/>
              <a:gd name="T7" fmla="*/ 0 60000 65536"/>
              <a:gd name="T8" fmla="*/ 0 60000 65536"/>
              <a:gd name="T9" fmla="*/ 0 w 24182"/>
              <a:gd name="T10" fmla="*/ 0 h 42849"/>
              <a:gd name="T11" fmla="*/ 24182 w 24182"/>
              <a:gd name="T12" fmla="*/ 42849 h 428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82" h="42849" fill="none" extrusionOk="0">
                <a:moveTo>
                  <a:pt x="6459" y="-1"/>
                </a:moveTo>
                <a:cubicBezTo>
                  <a:pt x="16723" y="1872"/>
                  <a:pt x="24182" y="10815"/>
                  <a:pt x="24182" y="21249"/>
                </a:cubicBezTo>
                <a:cubicBezTo>
                  <a:pt x="24182" y="33178"/>
                  <a:pt x="14511" y="42849"/>
                  <a:pt x="2582" y="42849"/>
                </a:cubicBezTo>
                <a:cubicBezTo>
                  <a:pt x="1719" y="42848"/>
                  <a:pt x="856" y="42797"/>
                  <a:pt x="-1" y="42694"/>
                </a:cubicBezTo>
              </a:path>
              <a:path w="24182" h="42849" stroke="0" extrusionOk="0">
                <a:moveTo>
                  <a:pt x="6459" y="-1"/>
                </a:moveTo>
                <a:cubicBezTo>
                  <a:pt x="16723" y="1872"/>
                  <a:pt x="24182" y="10815"/>
                  <a:pt x="24182" y="21249"/>
                </a:cubicBezTo>
                <a:cubicBezTo>
                  <a:pt x="24182" y="33178"/>
                  <a:pt x="14511" y="42849"/>
                  <a:pt x="2582" y="42849"/>
                </a:cubicBezTo>
                <a:cubicBezTo>
                  <a:pt x="1719" y="42848"/>
                  <a:pt x="856" y="42797"/>
                  <a:pt x="-1" y="42694"/>
                </a:cubicBezTo>
                <a:lnTo>
                  <a:pt x="2582" y="21249"/>
                </a:lnTo>
                <a:lnTo>
                  <a:pt x="6459" y="-1"/>
                </a:lnTo>
                <a:close/>
              </a:path>
            </a:pathLst>
          </a:custGeom>
          <a:noFill/>
          <a:ln w="9525">
            <a:solidFill>
              <a:srgbClr val="EC10A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2032720" y="2867977"/>
            <a:ext cx="457200" cy="6096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2564904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8000"/>
                </a:solidFill>
                <a:latin typeface="Times New Roman" pitchFamily="18" charset="0"/>
              </a:rPr>
              <a:t>М(</a:t>
            </a:r>
            <a:r>
              <a:rPr lang="ru-RU" sz="2400" dirty="0" err="1">
                <a:solidFill>
                  <a:srgbClr val="008000"/>
                </a:solidFill>
                <a:latin typeface="Times New Roman" pitchFamily="18" charset="0"/>
              </a:rPr>
              <a:t>х;у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;z</a:t>
            </a:r>
            <a:r>
              <a:rPr lang="ru-RU" sz="24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71946" y="305487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R</a:t>
            </a:r>
            <a:endParaRPr lang="ru-RU" sz="24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3111351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C(x</a:t>
            </a:r>
            <a:r>
              <a:rPr lang="en-US" sz="24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;y</a:t>
            </a:r>
            <a:r>
              <a:rPr lang="en-US" sz="24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;z</a:t>
            </a:r>
            <a:r>
              <a:rPr lang="en-US" sz="24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endParaRPr lang="ru-RU" sz="24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5798" y="24095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EC10A3"/>
                </a:solidFill>
                <a:latin typeface="Times New Roman" pitchFamily="18" charset="0"/>
              </a:rPr>
              <a:t>Построим сферу </a:t>
            </a:r>
            <a:r>
              <a:rPr lang="en-US" sz="2000" dirty="0">
                <a:solidFill>
                  <a:srgbClr val="EC10A3"/>
                </a:solidFill>
                <a:latin typeface="Times New Roman" pitchFamily="18" charset="0"/>
              </a:rPr>
              <a:t>c </a:t>
            </a:r>
            <a:r>
              <a:rPr lang="ru-RU" sz="2000" dirty="0">
                <a:solidFill>
                  <a:srgbClr val="EC10A3"/>
                </a:solidFill>
                <a:latin typeface="Times New Roman" pitchFamily="18" charset="0"/>
              </a:rPr>
              <a:t>центром в т. С и радиусом </a:t>
            </a:r>
            <a:r>
              <a:rPr lang="en-US" sz="2000" dirty="0">
                <a:solidFill>
                  <a:srgbClr val="EC10A3"/>
                </a:solidFill>
                <a:latin typeface="Times New Roman" pitchFamily="18" charset="0"/>
              </a:rPr>
              <a:t>R </a:t>
            </a:r>
            <a:endParaRPr lang="ru-RU" sz="2000" dirty="0">
              <a:solidFill>
                <a:srgbClr val="EC10A3"/>
              </a:solidFill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69915" y="3322552"/>
            <a:ext cx="4097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МС =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(x – x</a:t>
            </a:r>
            <a:r>
              <a:rPr lang="en-US" sz="20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r>
              <a:rPr lang="en-US" sz="2000" baseline="30000" dirty="0">
                <a:solidFill>
                  <a:srgbClr val="008000"/>
                </a:solidFill>
                <a:latin typeface="Times New Roman" pitchFamily="18" charset="0"/>
              </a:rPr>
              <a:t>2 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+ (y – y</a:t>
            </a:r>
            <a:r>
              <a:rPr lang="en-US" sz="20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r>
              <a:rPr lang="en-US" sz="2000" baseline="30000" dirty="0">
                <a:solidFill>
                  <a:srgbClr val="008000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 + (z – z</a:t>
            </a:r>
            <a:r>
              <a:rPr lang="en-US" sz="20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r>
              <a:rPr lang="en-US" sz="2000" baseline="30000" dirty="0">
                <a:solidFill>
                  <a:srgbClr val="008000"/>
                </a:solidFill>
                <a:latin typeface="Times New Roman" pitchFamily="18" charset="0"/>
              </a:rPr>
              <a:t>2</a:t>
            </a:r>
            <a:r>
              <a:rPr lang="en-US" baseline="300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ru-RU" baseline="300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grpSp>
        <p:nvGrpSpPr>
          <p:cNvPr id="22" name="Group 33"/>
          <p:cNvGrpSpPr>
            <a:grpSpLocks/>
          </p:cNvGrpSpPr>
          <p:nvPr/>
        </p:nvGrpSpPr>
        <p:grpSpPr bwMode="auto">
          <a:xfrm>
            <a:off x="4730338" y="3210877"/>
            <a:ext cx="3276600" cy="533400"/>
            <a:chOff x="3312" y="1680"/>
            <a:chExt cx="1872" cy="528"/>
          </a:xfrm>
        </p:grpSpPr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 flipV="1">
              <a:off x="3312" y="1920"/>
              <a:ext cx="48" cy="2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flipV="1">
              <a:off x="3360" y="1680"/>
              <a:ext cx="96" cy="52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3456" y="1680"/>
              <a:ext cx="172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139952" y="3933056"/>
            <a:ext cx="354295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МС =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 ,   или  МС</a:t>
            </a:r>
            <a:r>
              <a:rPr lang="ru-RU" sz="2400" baseline="30000" dirty="0">
                <a:solidFill>
                  <a:srgbClr val="6600FF"/>
                </a:solidFill>
                <a:latin typeface="Times New Roman" pitchFamily="18" charset="0"/>
              </a:rPr>
              <a:t>2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 =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6600FF"/>
                </a:solidFill>
                <a:latin typeface="Times New Roman" pitchFamily="18" charset="0"/>
              </a:rPr>
              <a:t>2</a:t>
            </a:r>
            <a:endParaRPr lang="ru-RU" sz="2400" baseline="300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67944" y="447649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000" dirty="0" smtClean="0">
                <a:solidFill>
                  <a:srgbClr val="3399FF"/>
                </a:solidFill>
                <a:latin typeface="Times New Roman" pitchFamily="18" charset="0"/>
              </a:rPr>
              <a:t>Следовательно, </a:t>
            </a:r>
            <a:r>
              <a:rPr lang="ru-RU" sz="2000" dirty="0">
                <a:solidFill>
                  <a:srgbClr val="3399FF"/>
                </a:solidFill>
                <a:latin typeface="Times New Roman" pitchFamily="18" charset="0"/>
              </a:rPr>
              <a:t>уравнение </a:t>
            </a:r>
          </a:p>
          <a:p>
            <a:pPr lvl="0" algn="just">
              <a:spcBef>
                <a:spcPct val="50000"/>
              </a:spcBef>
            </a:pPr>
            <a:r>
              <a:rPr lang="ru-RU" sz="2000" dirty="0">
                <a:solidFill>
                  <a:srgbClr val="3399FF"/>
                </a:solidFill>
                <a:latin typeface="Times New Roman" pitchFamily="18" charset="0"/>
              </a:rPr>
              <a:t>сферы имеет вид:</a:t>
            </a:r>
            <a:endParaRPr lang="en-US" sz="2000" dirty="0">
              <a:solidFill>
                <a:srgbClr val="3399FF"/>
              </a:solidFill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57626" y="5445224"/>
            <a:ext cx="4515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(x – x</a:t>
            </a:r>
            <a:r>
              <a:rPr lang="en-US" sz="2400" kern="0" baseline="-25000" dirty="0">
                <a:solidFill>
                  <a:srgbClr val="FF0066"/>
                </a:solidFill>
                <a:latin typeface="Times New Roman"/>
              </a:rPr>
              <a:t>0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)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  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+ (y – y</a:t>
            </a:r>
            <a:r>
              <a:rPr lang="en-US" sz="2400" kern="0" baseline="-25000" dirty="0">
                <a:solidFill>
                  <a:srgbClr val="FF0066"/>
                </a:solidFill>
                <a:latin typeface="Times New Roman"/>
              </a:rPr>
              <a:t>0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)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 + (z – z</a:t>
            </a:r>
            <a:r>
              <a:rPr lang="en-US" sz="2400" kern="0" baseline="-25000" dirty="0">
                <a:solidFill>
                  <a:srgbClr val="FF0066"/>
                </a:solidFill>
                <a:latin typeface="Times New Roman"/>
              </a:rPr>
              <a:t>0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)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 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= R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</a:t>
            </a:r>
            <a:endParaRPr lang="ru-RU" sz="2400" kern="0" dirty="0">
              <a:solidFill>
                <a:srgbClr val="FF0066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4" grpId="0" animBg="1"/>
      <p:bldP spid="5" grpId="0" animBg="1"/>
      <p:bldP spid="6" grpId="0" animBg="1"/>
      <p:bldP spid="11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598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Примеры сферы:</vt:lpstr>
      <vt:lpstr>Земля.</vt:lpstr>
      <vt:lpstr>Шар для игры в гольф.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Nened</dc:creator>
  <cp:lastModifiedBy>Юлия</cp:lastModifiedBy>
  <cp:revision>22</cp:revision>
  <dcterms:created xsi:type="dcterms:W3CDTF">2012-11-08T13:17:49Z</dcterms:created>
  <dcterms:modified xsi:type="dcterms:W3CDTF">2013-04-23T17:56:40Z</dcterms:modified>
</cp:coreProperties>
</file>