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3" r:id="rId17"/>
    <p:sldId id="272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772400" cy="23545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«УЧИТЕЛЬ – РОДИТЕЛЬ.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Качество и эффективность взаимного общения»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3006954" cy="22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  Родители                Учитель  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248472" cy="46051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Критическая позиция по отношению к школе без конструктивных предложений по ликвидации тех или иных недостатков или совершенствовании критикуемого направления.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31920" cy="460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Критическая позиция по отношению к родителям, «взвалившим» на школу полную ответственность за обучение и воспитание детей.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183880" cy="475496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 </a:t>
            </a:r>
            <a:r>
              <a:rPr lang="ru-RU" sz="3400" b="1" dirty="0" smtClean="0">
                <a:solidFill>
                  <a:srgbClr val="FF0000"/>
                </a:solidFill>
              </a:rPr>
              <a:t>Уровень критики. 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 Родители                    Учитель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8472" cy="45365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Часто завышенная или неоправданная оценка ребёнка и действий учителя («он с 4 лет читает, в школе ему скучно», «она будет балериной, ей </a:t>
            </a:r>
            <a:r>
              <a:rPr lang="ru-RU" sz="2400" dirty="0" err="1" smtClean="0"/>
              <a:t>матема</a:t>
            </a:r>
            <a:r>
              <a:rPr lang="ru-RU" sz="2400" dirty="0" smtClean="0"/>
              <a:t>- тика не нужна», «он подвижный, не может усидеть на уроке, а она (учительница) его наказывает» и т.д.)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3931920" cy="474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Жёсткая позиция «без дисциплины нет речи об успешном обучении», «ребёнок должен не только слушать, но и слышать и вести себя адекватно», «нарушая дисциплину, ребёнок тем самым нарушает права других учеников, мешая им спокойно работать на уроке» и т.д.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183880" cy="47549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 Как оцениваем?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  Родители                Учитель 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248472" cy="46051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Критическая позиция по отношению к школе без конструктивных предложений по ликвидации тех или иных недостатков или совершенствовании критикуемого направления.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31920" cy="460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Критическая позиция по отношению к родителям, «взвалившим» на школу полную ответственность за обучение и воспитание детей.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183880" cy="475496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Ранжирование образовательных интересов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    Родители              Учитель 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248472" cy="4605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Бессистемный подход в ранжировании образовательных интересов:</a:t>
            </a:r>
          </a:p>
          <a:p>
            <a:r>
              <a:rPr lang="ru-RU" sz="2000" dirty="0" smtClean="0"/>
              <a:t>- «учись, а то дворником будешь»;</a:t>
            </a:r>
          </a:p>
          <a:p>
            <a:r>
              <a:rPr lang="ru-RU" sz="2000" dirty="0" smtClean="0"/>
              <a:t>- отметка как показатель качества;</a:t>
            </a:r>
          </a:p>
          <a:p>
            <a:r>
              <a:rPr lang="ru-RU" sz="2000" dirty="0" smtClean="0"/>
              <a:t>- «я в тебя столько вложила…»;</a:t>
            </a:r>
          </a:p>
          <a:p>
            <a:r>
              <a:rPr lang="ru-RU" sz="2000" dirty="0" smtClean="0"/>
              <a:t>- «а в той школе (классе) 3 часа английского, а у наших всего 2» и т.д.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31920" cy="4605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Система в ранжировании образовательных интересов:</a:t>
            </a:r>
          </a:p>
          <a:p>
            <a:r>
              <a:rPr lang="ru-RU" dirty="0" smtClean="0"/>
              <a:t>- социальный запрос к образованию;</a:t>
            </a:r>
          </a:p>
          <a:p>
            <a:r>
              <a:rPr lang="ru-RU" dirty="0" smtClean="0"/>
              <a:t>- развитие умения учиться, а не просто обучение;</a:t>
            </a:r>
          </a:p>
          <a:p>
            <a:r>
              <a:rPr lang="ru-RU" dirty="0" smtClean="0"/>
              <a:t>- воспитание;</a:t>
            </a:r>
          </a:p>
          <a:p>
            <a:r>
              <a:rPr lang="ru-RU" dirty="0" smtClean="0"/>
              <a:t>- предметное обучение.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183880" cy="475496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Ранжирование образовательных интересов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ru-RU" sz="3100" smtClean="0"/>
              <a:t>        Родители                  Учитель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248472" cy="4605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dirty="0" smtClean="0"/>
              <a:t>Родитель (иногда не без оснований) критикует учителя </a:t>
            </a:r>
            <a:r>
              <a:rPr lang="ru-RU" u="sng" dirty="0" smtClean="0"/>
              <a:t>при ребёнке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31920" cy="460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Учитель претендует </a:t>
            </a:r>
            <a:r>
              <a:rPr lang="ru-RU" u="sng" dirty="0" smtClean="0"/>
              <a:t>на авторитет</a:t>
            </a:r>
            <a:r>
              <a:rPr lang="ru-RU" dirty="0" smtClean="0"/>
              <a:t> хотя бы в глазах ребёнка, которого учит и воспитывает.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183880" cy="47549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</a:t>
            </a:r>
            <a:r>
              <a:rPr lang="ru-RU" sz="2800" b="1" dirty="0" smtClean="0">
                <a:solidFill>
                  <a:srgbClr val="FF0000"/>
                </a:solidFill>
              </a:rPr>
              <a:t> Отношение к учителю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838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ПАМЯТКА ДЛЯ РОДИТЕЛЕЙ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4187952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1. Чаще показывайте детям, как сильно вы их любите, не скрывайте это. 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2. Как можно больше времени проводите со всей семьей, обсуждая прожитый день, делясь проблемами, советуйтесь друг с другом. 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3. Не бойтесь попросить совета у вашего ребёнка - это только сблизит вас. 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4. Старайтесь, чтобы друзья вашего ребёнка обязательно бывали у вас дома - вы должны их хорошо знать. 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5. Обсуждайте возникшую проблему спокойно, без крика и раздражения, тогда ваш ребёнок не будет бояться вас и не будет ничего скрывать. 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6. Доверять вам будут, если вы будете не только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родителями, но и друзьями способными понять и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сопереживать. 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7. Будьте примером для ребёнка в отношении к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другим людям, в образе жизни, в правильности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речи. </a:t>
            </a: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26048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836712"/>
            <a:ext cx="753580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ПАМЯТКА ДЛЯ РОДИТЕЛЕЙ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417646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Учебные успехи не должны стать предметом заносчивости, как и материальное благополучие семьи.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Учебная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неуспешность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не есть вина школы, учителя. Корни её во многих причинах, возможно не зависящих ни от родителя, ни от учителя. Только поддержка и помощь, тепло и любовь помогут свести проблему к минимуму.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 Не критикуйте школу и учителя при ребёнке. Пусть школа и учителя в глазах ребёнка будут авторитетны и безупречны. Со временем он сам научится во всём разбираться. Не забывайте слова известного педагога В. Сухомлинского: «Наиболее полноценное воспитание, как известно, школьно-семейное».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 Прежде, чем предпринять радикальные меры (высказать претензии учителю, воспитателю, завучу, директору, написать в Управление или в Департамент), посмотрите на ситуацию с разных точек зрения, поделитесь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мыслями с членами семьи, подумайте, как отнёсся бы к вашему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шагу ребёнок, зная о ваших намерениях.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12. Уважайте ЛИЧНОСТЬ в себе, в своём ребёнке, в учителе.</a:t>
            </a:r>
            <a:endParaRPr lang="ru-RU" sz="18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80" y="4581128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46805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980728"/>
            <a:ext cx="7488832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u="sng" dirty="0" smtClean="0">
                <a:latin typeface="Monotype Corsiva" pitchFamily="66" charset="0"/>
                <a:ea typeface="Times New Roman" pitchFamily="18" charset="0"/>
              </a:rPr>
              <a:t>Викторина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latin typeface="Monotype Corsiva" pitchFamily="66" charset="0"/>
                <a:ea typeface="Times New Roman" pitchFamily="18" charset="0"/>
              </a:rPr>
              <a:t>«В дорогу за сказкой»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Каков был рост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Дюймовочки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из сказки Г.Х. Андерсена?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Кто был пособником Карабаса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Барабаса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?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Какой сказочной героине было противопоказано находится на солнце?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Сказка под каким из этих названий есть у А.С.Пушкина? 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«Сказка о боярыне» 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«Сказка о Бобе - Королевиче» 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«Сказка о медведихе»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«Сказка о сером волке» 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Какая из этих сказок не принадлежит перу Г.Х.Андерсена?</a:t>
            </a:r>
            <a:endParaRPr lang="ru-RU" sz="9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AutoNum type="arabicPeriod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«Огниво» </a:t>
            </a:r>
            <a:endParaRPr lang="ru-RU" sz="9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AutoNum type="arabicPeriod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«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Дюймовочка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» </a:t>
            </a:r>
            <a:endParaRPr lang="ru-RU" sz="9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AutoNum type="arabicPeriod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«Золушка» </a:t>
            </a:r>
            <a:endParaRPr lang="ru-RU" sz="90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AutoNum type="arabicPeriod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«Русалочка»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Как звали старшего брата Иванушки из «Конька - Горбунка»?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Какой титул был у Лимона из сказки Дж.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Родари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«Приключения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Чиполлино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»?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Где по русским народным поверьям живёт Кикимора?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автор слов «Сказка ложь, да в ней намёк…», продолжите фразу, назовите произведение.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какой сказке произошло такое событие: «Тут в избе углы затрещали, крыша зашаталась, стена вылетела, и печь сама пошла по улице, по дороге…»?</a:t>
            </a:r>
          </a:p>
          <a:p>
            <a:pPr lvl="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Сиропчику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нравилось, когда его называли по имени-отчеству, и не нравилось, когда его называли просто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Сиропчик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Вспомните имя и отчество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Сиропчика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зовут маму и папу дяди Фёдора?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Чем отличается козлик Серебряное копытце от всех остальных козлов?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Какие сказочные заклинания вы знаете?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подарил Мари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Штальбаум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её крёстный на Рождество?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Конкурс компьютерных работ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ты умеешь работать с компьютерной программой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Power Point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то сам или с помощью родителей подготовь презентацию «Мои любимые сказки», «Моя любимая сказка»(электронная иллюстрированная книга), «Сказочная викторина» и т.п.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Работы принимаются до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29 ноября!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83880" cy="1267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Что есть между нами общего по вопросу образования наших детей?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712968" cy="418795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Все мы являемся участниками образовательного процесса.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Что ещё нас объединяет? Наши общие цели. Все мы хотим видеть своих детей образованными, воспитанными, культурными, обеспеченными по окончании школы таким багажом знаний и умений, который будет достаточным для получения дальнейшего образования и реализации любых, даже самых смелых профессиональных и карьерных намерений.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Нас объединяет ещё и то, что мы оказались в одном и том же месте в одно и то же время. Это школа №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год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20….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Все мы заинтересованы в том, чтобы понимать друг друга, так как от этого, в большой степени зависит успех нашего общего дела.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Все мы просто люди, наделённые различными достоинствами и недостатками, успехами и неудачами. Все мы, к сожалению, можем болеть,  быть несчастными и т.д.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Все мы, к сожалению, склонны искать причины неудач во внешних обстоятельствах или в других людях.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Все мы наделены правом иметь своё мнение и открыто высказывать его.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Мы с вами наделены правом защищать и отстаивать права ребёнка на любом уровне. 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Нас объединяет педагогика и психология, в которой учитель – профессионал, и родитель – по своему родительскому предназначению тоже педагог и психолог.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183880" cy="1267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Где же расходятся наши интересы, где начинаются помехи?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276" y="2205038"/>
            <a:ext cx="4207548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Родители                   Учитель 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3931920" cy="46051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1-3 ребёнка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31920" cy="46051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Хроническая</a:t>
            </a:r>
          </a:p>
          <a:p>
            <a:pPr>
              <a:buNone/>
            </a:pPr>
            <a:r>
              <a:rPr lang="ru-RU" dirty="0" smtClean="0"/>
              <a:t>«многодетность»: от</a:t>
            </a:r>
          </a:p>
          <a:p>
            <a:pPr>
              <a:buNone/>
            </a:pPr>
            <a:r>
              <a:rPr lang="ru-RU" dirty="0" smtClean="0"/>
              <a:t>25 учеников у</a:t>
            </a:r>
          </a:p>
          <a:p>
            <a:pPr>
              <a:buNone/>
            </a:pPr>
            <a:r>
              <a:rPr lang="ru-RU" dirty="0" smtClean="0"/>
              <a:t>учителя начальных</a:t>
            </a:r>
          </a:p>
          <a:p>
            <a:pPr>
              <a:buNone/>
            </a:pPr>
            <a:r>
              <a:rPr lang="ru-RU" dirty="0" smtClean="0"/>
              <a:t>классов до </a:t>
            </a:r>
            <a:r>
              <a:rPr lang="ru-RU" dirty="0" err="1" smtClean="0"/>
              <a:t>произве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дения</a:t>
            </a:r>
            <a:r>
              <a:rPr lang="ru-RU" dirty="0" smtClean="0"/>
              <a:t> 25 </a:t>
            </a:r>
            <a:r>
              <a:rPr lang="ru-RU" dirty="0" err="1" smtClean="0"/>
              <a:t>х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количество классов</a:t>
            </a:r>
          </a:p>
          <a:p>
            <a:pPr>
              <a:buNone/>
            </a:pPr>
            <a:r>
              <a:rPr lang="ru-RU" dirty="0" smtClean="0"/>
              <a:t>у учителя-</a:t>
            </a:r>
          </a:p>
          <a:p>
            <a:pPr>
              <a:buNone/>
            </a:pPr>
            <a:r>
              <a:rPr lang="ru-RU" dirty="0" smtClean="0"/>
              <a:t>предметника.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183880" cy="475496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Количество детей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Родители                    Учитель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3931920" cy="460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Неосведомлённость</a:t>
            </a:r>
          </a:p>
          <a:p>
            <a:pPr>
              <a:buNone/>
            </a:pPr>
            <a:r>
              <a:rPr lang="ru-RU" dirty="0" smtClean="0"/>
              <a:t>в нормативно-право-</a:t>
            </a:r>
          </a:p>
          <a:p>
            <a:pPr>
              <a:buNone/>
            </a:pPr>
            <a:r>
              <a:rPr lang="ru-RU" dirty="0" smtClean="0"/>
              <a:t>вой базе </a:t>
            </a:r>
            <a:r>
              <a:rPr lang="ru-RU" dirty="0" err="1" smtClean="0"/>
              <a:t>Государ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ственного</a:t>
            </a:r>
            <a:r>
              <a:rPr lang="ru-RU" dirty="0" smtClean="0"/>
              <a:t> </a:t>
            </a:r>
            <a:r>
              <a:rPr lang="ru-RU" dirty="0" err="1" smtClean="0"/>
              <a:t>Образо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вания</a:t>
            </a:r>
            <a:r>
              <a:rPr lang="ru-RU" dirty="0" smtClean="0"/>
              <a:t> (программы,</a:t>
            </a:r>
          </a:p>
          <a:p>
            <a:pPr>
              <a:buNone/>
            </a:pPr>
            <a:r>
              <a:rPr lang="ru-RU" dirty="0" smtClean="0"/>
              <a:t>учебный план,</a:t>
            </a:r>
          </a:p>
          <a:p>
            <a:pPr>
              <a:buNone/>
            </a:pPr>
            <a:r>
              <a:rPr lang="ru-RU" dirty="0" smtClean="0"/>
              <a:t>нормы </a:t>
            </a:r>
            <a:r>
              <a:rPr lang="ru-RU" dirty="0" err="1" smtClean="0"/>
              <a:t>СанПИНа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Образовательные</a:t>
            </a:r>
          </a:p>
          <a:p>
            <a:pPr>
              <a:buNone/>
            </a:pPr>
            <a:r>
              <a:rPr lang="ru-RU" dirty="0" smtClean="0"/>
              <a:t>стандарты и пр.)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31920" cy="460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Осведомлённость и</a:t>
            </a:r>
          </a:p>
          <a:p>
            <a:pPr>
              <a:buNone/>
            </a:pPr>
            <a:r>
              <a:rPr lang="ru-RU" dirty="0" smtClean="0"/>
              <a:t>безусловная</a:t>
            </a:r>
          </a:p>
          <a:p>
            <a:pPr>
              <a:buNone/>
            </a:pPr>
            <a:r>
              <a:rPr lang="ru-RU" dirty="0" smtClean="0"/>
              <a:t>необходимость</a:t>
            </a:r>
          </a:p>
          <a:p>
            <a:pPr>
              <a:buNone/>
            </a:pPr>
            <a:r>
              <a:rPr lang="ru-RU" dirty="0" smtClean="0"/>
              <a:t>приятия</a:t>
            </a:r>
          </a:p>
          <a:p>
            <a:pPr>
              <a:buNone/>
            </a:pPr>
            <a:r>
              <a:rPr lang="ru-RU" dirty="0" smtClean="0"/>
              <a:t>перечисленных</a:t>
            </a:r>
          </a:p>
          <a:p>
            <a:pPr>
              <a:buNone/>
            </a:pPr>
            <a:r>
              <a:rPr lang="ru-RU" dirty="0" smtClean="0"/>
              <a:t>норм.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183880" cy="475496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. </a:t>
            </a:r>
            <a:r>
              <a:rPr lang="ru-RU" sz="3200" b="1" dirty="0" smtClean="0">
                <a:solidFill>
                  <a:srgbClr val="FF0000"/>
                </a:solidFill>
              </a:rPr>
              <a:t>Отношение к нормам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Родители                     Учитель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248472" cy="46051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900" dirty="0" smtClean="0"/>
              <a:t>Школа и семья представляют</a:t>
            </a:r>
          </a:p>
          <a:p>
            <a:pPr algn="just">
              <a:buNone/>
            </a:pPr>
            <a:r>
              <a:rPr lang="ru-RU" sz="1900" dirty="0" smtClean="0"/>
              <a:t>собой разные социально</a:t>
            </a:r>
          </a:p>
          <a:p>
            <a:pPr algn="just">
              <a:buNone/>
            </a:pPr>
            <a:r>
              <a:rPr lang="ru-RU" sz="1900" dirty="0" smtClean="0"/>
              <a:t>психологические группы.</a:t>
            </a:r>
          </a:p>
          <a:p>
            <a:pPr algn="just">
              <a:buNone/>
            </a:pPr>
            <a:r>
              <a:rPr lang="ru-RU" sz="1900" dirty="0" smtClean="0"/>
              <a:t>Представители различных</a:t>
            </a:r>
          </a:p>
          <a:p>
            <a:pPr algn="just">
              <a:buNone/>
            </a:pPr>
            <a:r>
              <a:rPr lang="ru-RU" sz="1900" dirty="0" smtClean="0"/>
              <a:t>групп начинают </a:t>
            </a:r>
            <a:r>
              <a:rPr lang="ru-RU" sz="1900" dirty="0" err="1" smtClean="0"/>
              <a:t>взаимодей</a:t>
            </a:r>
            <a:r>
              <a:rPr lang="ru-RU" sz="1900" dirty="0" smtClean="0"/>
              <a:t>-</a:t>
            </a:r>
          </a:p>
          <a:p>
            <a:pPr algn="just">
              <a:buNone/>
            </a:pPr>
            <a:r>
              <a:rPr lang="ru-RU" sz="1900" dirty="0" err="1" smtClean="0"/>
              <a:t>ствовать</a:t>
            </a:r>
            <a:r>
              <a:rPr lang="ru-RU" sz="1900" dirty="0" smtClean="0"/>
              <a:t> между собой, охраняя</a:t>
            </a:r>
          </a:p>
          <a:p>
            <a:pPr algn="just">
              <a:buNone/>
            </a:pPr>
            <a:r>
              <a:rPr lang="ru-RU" sz="1900" dirty="0" smtClean="0"/>
              <a:t>в отношении ученика </a:t>
            </a:r>
            <a:r>
              <a:rPr lang="ru-RU" sz="1900" dirty="0" err="1" smtClean="0"/>
              <a:t>устано</a:t>
            </a:r>
            <a:r>
              <a:rPr lang="ru-RU" sz="1900" dirty="0" smtClean="0"/>
              <a:t>-</a:t>
            </a:r>
          </a:p>
          <a:p>
            <a:pPr algn="just">
              <a:buNone/>
            </a:pPr>
            <a:r>
              <a:rPr lang="ru-RU" sz="1900" dirty="0" smtClean="0"/>
              <a:t>вившиеся и привычные (для</a:t>
            </a:r>
          </a:p>
          <a:p>
            <a:pPr algn="just">
              <a:buNone/>
            </a:pPr>
            <a:r>
              <a:rPr lang="ru-RU" sz="1900" dirty="0" smtClean="0"/>
              <a:t>своей группы) связи и стерео</a:t>
            </a:r>
          </a:p>
          <a:p>
            <a:pPr algn="just">
              <a:buNone/>
            </a:pPr>
            <a:r>
              <a:rPr lang="ru-RU" sz="1900" dirty="0" smtClean="0"/>
              <a:t>типы. Родитель ожидает от</a:t>
            </a:r>
          </a:p>
          <a:p>
            <a:pPr algn="just">
              <a:buNone/>
            </a:pPr>
            <a:r>
              <a:rPr lang="ru-RU" sz="1900" dirty="0" smtClean="0"/>
              <a:t>школы отношения, как в</a:t>
            </a:r>
          </a:p>
          <a:p>
            <a:pPr algn="just">
              <a:buNone/>
            </a:pPr>
            <a:r>
              <a:rPr lang="ru-RU" sz="1900" dirty="0" smtClean="0"/>
              <a:t>семье, а у школы другие под</a:t>
            </a:r>
          </a:p>
          <a:p>
            <a:pPr algn="just">
              <a:buNone/>
            </a:pPr>
            <a:r>
              <a:rPr lang="ru-RU" sz="1900" dirty="0" smtClean="0"/>
              <a:t>ходы и задачи, просто потому,</a:t>
            </a:r>
          </a:p>
          <a:p>
            <a:pPr algn="just">
              <a:buNone/>
            </a:pPr>
            <a:r>
              <a:rPr lang="ru-RU" sz="1900" dirty="0" smtClean="0"/>
              <a:t>что школа – это не семья.</a:t>
            </a:r>
            <a:endParaRPr lang="ru-RU" sz="19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31920" cy="4605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«Школьный конвейер» не</a:t>
            </a:r>
          </a:p>
          <a:p>
            <a:pPr>
              <a:buNone/>
            </a:pPr>
            <a:r>
              <a:rPr lang="ru-RU" dirty="0" smtClean="0"/>
              <a:t>всегда способен учитывать</a:t>
            </a:r>
          </a:p>
          <a:p>
            <a:pPr>
              <a:buNone/>
            </a:pPr>
            <a:r>
              <a:rPr lang="ru-RU" dirty="0" smtClean="0"/>
              <a:t>индивидуальный запрос</a:t>
            </a:r>
          </a:p>
          <a:p>
            <a:pPr>
              <a:buNone/>
            </a:pPr>
            <a:r>
              <a:rPr lang="ru-RU" dirty="0" smtClean="0"/>
              <a:t>каждого ребёнка и</a:t>
            </a:r>
          </a:p>
          <a:p>
            <a:pPr>
              <a:buNone/>
            </a:pPr>
            <a:r>
              <a:rPr lang="ru-RU" dirty="0" smtClean="0"/>
              <a:t>каждого родителя – это</a:t>
            </a:r>
          </a:p>
          <a:p>
            <a:pPr>
              <a:buNone/>
            </a:pPr>
            <a:r>
              <a:rPr lang="ru-RU" dirty="0" smtClean="0"/>
              <a:t>плохо. </a:t>
            </a:r>
          </a:p>
          <a:p>
            <a:pPr>
              <a:buNone/>
            </a:pPr>
            <a:r>
              <a:rPr lang="ru-RU" dirty="0" smtClean="0"/>
              <a:t>В современной педагогике,</a:t>
            </a:r>
          </a:p>
          <a:p>
            <a:pPr>
              <a:buNone/>
            </a:pPr>
            <a:r>
              <a:rPr lang="ru-RU" dirty="0" smtClean="0"/>
              <a:t>тем не менее, приоритетом</a:t>
            </a:r>
          </a:p>
          <a:p>
            <a:pPr>
              <a:buNone/>
            </a:pPr>
            <a:r>
              <a:rPr lang="ru-RU" dirty="0" smtClean="0"/>
              <a:t>выбран личностно</a:t>
            </a:r>
          </a:p>
          <a:p>
            <a:pPr>
              <a:buNone/>
            </a:pPr>
            <a:r>
              <a:rPr lang="ru-RU" dirty="0" smtClean="0"/>
              <a:t>ориентированный подход </a:t>
            </a:r>
          </a:p>
          <a:p>
            <a:pPr>
              <a:buNone/>
            </a:pPr>
            <a:r>
              <a:rPr lang="ru-RU" dirty="0" smtClean="0"/>
              <a:t>это хорошо. Правда</a:t>
            </a:r>
          </a:p>
          <a:p>
            <a:pPr>
              <a:buNone/>
            </a:pPr>
            <a:r>
              <a:rPr lang="ru-RU" dirty="0" smtClean="0"/>
              <a:t>запросы семьи и развитие</a:t>
            </a:r>
          </a:p>
          <a:p>
            <a:pPr>
              <a:buNone/>
            </a:pPr>
            <a:r>
              <a:rPr lang="ru-RU" dirty="0" smtClean="0"/>
              <a:t>личности в школе – это не</a:t>
            </a:r>
          </a:p>
          <a:p>
            <a:pPr>
              <a:buNone/>
            </a:pPr>
            <a:r>
              <a:rPr lang="ru-RU" dirty="0" smtClean="0"/>
              <a:t>одно и то же.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183880" cy="475496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. </a:t>
            </a:r>
            <a:r>
              <a:rPr lang="ru-RU" sz="2800" b="1" dirty="0" smtClean="0">
                <a:solidFill>
                  <a:srgbClr val="FF0000"/>
                </a:solidFill>
              </a:rPr>
              <a:t>Различная социально-психологическая среда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Родители                 Учитель 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248472" cy="4605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sz="2400" dirty="0" smtClean="0"/>
              <a:t>Родителям более известна жизнь их ребёнка вне школы, дома, у бабушки, во дворе. В этих ролях он может вполне устраивать родителей.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31920" cy="4605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Учителю же более</a:t>
            </a:r>
          </a:p>
          <a:p>
            <a:pPr>
              <a:buNone/>
            </a:pPr>
            <a:r>
              <a:rPr lang="ru-RU" dirty="0" smtClean="0"/>
              <a:t>известна учебная</a:t>
            </a:r>
          </a:p>
          <a:p>
            <a:pPr>
              <a:buNone/>
            </a:pPr>
            <a:r>
              <a:rPr lang="ru-RU" dirty="0" smtClean="0"/>
              <a:t>деятельность,</a:t>
            </a:r>
          </a:p>
          <a:p>
            <a:pPr>
              <a:buNone/>
            </a:pPr>
            <a:r>
              <a:rPr lang="ru-RU" dirty="0" smtClean="0"/>
              <a:t>Школьная</a:t>
            </a:r>
          </a:p>
          <a:p>
            <a:pPr>
              <a:buNone/>
            </a:pPr>
            <a:r>
              <a:rPr lang="ru-RU" dirty="0" smtClean="0"/>
              <a:t>успеваемость,</a:t>
            </a:r>
          </a:p>
          <a:p>
            <a:pPr>
              <a:buNone/>
            </a:pPr>
            <a:r>
              <a:rPr lang="ru-RU" dirty="0" smtClean="0"/>
              <a:t>поведение на уроках</a:t>
            </a:r>
          </a:p>
          <a:p>
            <a:pPr>
              <a:buNone/>
            </a:pPr>
            <a:r>
              <a:rPr lang="ru-RU" dirty="0" smtClean="0"/>
              <a:t>и в школе вообще,</a:t>
            </a:r>
          </a:p>
          <a:p>
            <a:pPr>
              <a:buNone/>
            </a:pPr>
            <a:r>
              <a:rPr lang="ru-RU" dirty="0" smtClean="0"/>
              <a:t>т.е. иная социальная</a:t>
            </a:r>
          </a:p>
          <a:p>
            <a:pPr>
              <a:buNone/>
            </a:pPr>
            <a:r>
              <a:rPr lang="ru-RU" dirty="0" smtClean="0"/>
              <a:t>роль ребёнка, в</a:t>
            </a:r>
          </a:p>
          <a:p>
            <a:pPr>
              <a:buNone/>
            </a:pPr>
            <a:r>
              <a:rPr lang="ru-RU" dirty="0" smtClean="0"/>
              <a:t>которой он может</a:t>
            </a:r>
          </a:p>
          <a:p>
            <a:pPr>
              <a:buNone/>
            </a:pPr>
            <a:r>
              <a:rPr lang="ru-RU" dirty="0" smtClean="0"/>
              <a:t>быть совершенно</a:t>
            </a:r>
          </a:p>
          <a:p>
            <a:pPr>
              <a:buNone/>
            </a:pPr>
            <a:r>
              <a:rPr lang="ru-RU" dirty="0" smtClean="0"/>
              <a:t>другим, чем в роли</a:t>
            </a:r>
          </a:p>
          <a:p>
            <a:pPr>
              <a:buNone/>
            </a:pPr>
            <a:r>
              <a:rPr lang="ru-RU" dirty="0" smtClean="0"/>
              <a:t>сына, внука в семье.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183880" cy="475496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4 . </a:t>
            </a:r>
            <a:r>
              <a:rPr lang="ru-RU" sz="2900" b="1" dirty="0" smtClean="0">
                <a:solidFill>
                  <a:srgbClr val="FF0000"/>
                </a:solidFill>
              </a:rPr>
              <a:t>Различная  информированность о ребёнке.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Родители                   Учитель 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248472" cy="46051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/>
              <a:t>Непомерно большое</a:t>
            </a:r>
          </a:p>
          <a:p>
            <a:pPr algn="just">
              <a:buNone/>
            </a:pPr>
            <a:r>
              <a:rPr lang="ru-RU" sz="2200" dirty="0" smtClean="0"/>
              <a:t>количество обязанностей,</a:t>
            </a:r>
          </a:p>
          <a:p>
            <a:pPr algn="just">
              <a:buNone/>
            </a:pPr>
            <a:r>
              <a:rPr lang="ru-RU" sz="2200" dirty="0" smtClean="0"/>
              <a:t>которые предъявляются</a:t>
            </a:r>
          </a:p>
          <a:p>
            <a:pPr algn="just">
              <a:buNone/>
            </a:pPr>
            <a:r>
              <a:rPr lang="ru-RU" sz="2200" dirty="0" smtClean="0"/>
              <a:t>родителями без учёта</a:t>
            </a:r>
          </a:p>
          <a:p>
            <a:pPr algn="just">
              <a:buNone/>
            </a:pPr>
            <a:r>
              <a:rPr lang="ru-RU" sz="2200" dirty="0" smtClean="0"/>
              <a:t>возможностей и</a:t>
            </a:r>
          </a:p>
          <a:p>
            <a:pPr algn="just">
              <a:buNone/>
            </a:pPr>
            <a:r>
              <a:rPr lang="ru-RU" sz="2200" dirty="0" smtClean="0"/>
              <a:t>обстановки, в силу их</a:t>
            </a:r>
          </a:p>
          <a:p>
            <a:pPr algn="just">
              <a:buNone/>
            </a:pPr>
            <a:r>
              <a:rPr lang="ru-RU" sz="2200" dirty="0" smtClean="0"/>
              <a:t>невыполнимости</a:t>
            </a:r>
          </a:p>
          <a:p>
            <a:pPr algn="just">
              <a:buNone/>
            </a:pPr>
            <a:r>
              <a:rPr lang="ru-RU" sz="2200" dirty="0" smtClean="0"/>
              <a:t>на практике ведут к</a:t>
            </a:r>
          </a:p>
          <a:p>
            <a:pPr algn="just">
              <a:buNone/>
            </a:pPr>
            <a:r>
              <a:rPr lang="ru-RU" sz="2200" dirty="0" smtClean="0"/>
              <a:t>непониманию, досаде</a:t>
            </a:r>
          </a:p>
          <a:p>
            <a:pPr algn="just">
              <a:buNone/>
            </a:pPr>
            <a:r>
              <a:rPr lang="ru-RU" sz="2200" dirty="0" smtClean="0"/>
              <a:t>неблагодарности.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31920" cy="460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Невозможность выполнения учителем многих желаний родителей (от полноценного кормления до постижения основ всех наук только на «5»).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183880" cy="475496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5 . </a:t>
            </a:r>
            <a:r>
              <a:rPr lang="ru-RU" sz="3400" b="1" dirty="0" err="1" smtClean="0">
                <a:solidFill>
                  <a:srgbClr val="FF0000"/>
                </a:solidFill>
              </a:rPr>
              <a:t>Многофунциональность</a:t>
            </a:r>
            <a:r>
              <a:rPr lang="ru-RU" sz="3400" b="1" dirty="0" smtClean="0">
                <a:solidFill>
                  <a:srgbClr val="FF0000"/>
                </a:solidFill>
              </a:rPr>
              <a:t>. 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183880" cy="4754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  Родители                 Учитель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248472" cy="46051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Чрезмерная осведомлённость в деле организации «сарафанного радио» и написании писем, жалоб в определённые инстанции.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31920" cy="460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Социальная незащищённость учителя от проверок разных уровней, вплоть до прокурорских.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183880" cy="47549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just">
              <a:buNone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6 . </a:t>
            </a:r>
            <a:r>
              <a:rPr lang="ru-RU" sz="2800" b="1" dirty="0" smtClean="0">
                <a:solidFill>
                  <a:srgbClr val="FF0000"/>
                </a:solidFill>
              </a:rPr>
              <a:t>Обвинители и обвиняемые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279</TotalTime>
  <Words>1544</Words>
  <Application>Microsoft Office PowerPoint</Application>
  <PresentationFormat>Экран (4:3)</PresentationFormat>
  <Paragraphs>182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Родительское собрание</vt:lpstr>
      <vt:lpstr>Что есть между нами общего по вопросу образования наших детей? </vt:lpstr>
      <vt:lpstr>Где же расходятся наши интересы, где начинаются помехи?  </vt:lpstr>
      <vt:lpstr>      Родители                   Учитель  </vt:lpstr>
      <vt:lpstr>     Родители                    Учитель </vt:lpstr>
      <vt:lpstr>     Родители                     Учитель </vt:lpstr>
      <vt:lpstr>       Родители                 Учитель  </vt:lpstr>
      <vt:lpstr>      Родители                   Учитель  </vt:lpstr>
      <vt:lpstr>         Родители                 Учитель </vt:lpstr>
      <vt:lpstr>         Родители                Учитель   </vt:lpstr>
      <vt:lpstr>        Родители                    Учитель </vt:lpstr>
      <vt:lpstr>         Родители                Учитель  </vt:lpstr>
      <vt:lpstr>           Родители              Учитель  </vt:lpstr>
      <vt:lpstr>        Родители                  Учитель </vt:lpstr>
      <vt:lpstr>  ПАМЯТКА ДЛЯ РОДИТЕЛЕЙ  </vt:lpstr>
      <vt:lpstr>  ПАМЯТКА ДЛЯ РОДИТЕЛЕЙ  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20</cp:revision>
  <dcterms:modified xsi:type="dcterms:W3CDTF">2014-02-24T12:02:23Z</dcterms:modified>
</cp:coreProperties>
</file>