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6" r:id="rId17"/>
    <p:sldId id="272" r:id="rId18"/>
    <p:sldId id="261" r:id="rId19"/>
    <p:sldId id="274" r:id="rId20"/>
    <p:sldId id="273" r:id="rId21"/>
    <p:sldId id="277" r:id="rId22"/>
  </p:sldIdLst>
  <p:sldSz cx="9144000" cy="5715000" type="screen16x1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6427" autoAdjust="0"/>
  </p:normalViewPr>
  <p:slideViewPr>
    <p:cSldViewPr snapToGrid="0">
      <p:cViewPr varScale="1">
        <p:scale>
          <a:sx n="86" d="100"/>
          <a:sy n="86" d="100"/>
        </p:scale>
        <p:origin x="-708" y="-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slide" Target="../slides/slide7.xml"/><Relationship Id="rId1" Type="http://schemas.openxmlformats.org/officeDocument/2006/relationships/slide" Target="../slides/slide18.xml"/><Relationship Id="rId5" Type="http://schemas.openxmlformats.org/officeDocument/2006/relationships/slide" Target="../slides/slide10.xml"/><Relationship Id="rId4" Type="http://schemas.openxmlformats.org/officeDocument/2006/relationships/slide" Target="../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4ABB16-B3CB-4C43-9B57-BDD244BD81C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BB2C7B-BB86-468D-9526-579DA7C2BC75}">
      <dgm:prSet phldrT="[Текст]"/>
      <dgm:spPr/>
      <dgm:t>
        <a:bodyPr/>
        <a:lstStyle/>
        <a:p>
          <a:pPr algn="r"/>
          <a:r>
            <a:rPr lang="ru-RU" b="1" dirty="0" smtClean="0"/>
            <a:t>Универсальные </a:t>
          </a:r>
        </a:p>
        <a:p>
          <a:pPr algn="r"/>
          <a:r>
            <a:rPr lang="ru-RU" b="1" dirty="0" smtClean="0"/>
            <a:t>учебные действия</a:t>
          </a:r>
          <a:endParaRPr lang="ru-RU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E9E208E-1D7E-4D09-8837-3C2316CBE4D7}" type="parTrans" cxnId="{B2C07833-C0DD-4903-84DC-4FF4679E2831}">
      <dgm:prSet/>
      <dgm:spPr/>
      <dgm:t>
        <a:bodyPr/>
        <a:lstStyle/>
        <a:p>
          <a:endParaRPr lang="ru-RU"/>
        </a:p>
      </dgm:t>
    </dgm:pt>
    <dgm:pt modelId="{586611A2-9398-4189-9411-B3412526A6D4}" type="sibTrans" cxnId="{B2C07833-C0DD-4903-84DC-4FF4679E2831}">
      <dgm:prSet/>
      <dgm:spPr/>
      <dgm:t>
        <a:bodyPr/>
        <a:lstStyle/>
        <a:p>
          <a:endParaRPr lang="ru-RU"/>
        </a:p>
      </dgm:t>
    </dgm:pt>
    <dgm:pt modelId="{7F47048F-D84D-43AE-9E80-A6A9FB93EC16}">
      <dgm:prSet phldrT="[Текст]"/>
      <dgm:spPr/>
      <dgm:t>
        <a:bodyPr/>
        <a:lstStyle/>
        <a:p>
          <a:r>
            <a:rPr lang="ru-RU" b="1" dirty="0" smtClean="0">
              <a:hlinkClick xmlns:r="http://schemas.openxmlformats.org/officeDocument/2006/relationships" r:id="rId2" action="ppaction://hlinksldjump"/>
            </a:rPr>
            <a:t>Личностные УУД</a:t>
          </a:r>
          <a:endParaRPr lang="ru-RU" b="1" dirty="0"/>
        </a:p>
      </dgm:t>
    </dgm:pt>
    <dgm:pt modelId="{C0C7EFB9-F664-40F0-9F8A-D094FB547816}" type="parTrans" cxnId="{6E0ED258-4741-465E-B41F-B5AD9FB4E823}">
      <dgm:prSet/>
      <dgm:spPr/>
      <dgm:t>
        <a:bodyPr/>
        <a:lstStyle/>
        <a:p>
          <a:endParaRPr lang="ru-RU"/>
        </a:p>
      </dgm:t>
    </dgm:pt>
    <dgm:pt modelId="{1DE90807-D089-4EE2-B8D8-0E277BAE92B2}" type="sibTrans" cxnId="{6E0ED258-4741-465E-B41F-B5AD9FB4E823}">
      <dgm:prSet/>
      <dgm:spPr/>
      <dgm:t>
        <a:bodyPr/>
        <a:lstStyle/>
        <a:p>
          <a:endParaRPr lang="ru-RU"/>
        </a:p>
      </dgm:t>
    </dgm:pt>
    <dgm:pt modelId="{ED9CCC41-E3FB-4FC9-BE61-C30BA4DD0474}">
      <dgm:prSet phldrT="[Текст]"/>
      <dgm:spPr/>
      <dgm:t>
        <a:bodyPr/>
        <a:lstStyle/>
        <a:p>
          <a:r>
            <a:rPr lang="ru-RU" b="1" dirty="0" smtClean="0">
              <a:hlinkClick xmlns:r="http://schemas.openxmlformats.org/officeDocument/2006/relationships" r:id="rId3" action="ppaction://hlinksldjump"/>
            </a:rPr>
            <a:t>Регулятивные УУД</a:t>
          </a:r>
          <a:endParaRPr lang="ru-RU" b="1" dirty="0"/>
        </a:p>
      </dgm:t>
    </dgm:pt>
    <dgm:pt modelId="{3E1A2615-2B12-4427-9020-4A99C659EC83}" type="parTrans" cxnId="{76A94D8E-B987-4024-92DD-85738E37C647}">
      <dgm:prSet/>
      <dgm:spPr/>
      <dgm:t>
        <a:bodyPr/>
        <a:lstStyle/>
        <a:p>
          <a:endParaRPr lang="ru-RU"/>
        </a:p>
      </dgm:t>
    </dgm:pt>
    <dgm:pt modelId="{E311A95B-1F3A-4304-811D-719288EFDB68}" type="sibTrans" cxnId="{76A94D8E-B987-4024-92DD-85738E37C647}">
      <dgm:prSet/>
      <dgm:spPr/>
      <dgm:t>
        <a:bodyPr/>
        <a:lstStyle/>
        <a:p>
          <a:endParaRPr lang="ru-RU"/>
        </a:p>
      </dgm:t>
    </dgm:pt>
    <dgm:pt modelId="{94AADACC-EB3D-475E-A610-1F7088342D96}">
      <dgm:prSet phldrT="[Текст]"/>
      <dgm:spPr/>
      <dgm:t>
        <a:bodyPr/>
        <a:lstStyle/>
        <a:p>
          <a:r>
            <a:rPr lang="ru-RU" b="1" dirty="0" smtClean="0">
              <a:hlinkClick xmlns:r="http://schemas.openxmlformats.org/officeDocument/2006/relationships" r:id="rId4" action="ppaction://hlinksldjump"/>
            </a:rPr>
            <a:t>Познавательные УУД</a:t>
          </a:r>
          <a:endParaRPr lang="ru-RU" b="1" dirty="0"/>
        </a:p>
      </dgm:t>
    </dgm:pt>
    <dgm:pt modelId="{A8BA764E-E5B4-4E67-B701-5957FF384DD5}" type="parTrans" cxnId="{DC4231EE-C21F-49EB-A54A-B91459BB0ADD}">
      <dgm:prSet/>
      <dgm:spPr/>
      <dgm:t>
        <a:bodyPr/>
        <a:lstStyle/>
        <a:p>
          <a:endParaRPr lang="ru-RU"/>
        </a:p>
      </dgm:t>
    </dgm:pt>
    <dgm:pt modelId="{EAEC39D1-78ED-44FD-A4EC-8FB905DD5F23}" type="sibTrans" cxnId="{DC4231EE-C21F-49EB-A54A-B91459BB0ADD}">
      <dgm:prSet/>
      <dgm:spPr/>
      <dgm:t>
        <a:bodyPr/>
        <a:lstStyle/>
        <a:p>
          <a:endParaRPr lang="ru-RU"/>
        </a:p>
      </dgm:t>
    </dgm:pt>
    <dgm:pt modelId="{301DC003-B575-483C-9AB2-44729F0F958B}">
      <dgm:prSet phldrT="[Текст]"/>
      <dgm:spPr/>
      <dgm:t>
        <a:bodyPr/>
        <a:lstStyle/>
        <a:p>
          <a:r>
            <a:rPr lang="ru-RU" b="1" dirty="0" smtClean="0">
              <a:hlinkClick xmlns:r="http://schemas.openxmlformats.org/officeDocument/2006/relationships" r:id="rId5" action="ppaction://hlinksldjump"/>
            </a:rPr>
            <a:t>Коммуникативные УУД</a:t>
          </a:r>
          <a:endParaRPr lang="ru-RU" b="1" dirty="0"/>
        </a:p>
      </dgm:t>
    </dgm:pt>
    <dgm:pt modelId="{49E9BAE3-9A5E-4FE5-85BA-04AC90D99E95}" type="parTrans" cxnId="{0DF26BDF-DA16-47AB-AFC7-CC99F7A56147}">
      <dgm:prSet/>
      <dgm:spPr/>
      <dgm:t>
        <a:bodyPr/>
        <a:lstStyle/>
        <a:p>
          <a:endParaRPr lang="ru-RU"/>
        </a:p>
      </dgm:t>
    </dgm:pt>
    <dgm:pt modelId="{60ABCA84-ED28-4E5A-AFFF-CFBA5F9837D1}" type="sibTrans" cxnId="{0DF26BDF-DA16-47AB-AFC7-CC99F7A56147}">
      <dgm:prSet/>
      <dgm:spPr/>
      <dgm:t>
        <a:bodyPr/>
        <a:lstStyle/>
        <a:p>
          <a:endParaRPr lang="ru-RU"/>
        </a:p>
      </dgm:t>
    </dgm:pt>
    <dgm:pt modelId="{42968214-02AA-4E6D-BBFE-A95A5DF16C1F}" type="pres">
      <dgm:prSet presAssocID="{654ABB16-B3CB-4C43-9B57-BDD244BD81C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D2CA70-1922-4A1C-85C8-9CC9B807A6C5}" type="pres">
      <dgm:prSet presAssocID="{654ABB16-B3CB-4C43-9B57-BDD244BD81CE}" presName="matrix" presStyleCnt="0"/>
      <dgm:spPr/>
    </dgm:pt>
    <dgm:pt modelId="{6CBFDCBD-4DC4-4E6E-B100-95E123CC479A}" type="pres">
      <dgm:prSet presAssocID="{654ABB16-B3CB-4C43-9B57-BDD244BD81CE}" presName="tile1" presStyleLbl="node1" presStyleIdx="0" presStyleCnt="4" custLinFactNeighborX="-973" custLinFactNeighborY="-598"/>
      <dgm:spPr/>
      <dgm:t>
        <a:bodyPr/>
        <a:lstStyle/>
        <a:p>
          <a:endParaRPr lang="ru-RU"/>
        </a:p>
      </dgm:t>
    </dgm:pt>
    <dgm:pt modelId="{9370286B-04F6-482C-BFA0-DE37974C5771}" type="pres">
      <dgm:prSet presAssocID="{654ABB16-B3CB-4C43-9B57-BDD244BD81C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92CD5-5752-4A7B-A209-0020E30F6D81}" type="pres">
      <dgm:prSet presAssocID="{654ABB16-B3CB-4C43-9B57-BDD244BD81CE}" presName="tile2" presStyleLbl="node1" presStyleIdx="1" presStyleCnt="4" custLinFactNeighborX="-342" custLinFactNeighborY="-31099"/>
      <dgm:spPr/>
      <dgm:t>
        <a:bodyPr/>
        <a:lstStyle/>
        <a:p>
          <a:endParaRPr lang="ru-RU"/>
        </a:p>
      </dgm:t>
    </dgm:pt>
    <dgm:pt modelId="{114CD4AD-7B74-43B9-BD78-601364DB7508}" type="pres">
      <dgm:prSet presAssocID="{654ABB16-B3CB-4C43-9B57-BDD244BD81C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AAADA-35FE-4DCF-B370-C1157AA51E52}" type="pres">
      <dgm:prSet presAssocID="{654ABB16-B3CB-4C43-9B57-BDD244BD81CE}" presName="tile3" presStyleLbl="node1" presStyleIdx="2" presStyleCnt="4" custLinFactNeighborX="-683" custLinFactNeighborY="585"/>
      <dgm:spPr/>
      <dgm:t>
        <a:bodyPr/>
        <a:lstStyle/>
        <a:p>
          <a:endParaRPr lang="ru-RU"/>
        </a:p>
      </dgm:t>
    </dgm:pt>
    <dgm:pt modelId="{6FD44958-160E-4E70-A85C-461D52832E4D}" type="pres">
      <dgm:prSet presAssocID="{654ABB16-B3CB-4C43-9B57-BDD244BD81C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55157-0633-4AB7-99D8-1F1EA857BB55}" type="pres">
      <dgm:prSet presAssocID="{654ABB16-B3CB-4C43-9B57-BDD244BD81CE}" presName="tile4" presStyleLbl="node1" presStyleIdx="3" presStyleCnt="4" custLinFactNeighborX="683" custLinFactNeighborY="27"/>
      <dgm:spPr/>
      <dgm:t>
        <a:bodyPr/>
        <a:lstStyle/>
        <a:p>
          <a:endParaRPr lang="ru-RU"/>
        </a:p>
      </dgm:t>
    </dgm:pt>
    <dgm:pt modelId="{8AC38CC9-6402-4941-B6A8-7CFD1CDF0486}" type="pres">
      <dgm:prSet presAssocID="{654ABB16-B3CB-4C43-9B57-BDD244BD81C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5FCBBF-A27D-4E6D-B5F5-1EE0509E9920}" type="pres">
      <dgm:prSet presAssocID="{654ABB16-B3CB-4C43-9B57-BDD244BD81CE}" presName="centerTile" presStyleLbl="fgShp" presStyleIdx="0" presStyleCnt="1" custScaleX="21260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76A1567-BF4E-46A1-87ED-D45CDB72D9A7}" type="presOf" srcId="{ED9CCC41-E3FB-4FC9-BE61-C30BA4DD0474}" destId="{114CD4AD-7B74-43B9-BD78-601364DB7508}" srcOrd="1" destOrd="0" presId="urn:microsoft.com/office/officeart/2005/8/layout/matrix1"/>
    <dgm:cxn modelId="{C6E9081B-F988-405C-9BC4-128A268EF49C}" type="presOf" srcId="{654ABB16-B3CB-4C43-9B57-BDD244BD81CE}" destId="{42968214-02AA-4E6D-BBFE-A95A5DF16C1F}" srcOrd="0" destOrd="0" presId="urn:microsoft.com/office/officeart/2005/8/layout/matrix1"/>
    <dgm:cxn modelId="{6E0ED258-4741-465E-B41F-B5AD9FB4E823}" srcId="{92BB2C7B-BB86-468D-9526-579DA7C2BC75}" destId="{7F47048F-D84D-43AE-9E80-A6A9FB93EC16}" srcOrd="0" destOrd="0" parTransId="{C0C7EFB9-F664-40F0-9F8A-D094FB547816}" sibTransId="{1DE90807-D089-4EE2-B8D8-0E277BAE92B2}"/>
    <dgm:cxn modelId="{0DF26BDF-DA16-47AB-AFC7-CC99F7A56147}" srcId="{92BB2C7B-BB86-468D-9526-579DA7C2BC75}" destId="{301DC003-B575-483C-9AB2-44729F0F958B}" srcOrd="3" destOrd="0" parTransId="{49E9BAE3-9A5E-4FE5-85BA-04AC90D99E95}" sibTransId="{60ABCA84-ED28-4E5A-AFFF-CFBA5F9837D1}"/>
    <dgm:cxn modelId="{B2C07833-C0DD-4903-84DC-4FF4679E2831}" srcId="{654ABB16-B3CB-4C43-9B57-BDD244BD81CE}" destId="{92BB2C7B-BB86-468D-9526-579DA7C2BC75}" srcOrd="0" destOrd="0" parTransId="{6E9E208E-1D7E-4D09-8837-3C2316CBE4D7}" sibTransId="{586611A2-9398-4189-9411-B3412526A6D4}"/>
    <dgm:cxn modelId="{530D44FA-BA03-490C-9A1D-6E5A29ECE0EF}" type="presOf" srcId="{94AADACC-EB3D-475E-A610-1F7088342D96}" destId="{E11AAADA-35FE-4DCF-B370-C1157AA51E52}" srcOrd="0" destOrd="0" presId="urn:microsoft.com/office/officeart/2005/8/layout/matrix1"/>
    <dgm:cxn modelId="{DC4231EE-C21F-49EB-A54A-B91459BB0ADD}" srcId="{92BB2C7B-BB86-468D-9526-579DA7C2BC75}" destId="{94AADACC-EB3D-475E-A610-1F7088342D96}" srcOrd="2" destOrd="0" parTransId="{A8BA764E-E5B4-4E67-B701-5957FF384DD5}" sibTransId="{EAEC39D1-78ED-44FD-A4EC-8FB905DD5F23}"/>
    <dgm:cxn modelId="{76A94D8E-B987-4024-92DD-85738E37C647}" srcId="{92BB2C7B-BB86-468D-9526-579DA7C2BC75}" destId="{ED9CCC41-E3FB-4FC9-BE61-C30BA4DD0474}" srcOrd="1" destOrd="0" parTransId="{3E1A2615-2B12-4427-9020-4A99C659EC83}" sibTransId="{E311A95B-1F3A-4304-811D-719288EFDB68}"/>
    <dgm:cxn modelId="{CAB3A12B-E89B-45E0-86EA-6534647BE3F8}" type="presOf" srcId="{94AADACC-EB3D-475E-A610-1F7088342D96}" destId="{6FD44958-160E-4E70-A85C-461D52832E4D}" srcOrd="1" destOrd="0" presId="urn:microsoft.com/office/officeart/2005/8/layout/matrix1"/>
    <dgm:cxn modelId="{EA417F2F-E711-443C-87B5-9AF44AA61C1E}" type="presOf" srcId="{7F47048F-D84D-43AE-9E80-A6A9FB93EC16}" destId="{6CBFDCBD-4DC4-4E6E-B100-95E123CC479A}" srcOrd="0" destOrd="0" presId="urn:microsoft.com/office/officeart/2005/8/layout/matrix1"/>
    <dgm:cxn modelId="{20F2E018-4C04-4F3F-BC24-243F0C5FE5F9}" type="presOf" srcId="{7F47048F-D84D-43AE-9E80-A6A9FB93EC16}" destId="{9370286B-04F6-482C-BFA0-DE37974C5771}" srcOrd="1" destOrd="0" presId="urn:microsoft.com/office/officeart/2005/8/layout/matrix1"/>
    <dgm:cxn modelId="{733E8AA4-47D4-4751-9CF8-CAA37E0F5F22}" type="presOf" srcId="{92BB2C7B-BB86-468D-9526-579DA7C2BC75}" destId="{3C5FCBBF-A27D-4E6D-B5F5-1EE0509E9920}" srcOrd="0" destOrd="0" presId="urn:microsoft.com/office/officeart/2005/8/layout/matrix1"/>
    <dgm:cxn modelId="{427963F1-2838-4E8E-9DD3-C6B65D4CB6D9}" type="presOf" srcId="{301DC003-B575-483C-9AB2-44729F0F958B}" destId="{8AC38CC9-6402-4941-B6A8-7CFD1CDF0486}" srcOrd="1" destOrd="0" presId="urn:microsoft.com/office/officeart/2005/8/layout/matrix1"/>
    <dgm:cxn modelId="{D3C52092-C889-49FE-BADB-E7A76C66F086}" type="presOf" srcId="{301DC003-B575-483C-9AB2-44729F0F958B}" destId="{4D355157-0633-4AB7-99D8-1F1EA857BB55}" srcOrd="0" destOrd="0" presId="urn:microsoft.com/office/officeart/2005/8/layout/matrix1"/>
    <dgm:cxn modelId="{049B2F40-EB29-49BB-B778-039FD4194842}" type="presOf" srcId="{ED9CCC41-E3FB-4FC9-BE61-C30BA4DD0474}" destId="{7EE92CD5-5752-4A7B-A209-0020E30F6D81}" srcOrd="0" destOrd="0" presId="urn:microsoft.com/office/officeart/2005/8/layout/matrix1"/>
    <dgm:cxn modelId="{9F80F651-D1FF-48CA-868E-FE7606EBF149}" type="presParOf" srcId="{42968214-02AA-4E6D-BBFE-A95A5DF16C1F}" destId="{9BD2CA70-1922-4A1C-85C8-9CC9B807A6C5}" srcOrd="0" destOrd="0" presId="urn:microsoft.com/office/officeart/2005/8/layout/matrix1"/>
    <dgm:cxn modelId="{559C9A5E-3B42-4002-827B-F48C45D5422C}" type="presParOf" srcId="{9BD2CA70-1922-4A1C-85C8-9CC9B807A6C5}" destId="{6CBFDCBD-4DC4-4E6E-B100-95E123CC479A}" srcOrd="0" destOrd="0" presId="urn:microsoft.com/office/officeart/2005/8/layout/matrix1"/>
    <dgm:cxn modelId="{DE5E2E44-0255-4161-94A8-2B819B4C76AB}" type="presParOf" srcId="{9BD2CA70-1922-4A1C-85C8-9CC9B807A6C5}" destId="{9370286B-04F6-482C-BFA0-DE37974C5771}" srcOrd="1" destOrd="0" presId="urn:microsoft.com/office/officeart/2005/8/layout/matrix1"/>
    <dgm:cxn modelId="{60318B43-C8A6-4F81-BC10-3828D2952D0D}" type="presParOf" srcId="{9BD2CA70-1922-4A1C-85C8-9CC9B807A6C5}" destId="{7EE92CD5-5752-4A7B-A209-0020E30F6D81}" srcOrd="2" destOrd="0" presId="urn:microsoft.com/office/officeart/2005/8/layout/matrix1"/>
    <dgm:cxn modelId="{A38FFADD-4B82-4A18-9CF0-9BBF68E9DC45}" type="presParOf" srcId="{9BD2CA70-1922-4A1C-85C8-9CC9B807A6C5}" destId="{114CD4AD-7B74-43B9-BD78-601364DB7508}" srcOrd="3" destOrd="0" presId="urn:microsoft.com/office/officeart/2005/8/layout/matrix1"/>
    <dgm:cxn modelId="{2E0762E2-05C0-4890-A827-112F32094677}" type="presParOf" srcId="{9BD2CA70-1922-4A1C-85C8-9CC9B807A6C5}" destId="{E11AAADA-35FE-4DCF-B370-C1157AA51E52}" srcOrd="4" destOrd="0" presId="urn:microsoft.com/office/officeart/2005/8/layout/matrix1"/>
    <dgm:cxn modelId="{985B00C7-99EB-4011-9E2C-50BA8FCE7DEF}" type="presParOf" srcId="{9BD2CA70-1922-4A1C-85C8-9CC9B807A6C5}" destId="{6FD44958-160E-4E70-A85C-461D52832E4D}" srcOrd="5" destOrd="0" presId="urn:microsoft.com/office/officeart/2005/8/layout/matrix1"/>
    <dgm:cxn modelId="{81ED283E-659D-4040-8262-2EDDC8E099D5}" type="presParOf" srcId="{9BD2CA70-1922-4A1C-85C8-9CC9B807A6C5}" destId="{4D355157-0633-4AB7-99D8-1F1EA857BB55}" srcOrd="6" destOrd="0" presId="urn:microsoft.com/office/officeart/2005/8/layout/matrix1"/>
    <dgm:cxn modelId="{3874480F-44F8-411A-93AD-84562E913B85}" type="presParOf" srcId="{9BD2CA70-1922-4A1C-85C8-9CC9B807A6C5}" destId="{8AC38CC9-6402-4941-B6A8-7CFD1CDF0486}" srcOrd="7" destOrd="0" presId="urn:microsoft.com/office/officeart/2005/8/layout/matrix1"/>
    <dgm:cxn modelId="{8F11EC54-4198-4D06-8B9F-1033334F0DEA}" type="presParOf" srcId="{42968214-02AA-4E6D-BBFE-A95A5DF16C1F}" destId="{3C5FCBBF-A27D-4E6D-B5F5-1EE0509E992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FDCBD-4DC4-4E6E-B100-95E123CC479A}">
      <dsp:nvSpPr>
        <dsp:cNvPr id="0" name=""/>
        <dsp:cNvSpPr/>
      </dsp:nvSpPr>
      <dsp:spPr>
        <a:xfrm rot="16200000">
          <a:off x="511492" y="-511492"/>
          <a:ext cx="1954530" cy="297751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hlinkClick xmlns:r="http://schemas.openxmlformats.org/officeDocument/2006/relationships" r:id="" action="ppaction://hlinksldjump"/>
            </a:rPr>
            <a:t>Личностные УУД</a:t>
          </a:r>
          <a:endParaRPr lang="ru-RU" sz="1900" b="1" kern="1200" dirty="0"/>
        </a:p>
      </dsp:txBody>
      <dsp:txXfrm rot="5400000">
        <a:off x="-1" y="1"/>
        <a:ext cx="2977515" cy="1465897"/>
      </dsp:txXfrm>
    </dsp:sp>
    <dsp:sp modelId="{7EE92CD5-5752-4A7B-A209-0020E30F6D81}">
      <dsp:nvSpPr>
        <dsp:cNvPr id="0" name=""/>
        <dsp:cNvSpPr/>
      </dsp:nvSpPr>
      <dsp:spPr>
        <a:xfrm>
          <a:off x="2967331" y="0"/>
          <a:ext cx="2977515" cy="195453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hlinkClick xmlns:r="http://schemas.openxmlformats.org/officeDocument/2006/relationships" r:id="" action="ppaction://hlinksldjump"/>
            </a:rPr>
            <a:t>Регулятивные УУД</a:t>
          </a:r>
          <a:endParaRPr lang="ru-RU" sz="1900" b="1" kern="1200" dirty="0"/>
        </a:p>
      </dsp:txBody>
      <dsp:txXfrm>
        <a:off x="2967331" y="0"/>
        <a:ext cx="2977515" cy="1465897"/>
      </dsp:txXfrm>
    </dsp:sp>
    <dsp:sp modelId="{E11AAADA-35FE-4DCF-B370-C1157AA51E52}">
      <dsp:nvSpPr>
        <dsp:cNvPr id="0" name=""/>
        <dsp:cNvSpPr/>
      </dsp:nvSpPr>
      <dsp:spPr>
        <a:xfrm rot="10800000">
          <a:off x="0" y="1954530"/>
          <a:ext cx="2977515" cy="195453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hlinkClick xmlns:r="http://schemas.openxmlformats.org/officeDocument/2006/relationships" r:id="" action="ppaction://hlinksldjump"/>
            </a:rPr>
            <a:t>Познавательные УУД</a:t>
          </a:r>
          <a:endParaRPr lang="ru-RU" sz="1900" b="1" kern="1200" dirty="0"/>
        </a:p>
      </dsp:txBody>
      <dsp:txXfrm rot="10800000">
        <a:off x="0" y="2443162"/>
        <a:ext cx="2977515" cy="1465897"/>
      </dsp:txXfrm>
    </dsp:sp>
    <dsp:sp modelId="{4D355157-0633-4AB7-99D8-1F1EA857BB55}">
      <dsp:nvSpPr>
        <dsp:cNvPr id="0" name=""/>
        <dsp:cNvSpPr/>
      </dsp:nvSpPr>
      <dsp:spPr>
        <a:xfrm rot="5400000">
          <a:off x="3489007" y="1443037"/>
          <a:ext cx="1954530" cy="297751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hlinkClick xmlns:r="http://schemas.openxmlformats.org/officeDocument/2006/relationships" r:id="" action="ppaction://hlinksldjump"/>
            </a:rPr>
            <a:t>Коммуникативные УУД</a:t>
          </a:r>
          <a:endParaRPr lang="ru-RU" sz="1900" b="1" kern="1200" dirty="0"/>
        </a:p>
      </dsp:txBody>
      <dsp:txXfrm rot="-5400000">
        <a:off x="2977514" y="2443162"/>
        <a:ext cx="2977515" cy="1465897"/>
      </dsp:txXfrm>
    </dsp:sp>
    <dsp:sp modelId="{3C5FCBBF-A27D-4E6D-B5F5-1EE0509E9920}">
      <dsp:nvSpPr>
        <dsp:cNvPr id="0" name=""/>
        <dsp:cNvSpPr/>
      </dsp:nvSpPr>
      <dsp:spPr>
        <a:xfrm>
          <a:off x="1078402" y="1465897"/>
          <a:ext cx="3798225" cy="97726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Универсальные </a:t>
          </a:r>
        </a:p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учебные действия</a:t>
          </a:r>
          <a:endParaRPr lang="ru-RU" sz="1900" b="1" kern="1200" dirty="0"/>
        </a:p>
      </dsp:txBody>
      <dsp:txXfrm>
        <a:off x="1126108" y="1513603"/>
        <a:ext cx="3702813" cy="881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269E1-20A3-4CD6-97B6-6882AE1743FE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29941-3316-418A-95D8-3850B9127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83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45BA5-7765-49E8-B8E3-60A95D8A518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49A16-9C92-4B9E-8C4D-C9C5AE8C4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07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eshyzadachy.blogspot.ru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learningapps.org/create.php" TargetMode="External"/><Relationship Id="rId3" Type="http://schemas.openxmlformats.org/officeDocument/2006/relationships/hyperlink" Target="http://www.twirpx.com/file/335335/" TargetMode="External"/><Relationship Id="rId7" Type="http://schemas.openxmlformats.org/officeDocument/2006/relationships/hyperlink" Target="http://www.twirpx.com/file/1288232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alleng.ru/d/math/math1323.htm" TargetMode="External"/><Relationship Id="rId5" Type="http://schemas.openxmlformats.org/officeDocument/2006/relationships/hyperlink" Target="http://www.alleng.ru/d/math/math1398.htm" TargetMode="External"/><Relationship Id="rId4" Type="http://schemas.openxmlformats.org/officeDocument/2006/relationships/hyperlink" Target="http://www.alleng.ru/d/math/math1400.htm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/>
              <a:t>Формирование УУД на уроках математики</a:t>
            </a:r>
          </a:p>
          <a:p>
            <a:r>
              <a:rPr lang="ru-RU" sz="1200" dirty="0" smtClean="0"/>
              <a:t>НОВОЙ ШКОЛЕ – НОВОЕ КАЧЕСТВО</a:t>
            </a:r>
          </a:p>
          <a:p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49A16-9C92-4B9E-8C4D-C9C5AE8C47A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49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Коммуникативные УУД – это,</a:t>
            </a:r>
            <a:r>
              <a:rPr lang="ru-RU" baseline="0" dirty="0" smtClean="0"/>
              <a:t> прежде всего, </a:t>
            </a:r>
            <a:r>
              <a:rPr lang="ru-RU" b="1" baseline="0" dirty="0" smtClean="0"/>
              <a:t>планирование</a:t>
            </a:r>
            <a:r>
              <a:rPr lang="ru-RU" baseline="0" dirty="0" smtClean="0"/>
              <a:t> (определение цели, функций участников, способов взаимодействия); </a:t>
            </a:r>
            <a:r>
              <a:rPr lang="ru-RU" b="1" baseline="0" dirty="0" smtClean="0"/>
              <a:t>постановка вопросов, разрешение конфликтов, управление поведением партнёра, умение точно выражать свои мысли.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49A16-9C92-4B9E-8C4D-C9C5AE8C47A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443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Умение решать задачи – такое же практическое искусство, как умение плавать и бегать. Ему можно научиться путём подражания и упражнения.</a:t>
            </a:r>
          </a:p>
          <a:p>
            <a:pPr algn="r"/>
            <a:r>
              <a:rPr lang="ru-RU" dirty="0" err="1" smtClean="0"/>
              <a:t>Д.Пойя</a:t>
            </a:r>
            <a:endParaRPr lang="ru-RU" dirty="0" smtClean="0"/>
          </a:p>
          <a:p>
            <a:pPr algn="l"/>
            <a:r>
              <a:rPr lang="ru-RU" dirty="0" smtClean="0"/>
              <a:t>Рассмотрим виды заданий, которые формируют те или иные универсальные учебные действия.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49A16-9C92-4B9E-8C4D-C9C5AE8C47A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Участие в проектах;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Подведение итогов урока;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Творческие задания;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Мысленное воспроизведение ситуации;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Самооценка события, происшествия;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Дневники достижений.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49A16-9C92-4B9E-8C4D-C9C5AE8C47A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598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«Преднамеренные ошибки»;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Поиск информации в предложенных источниках;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Взаимоконтроль;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Диспут;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Заучивание наизусть в классе;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«Ищу ошибки»;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Контрольный опрос по определённой проблеме.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49A16-9C92-4B9E-8C4D-C9C5AE8C47A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32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«Найди отличия»;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«Поиск лишнего»;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«Лабиринты»;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«Цепочки»;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Хитроумные решения;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Составление схем-опор;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Работа с разного вида таблицами;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Составление и распознавание диаграмм;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Работа с текстом.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49A16-9C92-4B9E-8C4D-C9C5AE8C47A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606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Составь задание партнёру;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Отзыв на работу товарища;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Групповая работа по составлению кроссворда, ребуса;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«Отгадай о ком говорим»;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Диалоговое слушание (формулировка вопросов для обратной связи»;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«Подготовь рассказ…», «опиши устно…», «объясни…».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49A16-9C92-4B9E-8C4D-C9C5AE8C47A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13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Следующие задания взяты из сборников «МАТЕМАТИКА</a:t>
            </a:r>
            <a:r>
              <a:rPr lang="ru-RU" baseline="0" dirty="0" smtClean="0"/>
              <a:t> 5» и «МАТЕМАТИКА 6» </a:t>
            </a:r>
            <a:r>
              <a:rPr lang="ru-RU" dirty="0" smtClean="0"/>
              <a:t>авторов </a:t>
            </a:r>
            <a:r>
              <a:rPr lang="ru-RU" dirty="0" err="1" smtClean="0"/>
              <a:t>Беленковой</a:t>
            </a:r>
            <a:r>
              <a:rPr lang="ru-RU" dirty="0" smtClean="0"/>
              <a:t> Е.Ю. и Лебединцевой Е.А.</a:t>
            </a:r>
            <a:r>
              <a:rPr lang="ru-RU" baseline="0" dirty="0" smtClean="0"/>
              <a:t> /Задания для обучения и развития/.</a:t>
            </a:r>
            <a:endParaRPr lang="ru-RU" dirty="0" smtClean="0"/>
          </a:p>
          <a:p>
            <a:pPr marL="228600" indent="-228600">
              <a:buAutoNum type="arabicPeriod"/>
            </a:pPr>
            <a:r>
              <a:rPr lang="ru-RU" dirty="0" smtClean="0"/>
              <a:t>Патриотическое воспитание, отношение к социальным ценностям: формирование интереса к культуре</a:t>
            </a:r>
            <a:r>
              <a:rPr lang="ru-RU" baseline="0" dirty="0" smtClean="0"/>
              <a:t> и истории родной страны, а также уважение к ценностям культур других народов. (Личностные УУД).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Формирование вычислительных навыков; мотивация учения, развитие интереса к математике, положительное отношение к процессу познания; принцип удивления, формирование личностных качеств: аккуратность при выполнении работы, бережливость. (Личностные УУД).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Контроль в форме способа действия и его результата с заданным эталоном с целью обнаружения отклонений от эталона и внесение необходимых корректив. (Регулятивные УУД).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Формирование целевых установок учебной деятельности, выстраивание последовательности необходимых операций (алгоритм действия).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Применение методов информационного поиска, в том числе с помощью дополнительных источников литературы, кодирование и декодирование.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Решение данной задачи является пропедевтикой к изучению предмета геометрии. Они формируют у учащихся понятие плоской фигуры, а также умение строить эти фигуры и использовать их свойства при решении задач.</a:t>
            </a:r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49A16-9C92-4B9E-8C4D-C9C5AE8C47A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670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настоящее время активно развивается </a:t>
            </a:r>
            <a:r>
              <a:rPr lang="ru-RU" b="1" dirty="0" smtClean="0"/>
              <a:t>дистанционное обучение</a:t>
            </a:r>
            <a:r>
              <a:rPr lang="ru-RU" dirty="0" smtClean="0"/>
              <a:t>. Интерес к </a:t>
            </a:r>
            <a:r>
              <a:rPr lang="ru-RU" b="0" dirty="0" smtClean="0"/>
              <a:t>нему</a:t>
            </a:r>
            <a:r>
              <a:rPr lang="ru-RU" b="1" dirty="0" smtClean="0"/>
              <a:t> </a:t>
            </a:r>
            <a:r>
              <a:rPr lang="ru-RU" dirty="0" smtClean="0"/>
              <a:t>усиливается. Существует масса причин, по которым человек не может обучаться в образовательных учреждениях. Это может быть и плохое состояние здоровья, и значительная удаленность от образовательных центров, занятость и т.д. К сожалению, даже дети в силу тех или иных обстоятельств иногда не посещают все школьные занятия. Чтобы избежать негативного развития событий, не допустить появления «долгов» по учебе, отставания, можно использовать такой метод, как дистанционное обучение в школе. При этом можно серьезно улучшить положение дел в учебе и ребенка, который регулярно ходит в школу. </a:t>
            </a:r>
          </a:p>
          <a:p>
            <a:r>
              <a:rPr lang="ru-RU" dirty="0" smtClean="0"/>
              <a:t>Для дополнительного</a:t>
            </a:r>
            <a:r>
              <a:rPr lang="ru-RU" baseline="0" dirty="0" smtClean="0"/>
              <a:t> обучения я использую свой блог </a:t>
            </a:r>
            <a:r>
              <a:rPr lang="en-US" dirty="0" smtClean="0">
                <a:hlinkClick r:id="rId3"/>
              </a:rPr>
              <a:t>http://reshyzadachy.blogspot.ru</a:t>
            </a:r>
            <a:r>
              <a:rPr lang="ru-RU" dirty="0" smtClean="0"/>
              <a:t>,</a:t>
            </a:r>
            <a:r>
              <a:rPr lang="ru-RU" baseline="0" dirty="0" smtClean="0"/>
              <a:t> в котором помещаю справочные материалы, таблицы, задания для подготовки к контрольным, интерактивные упражнения и многое другое. Для подготовки к экзаменам использую «Сервер проверки знаний».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49A16-9C92-4B9E-8C4D-C9C5AE8C47A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236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век компьютеров и новых технологий, для достижения результатов,</a:t>
            </a:r>
            <a:r>
              <a:rPr lang="ru-RU" baseline="0" dirty="0" smtClean="0"/>
              <a:t> важно, в первую очередь, инициировать у детей собственные вопросы: </a:t>
            </a:r>
            <a:r>
              <a:rPr lang="ru-RU" b="1" baseline="0" dirty="0" smtClean="0"/>
              <a:t>«Чему мне нужно научиться?» </a:t>
            </a:r>
            <a:r>
              <a:rPr lang="ru-RU" baseline="0" dirty="0" smtClean="0"/>
              <a:t>и </a:t>
            </a:r>
            <a:r>
              <a:rPr lang="ru-RU" b="1" baseline="0" dirty="0" smtClean="0"/>
              <a:t>«Как мне этому научиться?».</a:t>
            </a:r>
          </a:p>
          <a:p>
            <a:r>
              <a:rPr lang="ru-RU" baseline="0" dirty="0" smtClean="0"/>
              <a:t>И самое главное – заложенные в ФГОС второго поколения основы формирования универсальных учебных действий подчёркивают ценность современного образования – школа должна побуждать молодёжь принимать активную гражданскую позицию. А также </a:t>
            </a:r>
            <a:r>
              <a:rPr lang="ru-RU" b="1" i="1" baseline="0" dirty="0" smtClean="0"/>
              <a:t>школа должна «научить учиться», «научить жить», «научить жить вместе», «научить работать и зарабатывать» (из доклада ЮНЕСКО «В новое тысячелетие»).</a:t>
            </a:r>
            <a:endParaRPr lang="ru-RU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49A16-9C92-4B9E-8C4D-C9C5AE8C47A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385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1" dirty="0" smtClean="0"/>
              <a:t>Источники:</a:t>
            </a:r>
          </a:p>
          <a:p>
            <a:r>
              <a:rPr lang="ru-RU" sz="1200" dirty="0" smtClean="0"/>
              <a:t>1. </a:t>
            </a:r>
            <a:r>
              <a:rPr lang="ru-RU" sz="1200" dirty="0" err="1" smtClean="0"/>
              <a:t>Асмолов</a:t>
            </a:r>
            <a:r>
              <a:rPr lang="ru-RU" sz="1200" dirty="0" smtClean="0"/>
              <a:t> А.Г. (ред.) Как проектировать универсальные учебные действия в начальной школе: от действия к мысли </a:t>
            </a:r>
            <a:r>
              <a:rPr lang="ru-RU" sz="1200" b="1" u="sng" dirty="0" smtClean="0">
                <a:hlinkClick r:id="rId3"/>
              </a:rPr>
              <a:t>http://www.twirpx.com/file/335335/</a:t>
            </a:r>
            <a:r>
              <a:rPr lang="ru-RU" sz="1200" b="1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2. Алгебра. 9 класс. Задания для обучения и развития учащихся. Лебединцева Е.А., </a:t>
            </a:r>
            <a:r>
              <a:rPr lang="ru-RU" sz="1200" dirty="0" err="1" smtClean="0"/>
              <a:t>Беленкова</a:t>
            </a:r>
            <a:r>
              <a:rPr lang="ru-RU" sz="1200" dirty="0" smtClean="0"/>
              <a:t> Е.Ю. </a:t>
            </a:r>
            <a:r>
              <a:rPr lang="ru-RU" sz="1200" u="sng" dirty="0" smtClean="0">
                <a:hlinkClick r:id="rId4"/>
              </a:rPr>
              <a:t>http://www.alleng.ru/d/math/math1400.htm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3. Алгебра. 7 класс. Задания для обучения и развития учащихся. Лебединцева Е.А., </a:t>
            </a:r>
            <a:r>
              <a:rPr lang="ru-RU" sz="1200" dirty="0" err="1" smtClean="0"/>
              <a:t>Беленкова</a:t>
            </a:r>
            <a:r>
              <a:rPr lang="ru-RU" sz="1200" dirty="0" smtClean="0"/>
              <a:t> Е.Ю. </a:t>
            </a:r>
            <a:r>
              <a:rPr lang="ru-RU" sz="1200" u="sng" dirty="0" smtClean="0">
                <a:hlinkClick r:id="rId5"/>
              </a:rPr>
              <a:t>http://www.alleng.ru/d/math/math1398.htm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4. Виват, математика! 5 класс. Занимательные задания и упражнения. </a:t>
            </a:r>
            <a:r>
              <a:rPr lang="ru-RU" sz="1200" dirty="0" err="1" smtClean="0"/>
              <a:t>Кордина</a:t>
            </a:r>
            <a:r>
              <a:rPr lang="ru-RU" sz="1200" dirty="0" smtClean="0"/>
              <a:t> Н.Е. </a:t>
            </a:r>
            <a:r>
              <a:rPr lang="ru-RU" sz="1200" u="sng" dirty="0" smtClean="0">
                <a:hlinkClick r:id="rId6"/>
              </a:rPr>
              <a:t>http://www.alleng.ru/d/math/math1323.htm</a:t>
            </a:r>
            <a:r>
              <a:rPr lang="ru-RU" sz="1200" u="sng" dirty="0" smtClean="0"/>
              <a:t>   </a:t>
            </a:r>
          </a:p>
          <a:p>
            <a:r>
              <a:rPr lang="ru-RU" sz="1200" dirty="0" smtClean="0"/>
              <a:t>5. Фридман Л.М. Учитесь учиться математике </a:t>
            </a:r>
            <a:r>
              <a:rPr lang="ru-RU" sz="1200" b="1" u="sng" dirty="0" smtClean="0">
                <a:hlinkClick r:id="rId7"/>
              </a:rPr>
              <a:t>http://www.twirpx.com/file/1288232/</a:t>
            </a:r>
            <a:r>
              <a:rPr lang="ru-RU" sz="1200" b="1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6. интерактивные упражнения  </a:t>
            </a:r>
            <a:r>
              <a:rPr lang="ru-RU" sz="1200" b="1" u="sng" dirty="0" smtClean="0">
                <a:hlinkClick r:id="rId8"/>
              </a:rPr>
              <a:t>http://learningapps.org/create.php</a:t>
            </a:r>
            <a:r>
              <a:rPr lang="ru-RU" sz="1200" b="1" dirty="0" smtClean="0"/>
              <a:t> </a:t>
            </a:r>
            <a:endParaRPr lang="ru-RU" sz="1200" dirty="0" smtClean="0"/>
          </a:p>
          <a:p>
            <a:endParaRPr lang="ru-RU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49A16-9C92-4B9E-8C4D-C9C5AE8C47A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277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Современное информационное общество запрашивает человека обучаемого,</a:t>
            </a:r>
            <a:r>
              <a:rPr lang="ru-RU" baseline="0" dirty="0" smtClean="0"/>
              <a:t> способного самостоятельно учиться и многократно переучиваться в течение постоянно удлиняющейся жизни, готового к самостоятельным действиям и принятию решений. Для жизни</a:t>
            </a:r>
            <a:r>
              <a:rPr lang="ru-RU" dirty="0" smtClean="0"/>
              <a:t> и деятельности человека важно не наличие у него накоплений впрок, запаса всего усвоенного, а проявление и возможность использовать</a:t>
            </a:r>
            <a:r>
              <a:rPr lang="ru-RU" baseline="0" dirty="0" smtClean="0"/>
              <a:t> </a:t>
            </a:r>
            <a:r>
              <a:rPr lang="ru-RU" dirty="0" smtClean="0"/>
              <a:t>то, что есть, то есть не структурные, а функциональные, </a:t>
            </a:r>
            <a:r>
              <a:rPr lang="ru-RU" dirty="0" err="1" smtClean="0"/>
              <a:t>деятельностные</a:t>
            </a:r>
            <a:r>
              <a:rPr lang="ru-RU" dirty="0" smtClean="0"/>
              <a:t> качества. Вот почему в настоящее время проблема самостоятельного успешного усвоения учащимися новых знаний, включая </a:t>
            </a:r>
            <a:r>
              <a:rPr lang="ru-RU" b="1" dirty="0" smtClean="0"/>
              <a:t>умение учиться</a:t>
            </a:r>
            <a:r>
              <a:rPr lang="ru-RU" dirty="0" smtClean="0"/>
              <a:t>, приоритетна. Именно поэтому «планируемые результаты» Стандартов второго поколения (ФГОС) определяют не только предметные, но и </a:t>
            </a:r>
            <a:r>
              <a:rPr lang="ru-RU" dirty="0" err="1" smtClean="0"/>
              <a:t>метапредметные</a:t>
            </a:r>
            <a:r>
              <a:rPr lang="ru-RU" baseline="0" dirty="0" smtClean="0"/>
              <a:t> (умственные действия учащихся, направленные на анализ и управление своей познавательной деятельностью), а также личностные результаты. Таким образом, р</a:t>
            </a:r>
            <a:r>
              <a:rPr lang="ru-RU" dirty="0" smtClean="0"/>
              <a:t>азработка концепции развития универсальных учебных действий в системе российского образования отвечает новым социальным запросам и </a:t>
            </a:r>
            <a:r>
              <a:rPr lang="ru-RU" b="1" dirty="0" smtClean="0"/>
              <a:t>целью образования становится общекультурное, личностное и познавательное развитие учащихся, обеспечивающее такую компетенцию, как умение учиться.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49A16-9C92-4B9E-8C4D-C9C5AE8C47A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50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Автор: </a:t>
            </a:r>
            <a:r>
              <a:rPr lang="ru-RU" sz="1200" dirty="0" err="1" smtClean="0"/>
              <a:t>Яздан</a:t>
            </a:r>
            <a:r>
              <a:rPr lang="ru-RU" sz="1200" dirty="0" smtClean="0"/>
              <a:t> Людмила Геннадиевна – учитель математики МБОУ Пролетарской СОШ №5     Ростовской области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49A16-9C92-4B9E-8C4D-C9C5AE8C47A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81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каждом обществе явно или неявно присутствуют представления об идеальном типе личности, отражающие набор</a:t>
            </a:r>
            <a:r>
              <a:rPr lang="ru-RU" baseline="0" dirty="0" smtClean="0"/>
              <a:t> ценностных нормативных характеристик, которые даются человеку обществом в определённую историческую эпоху. Эти характеристики идеального типа личности находят своё выражение в ценностных ориентирах образования как ведущего института социализации личности.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Математика  же является одним из основных предметов общеобразовательной школы: она обеспечивает изучение других дисциплин. Развитие логического мышления учащихся при обучении математике способствует усвоению предметов гуманитарного цикла. Практические умения и навыки математического характера необходимы для трудовой и профессиональной подготовки школьников.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49A16-9C92-4B9E-8C4D-C9C5AE8C47A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645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Существуют определённые различия формирования УУД</a:t>
            </a:r>
            <a:r>
              <a:rPr lang="en-US" sz="1200" dirty="0" smtClean="0"/>
              <a:t> </a:t>
            </a:r>
            <a:r>
              <a:rPr lang="ru-RU" sz="1200" dirty="0" smtClean="0"/>
              <a:t>в начальной, основной и старшей школе. Наблюдаются значительные изменения в наполнении УУД, возрастает уровень сложности действий, меняются результаты ранжирования УУД по степени сложности их формирования. Всё это обусловлено объективными и субъективными причинами. </a:t>
            </a:r>
          </a:p>
          <a:p>
            <a:endParaRPr lang="ru-RU" dirty="0" smtClean="0"/>
          </a:p>
          <a:p>
            <a:r>
              <a:rPr lang="ru-RU" dirty="0" smtClean="0"/>
              <a:t>Прежде всего изменения связаны с возрастными особенностями школьников. У старших подростков возникают потребности в самопознании, самооценке, самоопределении, психологической и эмоциональной независимости, достижении определённого социального статуса.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49A16-9C92-4B9E-8C4D-C9C5AE8C47A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766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Одним из самых важных и непременных условий формирования УУД на всех ступенях образования является обеспечение преемственности в освоении учащимися универсальных учебных действий.</a:t>
            </a:r>
          </a:p>
          <a:p>
            <a:endParaRPr lang="ru-RU" dirty="0" smtClean="0"/>
          </a:p>
          <a:p>
            <a:r>
              <a:rPr lang="ru-RU" dirty="0" smtClean="0"/>
              <a:t>Так,</a:t>
            </a:r>
            <a:r>
              <a:rPr lang="ru-RU" baseline="0" dirty="0" smtClean="0"/>
              <a:t> например, к числу основных задач образования в начальной школе относятся: </a:t>
            </a:r>
            <a:r>
              <a:rPr lang="ru-RU" i="1" baseline="0" dirty="0" smtClean="0"/>
              <a:t>формирование предметных и универсальных способов действий</a:t>
            </a:r>
            <a:r>
              <a:rPr lang="ru-RU" baseline="0" dirty="0" smtClean="0"/>
              <a:t>, обеспечивающих возможность продолжения образования в основной школе; </a:t>
            </a:r>
            <a:r>
              <a:rPr lang="ru-RU" i="1" baseline="0" dirty="0" smtClean="0"/>
              <a:t>воспитание умения учиться</a:t>
            </a:r>
            <a:r>
              <a:rPr lang="ru-RU" baseline="0" dirty="0" smtClean="0"/>
              <a:t> – способности к самоорганизации с целью решения учебных задач; </a:t>
            </a:r>
            <a:r>
              <a:rPr lang="ru-RU" i="1" baseline="0" dirty="0" smtClean="0"/>
              <a:t>индивидуальный прогресс </a:t>
            </a:r>
            <a:r>
              <a:rPr lang="ru-RU" baseline="0" dirty="0" smtClean="0"/>
              <a:t>в основных сферах личностного развития – эмоциональной, познавательной, регулятивной. Все они реализуются в процессе обучения всем предметам. Однако каждый из них имеет свою специфику. Предметные знания и умения, приобретённые при изучении математики в начальной школе, первоначальное овладение математическим языком являются </a:t>
            </a:r>
            <a:r>
              <a:rPr lang="ru-RU" i="0" baseline="0" dirty="0" smtClean="0"/>
              <a:t>опорой для изучения смежных дисциплин, фундаментом обучения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49A16-9C92-4B9E-8C4D-C9C5AE8C47A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79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Универсальные</a:t>
            </a:r>
            <a:r>
              <a:rPr lang="ru-RU" baseline="0" dirty="0" smtClean="0"/>
              <a:t> учебные действия (УУД) – это действия, обеспечивающие овладение ключевыми компетенциями, составляющими основу умения учиться. Для дальнейшего успешного обучения у учащихся должны быть сформированы четыре основных вида УУД.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49A16-9C92-4B9E-8C4D-C9C5AE8C47A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030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Личностные УУД – это </a:t>
            </a:r>
            <a:r>
              <a:rPr lang="ru-RU" b="1" dirty="0" smtClean="0"/>
              <a:t>самоопределение</a:t>
            </a:r>
            <a:r>
              <a:rPr lang="ru-RU" dirty="0" smtClean="0"/>
              <a:t> (мотивация учения), </a:t>
            </a:r>
            <a:r>
              <a:rPr lang="ru-RU" b="1" dirty="0" err="1" smtClean="0"/>
              <a:t>смыслообразование</a:t>
            </a:r>
            <a:r>
              <a:rPr lang="ru-RU" dirty="0" smtClean="0"/>
              <a:t> («что значит для меня учение?»), </a:t>
            </a:r>
            <a:r>
              <a:rPr lang="ru-RU" b="1" dirty="0" smtClean="0"/>
              <a:t>нравственно-эстетическое оценивание </a:t>
            </a:r>
            <a:r>
              <a:rPr lang="ru-RU" dirty="0" smtClean="0"/>
              <a:t>(личностно-моральный выбор).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49A16-9C92-4B9E-8C4D-C9C5AE8C47A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623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Регулятивные УУД – </a:t>
            </a:r>
            <a:r>
              <a:rPr lang="ru-RU" b="1" dirty="0" err="1" smtClean="0"/>
              <a:t>Целаеполагание</a:t>
            </a:r>
            <a:r>
              <a:rPr lang="ru-RU" dirty="0" smtClean="0"/>
              <a:t> (постановка учебной задачи на основе соотнесения того, что уже известно и усвоено учащимся, и того, что ещё неизвестно); </a:t>
            </a:r>
            <a:r>
              <a:rPr lang="ru-RU" b="1" dirty="0" smtClean="0"/>
              <a:t>планирование</a:t>
            </a:r>
            <a:r>
              <a:rPr lang="ru-RU" dirty="0" smtClean="0"/>
              <a:t> (определение последовательности промежуточных целей с учётом конечного результата; составление плана и последовательности действий); </a:t>
            </a:r>
            <a:r>
              <a:rPr lang="ru-RU" b="1" dirty="0" smtClean="0"/>
              <a:t>прогнозирование</a:t>
            </a:r>
            <a:r>
              <a:rPr lang="ru-RU" dirty="0" smtClean="0"/>
              <a:t> (предвосхищение результата уровня усвоения, его временных характеристик); </a:t>
            </a:r>
            <a:r>
              <a:rPr lang="ru-RU" b="1" dirty="0" smtClean="0"/>
              <a:t>контроль</a:t>
            </a:r>
            <a:r>
              <a:rPr lang="ru-RU" dirty="0" smtClean="0"/>
              <a:t> (в форме сличения способа действия и его результата с заданным эталоном с целью обнаружения отклонений и отличий от эталона; </a:t>
            </a:r>
            <a:r>
              <a:rPr lang="ru-RU" b="1" dirty="0" smtClean="0"/>
              <a:t>коррекция</a:t>
            </a:r>
            <a:r>
              <a:rPr lang="ru-RU" dirty="0" smtClean="0"/>
              <a:t> (внесение необходимых дополнений и корректив в план и способ действия в случае расхождения эталона, реального действия и его продукта); </a:t>
            </a:r>
            <a:r>
              <a:rPr lang="ru-RU" b="1" dirty="0" smtClean="0"/>
              <a:t>оценка</a:t>
            </a:r>
            <a:r>
              <a:rPr lang="ru-RU" dirty="0" smtClean="0"/>
              <a:t> (выделение и осознание того, что уже усвоено и что ещё подлежит усвоению, осознание качества и уровня усвоения; </a:t>
            </a:r>
            <a:r>
              <a:rPr lang="ru-RU" b="1" dirty="0" smtClean="0"/>
              <a:t>волевая </a:t>
            </a:r>
            <a:r>
              <a:rPr lang="ru-RU" b="1" dirty="0" err="1" smtClean="0"/>
              <a:t>саморегуляция</a:t>
            </a:r>
            <a:r>
              <a:rPr lang="ru-RU" b="1" dirty="0" smtClean="0"/>
              <a:t> </a:t>
            </a:r>
            <a:r>
              <a:rPr lang="ru-RU" dirty="0" smtClean="0"/>
              <a:t>(способность к мобилизации сил и энергии, способность к волевому усилию, к преодолению препятствий).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49A16-9C92-4B9E-8C4D-C9C5AE8C47A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601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Среди познавательных УУД можно выделить </a:t>
            </a:r>
            <a:r>
              <a:rPr lang="ru-RU" b="1" dirty="0" err="1" smtClean="0"/>
              <a:t>общеучебные</a:t>
            </a:r>
            <a:r>
              <a:rPr lang="ru-RU" dirty="0" smtClean="0"/>
              <a:t> (формирование познавательной</a:t>
            </a:r>
            <a:r>
              <a:rPr lang="ru-RU" baseline="0" dirty="0" smtClean="0"/>
              <a:t> цели, поиск и выделение информации, построение устных и письменных </a:t>
            </a:r>
            <a:r>
              <a:rPr lang="ru-RU" baseline="0" dirty="0" err="1" smtClean="0"/>
              <a:t>высказыаний</a:t>
            </a:r>
            <a:r>
              <a:rPr lang="ru-RU" baseline="0" dirty="0" smtClean="0"/>
              <a:t>, выбор эффективных способов решения); </a:t>
            </a:r>
            <a:r>
              <a:rPr lang="ru-RU" b="1" baseline="0" dirty="0" smtClean="0"/>
              <a:t>логические</a:t>
            </a:r>
            <a:r>
              <a:rPr lang="ru-RU" baseline="0" dirty="0" smtClean="0"/>
              <a:t> (установление причинно-следственных связей, формирование понятий, анализ и синтез, сравнение, </a:t>
            </a:r>
            <a:r>
              <a:rPr lang="ru-RU" baseline="0" dirty="0" err="1" smtClean="0"/>
              <a:t>сериация</a:t>
            </a:r>
            <a:r>
              <a:rPr lang="ru-RU" baseline="0" dirty="0" smtClean="0"/>
              <a:t> и классификация); </a:t>
            </a:r>
            <a:r>
              <a:rPr lang="ru-RU" b="1" baseline="0" dirty="0" smtClean="0"/>
              <a:t>знаково-символьные и действия постановки и решения проблем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Следует помнить, что при формировании познавательных УУД необходимо обращать внимание на установление связей между вводимыми учителем понятиями и прошлым опытом детей. В этом случае ученику легче увидеть, воспринять и осмыслить учебный материал.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49A16-9C92-4B9E-8C4D-C9C5AE8C47A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163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7056"/>
            <a:ext cx="9144000" cy="5722056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003779"/>
            <a:ext cx="5825202" cy="1371918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375694"/>
            <a:ext cx="5825202" cy="914083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BB58-154B-4971-A001-19441ABF91BE}" type="datetime1">
              <a:rPr lang="ru-RU" smtClean="0"/>
              <a:t>05.12.2013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Пролетарская СОШ №5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109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508000"/>
            <a:ext cx="6447501" cy="28363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25333"/>
            <a:ext cx="6447501" cy="1309135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E1A4-67D3-47E4-AE3C-17A6FF4DC48B}" type="datetime1">
              <a:rPr lang="ru-RU" smtClean="0"/>
              <a:t>05.12.2013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Пролетарская СОШ №5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508000"/>
            <a:ext cx="6070601" cy="25188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026833"/>
            <a:ext cx="5418393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25333"/>
            <a:ext cx="6447501" cy="1309135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B7A4-30C3-427C-8FEC-D396B3C8E71C}" type="datetime1">
              <a:rPr lang="ru-RU" smtClean="0"/>
              <a:t>05.12.2013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Пролетарская СОШ №5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65864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40546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7398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609990"/>
            <a:ext cx="6447501" cy="2162883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72873"/>
            <a:ext cx="6447501" cy="126159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770E-9737-4EE2-AC55-E40C3F540835}" type="datetime1">
              <a:rPr lang="ru-RU" smtClean="0"/>
              <a:t>05.12.2013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Пролетарская СОШ №5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071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508000"/>
            <a:ext cx="6070601" cy="25188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344333"/>
            <a:ext cx="6447502" cy="4285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72873"/>
            <a:ext cx="6447501" cy="126159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6E03-1A73-4AEA-9440-EEEE34C0A6E5}" type="datetime1">
              <a:rPr lang="ru-RU" smtClean="0"/>
              <a:t>05.12.2013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Пролетарская СОШ №5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65864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40546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3182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08000"/>
            <a:ext cx="6441152" cy="25188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344333"/>
            <a:ext cx="6447502" cy="4285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72873"/>
            <a:ext cx="6447501" cy="126159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FD38-E038-4DF3-976F-100C787DFCC1}" type="datetime1">
              <a:rPr lang="ru-RU" smtClean="0"/>
              <a:t>05.12.2013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Пролетарская СОШ №5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01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6FC5-BE77-42B3-8092-28AE96917DB2}" type="datetime1">
              <a:rPr lang="ru-RU" smtClean="0"/>
              <a:t>05.12.2013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Пролетарская СОШ №5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999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508000"/>
            <a:ext cx="978557" cy="4376209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508000"/>
            <a:ext cx="5295113" cy="437620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47AD-67F1-4325-A4C5-75BE7D9FCA4E}" type="datetime1">
              <a:rPr lang="ru-RU" smtClean="0"/>
              <a:t>05.12.2013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Пролетарская СОШ №5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60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31210" y="5034469"/>
            <a:ext cx="1039148" cy="304271"/>
          </a:xfrm>
        </p:spPr>
        <p:txBody>
          <a:bodyPr/>
          <a:lstStyle>
            <a:lvl1pPr>
              <a:defRPr sz="1200"/>
            </a:lvl1pPr>
          </a:lstStyle>
          <a:p>
            <a:fld id="{C2E2DBC1-E3BC-4D87-8A61-4FD723F988AD}" type="datetime1">
              <a:rPr lang="ru-RU" smtClean="0"/>
              <a:pPr/>
              <a:t>05.12.2013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МБОУ Пролетарская СОШ №5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70358" y="5034469"/>
            <a:ext cx="685144" cy="304271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079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250723"/>
            <a:ext cx="6447501" cy="152215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772873"/>
            <a:ext cx="6447501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2080-2FEC-4793-9BB2-9DA4DC3CE2AB}" type="datetime1">
              <a:rPr lang="ru-RU" smtClean="0"/>
              <a:t>05.12.2013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Пролетарская СОШ №5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2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800491"/>
            <a:ext cx="3138026" cy="323397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800491"/>
            <a:ext cx="3138026" cy="32339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60EC-9891-46A9-BF78-4CCA1DD3A6CD}" type="datetime1">
              <a:rPr lang="ru-RU" smtClean="0"/>
              <a:t>05.12.2013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Пролетарская СОШ №5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13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800819"/>
            <a:ext cx="3139217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281038"/>
            <a:ext cx="3139217" cy="275343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800819"/>
            <a:ext cx="3139214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281038"/>
            <a:ext cx="3139213" cy="275343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A43B-AC70-4988-98AF-5E3381E17893}" type="datetime1">
              <a:rPr lang="ru-RU" smtClean="0"/>
              <a:t>05.12.2013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Пролетарская СОШ №5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3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508000"/>
            <a:ext cx="6447501" cy="11006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3156-1CE2-447C-A525-2E441827403A}" type="datetime1">
              <a:rPr lang="ru-RU" smtClean="0"/>
              <a:t>05.12.2013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Пролетарская СОШ №5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4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6601-24A4-48B1-AC32-10C7C9408BFE}" type="datetime1">
              <a:rPr lang="ru-RU" smtClean="0"/>
              <a:t>05.12.2013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Пролетарская СОШ №5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650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248837"/>
            <a:ext cx="2890896" cy="1065388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429104"/>
            <a:ext cx="3385156" cy="46053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314224"/>
            <a:ext cx="2890896" cy="215370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0978-75C5-42D1-A542-ED9197B35B4F}" type="datetime1">
              <a:rPr lang="ru-RU" smtClean="0"/>
              <a:t>05.12.2013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Пролетарская СОШ №5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4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000500"/>
            <a:ext cx="644750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508000"/>
            <a:ext cx="6447501" cy="320476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472782"/>
            <a:ext cx="6447500" cy="56168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980F-9B31-4D21-830C-7BFF803A1720}" type="datetime1">
              <a:rPr lang="ru-RU" smtClean="0"/>
              <a:t>05.12.2013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Пролетарская СОШ №5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54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7056"/>
            <a:ext cx="9144000" cy="5722056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508000"/>
            <a:ext cx="6447501" cy="11006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800491"/>
            <a:ext cx="6447501" cy="3233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58593" y="5034469"/>
            <a:ext cx="113903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97377-89BA-4363-841A-0BAE9A527D8B}" type="datetime1">
              <a:rPr lang="ru-RU" smtClean="0"/>
              <a:pPr/>
              <a:t>05.12.2013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5034469"/>
            <a:ext cx="472320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МБОУ Пролетарская СОШ №5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5034469"/>
            <a:ext cx="512504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7331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iming>
    <p:tnLst>
      <p:par>
        <p:cTn id="1" dur="indefinite" restart="never" nodeType="tmRoot"/>
      </p:par>
    </p:tnLst>
  </p:timing>
  <p:hf hdr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learningapps.org/watch?v=pq3kk3dic" TargetMode="External"/><Relationship Id="rId7" Type="http://schemas.openxmlformats.org/officeDocument/2006/relationships/hyperlink" Target="http://reshyzadachy.blogspot.r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arningapps.org/watch?v=pgw6dy2c5" TargetMode="External"/><Relationship Id="rId5" Type="http://schemas.openxmlformats.org/officeDocument/2006/relationships/hyperlink" Target="http://learningapps.org/watch?v=pti6wfdij" TargetMode="External"/><Relationship Id="rId4" Type="http://schemas.openxmlformats.org/officeDocument/2006/relationships/hyperlink" Target="http://learningapps.org/watch?v=pireooon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wirpx.com/file/1288232/" TargetMode="External"/><Relationship Id="rId3" Type="http://schemas.openxmlformats.org/officeDocument/2006/relationships/slide" Target="slide21.xml"/><Relationship Id="rId7" Type="http://schemas.openxmlformats.org/officeDocument/2006/relationships/hyperlink" Target="http://www.alleng.ru/d/math/math1323.ht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leng.ru/d/math/math1398.htm" TargetMode="External"/><Relationship Id="rId5" Type="http://schemas.openxmlformats.org/officeDocument/2006/relationships/hyperlink" Target="http://www.alleng.ru/d/math/math1400.htm" TargetMode="External"/><Relationship Id="rId4" Type="http://schemas.openxmlformats.org/officeDocument/2006/relationships/hyperlink" Target="http://www.twirpx.com/file/335335/" TargetMode="External"/><Relationship Id="rId9" Type="http://schemas.openxmlformats.org/officeDocument/2006/relationships/hyperlink" Target="http://learningapps.org/create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5619" y="1559276"/>
            <a:ext cx="5325034" cy="1262944"/>
          </a:xfrm>
        </p:spPr>
        <p:txBody>
          <a:bodyPr/>
          <a:lstStyle/>
          <a:p>
            <a:r>
              <a:rPr lang="ru-RU" sz="4000" b="1" dirty="0" smtClean="0"/>
              <a:t>Формирование УУД на уроках математики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3251" y="3218117"/>
            <a:ext cx="4284169" cy="13538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НОВОЙ ШКОЛЕ – НОВОЕ КАЧЕСТВО</a:t>
            </a:r>
          </a:p>
          <a:p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757" y="489134"/>
            <a:ext cx="1488494" cy="1802245"/>
          </a:xfrm>
          <a:prstGeom prst="rect">
            <a:avLst/>
          </a:prstGeom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3B64-D435-4ABA-9ED5-F55F06803B57}" type="datetime1">
              <a:rPr lang="ru-RU" sz="1400" smtClean="0"/>
              <a:t>05.12.2013</a:t>
            </a:fld>
            <a:endParaRPr lang="en-US" sz="14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400" dirty="0" smtClean="0"/>
              <a:t>МБОУ Пролетарская СОШ №5</a:t>
            </a:r>
            <a:endParaRPr lang="en-US" sz="1400" dirty="0"/>
          </a:p>
        </p:txBody>
      </p:sp>
      <p:sp>
        <p:nvSpPr>
          <p:cNvPr id="4" name="TextBox 3">
            <a:hlinkClick r:id="rId5" action="ppaction://hlinksldjump"/>
          </p:cNvPr>
          <p:cNvSpPr txBox="1"/>
          <p:nvPr/>
        </p:nvSpPr>
        <p:spPr>
          <a:xfrm>
            <a:off x="7250654" y="5034469"/>
            <a:ext cx="103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 action="ppaction://hlinksldjump"/>
              </a:rPr>
              <a:t>@</a:t>
            </a:r>
            <a:r>
              <a:rPr lang="ru-RU" dirty="0" smtClean="0">
                <a:hlinkClick r:id="rId5" action="ppaction://hlinksldjump"/>
              </a:rPr>
              <a:t>втор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8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434340" y="888095"/>
            <a:ext cx="6521162" cy="3611880"/>
            <a:chOff x="434340" y="888095"/>
            <a:chExt cx="6521162" cy="3611880"/>
          </a:xfrm>
        </p:grpSpPr>
        <p:sp>
          <p:nvSpPr>
            <p:cNvPr id="4" name="Скругленный прямоугольник 3">
              <a:hlinkClick r:id="rId3" action="ppaction://hlinksldjump"/>
            </p:cNvPr>
            <p:cNvSpPr/>
            <p:nvPr/>
          </p:nvSpPr>
          <p:spPr>
            <a:xfrm>
              <a:off x="434340" y="888095"/>
              <a:ext cx="6521162" cy="36118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1495" y="1491995"/>
              <a:ext cx="634971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b="1" u="sng" dirty="0" smtClean="0">
                  <a:solidFill>
                    <a:schemeClr val="accent2">
                      <a:lumMod val="50000"/>
                    </a:schemeClr>
                  </a:solidFill>
                </a:rPr>
                <a:t>Коммуникативные УУД</a:t>
              </a:r>
              <a:r>
                <a:rPr lang="ru-RU" sz="2000" b="1" dirty="0" smtClean="0">
                  <a:solidFill>
                    <a:schemeClr val="accent2">
                      <a:lumMod val="50000"/>
                    </a:schemeClr>
                  </a:solidFill>
                </a:rPr>
                <a:t>  </a:t>
              </a:r>
              <a:r>
                <a:rPr lang="ru-RU" sz="2000" dirty="0" smtClean="0"/>
                <a:t>– способность обучающегося осуществлять коммуникативную деятельность, использование правил общения в конкретных учебных и внеурочных ситуациях; самостоятельная организация речевой деятельности в устной и письменной форме.</a:t>
              </a:r>
              <a:endParaRPr lang="ru-RU" sz="2000" dirty="0"/>
            </a:p>
          </p:txBody>
        </p:sp>
      </p:grp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0" t="9708" r="8600" b="24890"/>
          <a:stretch/>
        </p:blipFill>
        <p:spPr>
          <a:xfrm flipH="1">
            <a:off x="4847763" y="3965481"/>
            <a:ext cx="1422595" cy="144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2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57200" y="2775098"/>
            <a:ext cx="6039293" cy="2413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заданий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73348" y="1212111"/>
            <a:ext cx="49547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Умение решать задачи – такое же практическое искусство, как умение плавать и бегать. Ему можно научиться путём подражания и упражнения.</a:t>
            </a:r>
          </a:p>
          <a:p>
            <a:pPr algn="r"/>
            <a:r>
              <a:rPr lang="ru-RU" dirty="0" err="1" smtClean="0"/>
              <a:t>Д.Пойя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08001" y="2881423"/>
            <a:ext cx="6447501" cy="2153046"/>
          </a:xfrm>
        </p:spPr>
        <p:txBody>
          <a:bodyPr>
            <a:normAutofit/>
          </a:bodyPr>
          <a:lstStyle/>
          <a:p>
            <a:r>
              <a:rPr lang="ru-RU" sz="2800" dirty="0" smtClean="0">
                <a:hlinkClick r:id="rId3" action="ppaction://hlinksldjump"/>
              </a:rPr>
              <a:t>Личностные УУД</a:t>
            </a:r>
            <a:endParaRPr lang="ru-RU" sz="2800" dirty="0" smtClean="0"/>
          </a:p>
          <a:p>
            <a:r>
              <a:rPr lang="ru-RU" sz="2800" dirty="0" smtClean="0">
                <a:hlinkClick r:id="rId4" action="ppaction://hlinksldjump"/>
              </a:rPr>
              <a:t>Регулятивные УУД</a:t>
            </a:r>
            <a:endParaRPr lang="en-US" sz="2800" dirty="0" smtClean="0"/>
          </a:p>
          <a:p>
            <a:r>
              <a:rPr lang="ru-RU" sz="2800" dirty="0" smtClean="0">
                <a:hlinkClick r:id="rId5" action="ppaction://hlinksldjump"/>
              </a:rPr>
              <a:t>Познавательные УУД </a:t>
            </a:r>
            <a:endParaRPr lang="ru-RU" sz="2800" dirty="0" smtClean="0"/>
          </a:p>
          <a:p>
            <a:r>
              <a:rPr lang="ru-RU" sz="2800" dirty="0" smtClean="0">
                <a:hlinkClick r:id="rId6" action="ppaction://hlinksldjump"/>
              </a:rPr>
              <a:t>Коммуникативные УУД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4100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заданий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4912" y="1350335"/>
            <a:ext cx="58691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Участие в проектах;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Подведение итогов урока;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Творческие задания;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Мысленное воспроизведение ситуации;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Самооценка события, происшествия;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Дневники достижений.</a:t>
            </a:r>
            <a:endParaRPr lang="ru-RU" sz="2800" dirty="0"/>
          </a:p>
        </p:txBody>
      </p:sp>
      <p:pic>
        <p:nvPicPr>
          <p:cNvPr id="9" name="Рисунок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995" y="691117"/>
            <a:ext cx="1987038" cy="183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7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заданий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4912" y="1020725"/>
            <a:ext cx="58691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«Преднамеренные ошибки»;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Поиск информации в предложенных источниках;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Взаимоконтроль;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Диспут;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Заучивание наизусть в классе;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«Ищу ошибки»;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Контрольный опрос по определённой проблеме.</a:t>
            </a:r>
            <a:endParaRPr lang="ru-RU" sz="2800" dirty="0"/>
          </a:p>
        </p:txBody>
      </p:sp>
      <p:pic>
        <p:nvPicPr>
          <p:cNvPr id="307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581" y="727961"/>
            <a:ext cx="2084387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9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заданий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4911" y="1020725"/>
            <a:ext cx="64964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«Найди отличия»;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«Поиск лишнего»;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«Лабиринты»;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«Цепочки»;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Хитроумные решения;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Составление схем-опор;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Работа с разного вида таблицами;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Составление и распознавание диаграмм;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Работа с текстом.</a:t>
            </a:r>
            <a:endParaRPr lang="ru-RU" sz="2800" dirty="0"/>
          </a:p>
        </p:txBody>
      </p:sp>
      <p:pic>
        <p:nvPicPr>
          <p:cNvPr id="4099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009" y="652425"/>
            <a:ext cx="2026869" cy="202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88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заданий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4911" y="1020725"/>
            <a:ext cx="64964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Составь задание партнёру;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Отзыв на работу товарища;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Групповая работа по составлению кроссворда, ребуса;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«Отгадай о ком говорим»;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Диалоговое слушание (формулировка вопросов для обратной связи»;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«Подготовь рассказ…», «опиши устно…», «объясни…».</a:t>
            </a:r>
            <a:endParaRPr lang="ru-RU" sz="2800" dirty="0"/>
          </a:p>
        </p:txBody>
      </p:sp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93" y="2462205"/>
            <a:ext cx="2072883" cy="187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2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DBC1-E3BC-4D87-8A61-4FD723F988AD}" type="datetime1">
              <a:rPr lang="ru-RU" smtClean="0"/>
              <a:pPr/>
              <a:t>05.12.2013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Пролетарская СОШ №5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8095" y="447239"/>
            <a:ext cx="284404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700" b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заданий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248" y="831351"/>
            <a:ext cx="6859503" cy="40522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796" y="501070"/>
            <a:ext cx="4598408" cy="47128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158" y="563475"/>
            <a:ext cx="5264344" cy="47128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427" y="768946"/>
            <a:ext cx="6451806" cy="40522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8583" y="532271"/>
            <a:ext cx="4942621" cy="44709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1809" y="746319"/>
            <a:ext cx="5956167" cy="413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0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267 -0.166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42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965 -0.1636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3" y="-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-0.00486 -0.1772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8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20139 0.1991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9" y="9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55112E-17 L 0.2184 0.1855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0" y="9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заданий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5935" y="1323833"/>
            <a:ext cx="55963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Интерактивные упражнения:</a:t>
            </a:r>
          </a:p>
          <a:p>
            <a:endParaRPr lang="ru-RU" dirty="0"/>
          </a:p>
          <a:p>
            <a:r>
              <a:rPr lang="ru-RU" b="1" dirty="0" smtClean="0"/>
              <a:t>Пары </a:t>
            </a:r>
            <a:r>
              <a:rPr lang="ru-RU" b="1" dirty="0"/>
              <a:t>взаимно </a:t>
            </a:r>
            <a:r>
              <a:rPr lang="ru-RU" b="1" dirty="0" smtClean="0"/>
              <a:t>обратных </a:t>
            </a:r>
            <a:r>
              <a:rPr lang="ru-RU" b="1" dirty="0"/>
              <a:t>чисел</a:t>
            </a:r>
            <a:endParaRPr lang="ru-RU" dirty="0"/>
          </a:p>
          <a:p>
            <a:r>
              <a:rPr lang="ru-RU" b="1" u="sng" dirty="0">
                <a:hlinkClick r:id="rId3"/>
              </a:rPr>
              <a:t>http://</a:t>
            </a:r>
            <a:r>
              <a:rPr lang="ru-RU" b="1" u="sng" dirty="0" smtClean="0">
                <a:hlinkClick r:id="rId3"/>
              </a:rPr>
              <a:t>learningapps.org/watch?v=pq3kk3dic</a:t>
            </a:r>
            <a:r>
              <a:rPr lang="ru-RU" b="1" u="sng" dirty="0" smtClean="0"/>
              <a:t> </a:t>
            </a:r>
          </a:p>
          <a:p>
            <a:endParaRPr lang="ru-RU" b="1" u="sng" dirty="0"/>
          </a:p>
          <a:p>
            <a:r>
              <a:rPr lang="ru-RU" b="1" dirty="0"/>
              <a:t>Четырехугольники </a:t>
            </a:r>
            <a:r>
              <a:rPr lang="ru-RU" b="1" u="sng" dirty="0">
                <a:hlinkClick r:id="rId4"/>
              </a:rPr>
              <a:t>http://</a:t>
            </a:r>
            <a:r>
              <a:rPr lang="ru-RU" b="1" u="sng" dirty="0" smtClean="0">
                <a:hlinkClick r:id="rId4"/>
              </a:rPr>
              <a:t>learningapps.org/watch?v=pireooona</a:t>
            </a:r>
            <a:endParaRPr lang="ru-RU" b="1" u="sng" dirty="0" smtClean="0"/>
          </a:p>
          <a:p>
            <a:endParaRPr lang="ru-RU" b="1" u="sng" dirty="0"/>
          </a:p>
          <a:p>
            <a:r>
              <a:rPr lang="ru-RU" b="1" dirty="0"/>
              <a:t>Стереометрия </a:t>
            </a:r>
            <a:r>
              <a:rPr lang="ru-RU" b="1" u="sng" dirty="0">
                <a:hlinkClick r:id="rId5"/>
              </a:rPr>
              <a:t>http://</a:t>
            </a:r>
            <a:r>
              <a:rPr lang="ru-RU" b="1" u="sng" dirty="0" smtClean="0">
                <a:hlinkClick r:id="rId5"/>
              </a:rPr>
              <a:t>learningapps.org/watch?v=pti6wfdij</a:t>
            </a:r>
            <a:endParaRPr lang="ru-RU" b="1" u="sng" dirty="0" smtClean="0"/>
          </a:p>
          <a:p>
            <a:endParaRPr lang="ru-RU" b="1" u="sng" dirty="0"/>
          </a:p>
          <a:p>
            <a:r>
              <a:rPr lang="ru-RU" b="1" dirty="0"/>
              <a:t>Степенная функция</a:t>
            </a:r>
            <a:endParaRPr lang="ru-RU" dirty="0"/>
          </a:p>
          <a:p>
            <a:r>
              <a:rPr lang="ru-RU" b="1" u="sng" dirty="0">
                <a:hlinkClick r:id="rId6"/>
              </a:rPr>
              <a:t>http://learningapps.org/watch?v=pgw6dy2c5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21126" y="1323833"/>
            <a:ext cx="370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http://reshyzadachy.blogspot.ru</a:t>
            </a:r>
            <a:r>
              <a:rPr lang="en-US" dirty="0" smtClean="0">
                <a:hlinkClick r:id="rId7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http://im4-tub-ru.yandex.net/i?id=408740410-61-72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358" y="2169694"/>
            <a:ext cx="1650898" cy="16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6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Ценность современного образования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1704579"/>
            <a:ext cx="6301589" cy="3233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В широком смысле слова «универсальные учебные действия» означают саморазвитие и самосовершенствование путём СОЗНАТЕЛЬНОГО и АКТИВНОГО присвоения нового социального опыта, то есть УМЕНИЕ УЧИТЬСЯ.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6" b="24172"/>
          <a:stretch/>
        </p:blipFill>
        <p:spPr>
          <a:xfrm>
            <a:off x="1885726" y="3458731"/>
            <a:ext cx="4038600" cy="18395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508002" y="1023582"/>
            <a:ext cx="6126714" cy="4217158"/>
          </a:xfrm>
          <a:prstGeom prst="roundRect">
            <a:avLst>
              <a:gd name="adj" fmla="val 50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508000"/>
            <a:ext cx="6447501" cy="836847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1117724"/>
            <a:ext cx="6301589" cy="4221015"/>
          </a:xfrm>
        </p:spPr>
        <p:txBody>
          <a:bodyPr>
            <a:normAutofit/>
          </a:bodyPr>
          <a:lstStyle/>
          <a:p>
            <a:r>
              <a:rPr lang="ru-RU" sz="1400" dirty="0" smtClean="0"/>
              <a:t>1. </a:t>
            </a:r>
            <a:r>
              <a:rPr lang="ru-RU" sz="1400" dirty="0" err="1" smtClean="0"/>
              <a:t>Асмолов</a:t>
            </a:r>
            <a:r>
              <a:rPr lang="ru-RU" sz="1400" dirty="0" smtClean="0"/>
              <a:t> </a:t>
            </a:r>
            <a:r>
              <a:rPr lang="ru-RU" sz="1400" dirty="0"/>
              <a:t>А.Г. (ред.) Как проектировать универсальные учебные действия в начальной школе: от действия к </a:t>
            </a:r>
            <a:r>
              <a:rPr lang="ru-RU" sz="1400" dirty="0" smtClean="0"/>
              <a:t>мысли </a:t>
            </a:r>
            <a:r>
              <a:rPr lang="ru-RU" sz="1400" b="1" u="sng" dirty="0">
                <a:hlinkClick r:id="rId4"/>
              </a:rPr>
              <a:t>http://www.twirpx.com/file/335335/</a:t>
            </a:r>
            <a:r>
              <a:rPr lang="ru-RU" sz="1400" b="1" dirty="0"/>
              <a:t> </a:t>
            </a:r>
            <a:endParaRPr lang="ru-RU" sz="1400" dirty="0" smtClean="0"/>
          </a:p>
          <a:p>
            <a:r>
              <a:rPr lang="ru-RU" sz="1400" dirty="0" smtClean="0"/>
              <a:t>2. Алгебра</a:t>
            </a:r>
            <a:r>
              <a:rPr lang="ru-RU" sz="1400" dirty="0"/>
              <a:t>. 9 класс. Задания для обучения и развития учащихся. Лебединцева Е.А., </a:t>
            </a:r>
            <a:r>
              <a:rPr lang="ru-RU" sz="1400" dirty="0" err="1"/>
              <a:t>Беленкова</a:t>
            </a:r>
            <a:r>
              <a:rPr lang="ru-RU" sz="1400" dirty="0"/>
              <a:t> </a:t>
            </a:r>
            <a:r>
              <a:rPr lang="ru-RU" sz="1400" dirty="0" smtClean="0"/>
              <a:t>Е.Ю. </a:t>
            </a:r>
            <a:r>
              <a:rPr lang="ru-RU" sz="1400" u="sng" dirty="0" smtClean="0">
                <a:hlinkClick r:id="rId5"/>
              </a:rPr>
              <a:t>http</a:t>
            </a:r>
            <a:r>
              <a:rPr lang="ru-RU" sz="1400" u="sng" dirty="0">
                <a:hlinkClick r:id="rId5"/>
              </a:rPr>
              <a:t>://www.alleng.ru/d/math/math1400.htm</a:t>
            </a:r>
            <a:r>
              <a:rPr lang="ru-RU" sz="1400" dirty="0"/>
              <a:t> </a:t>
            </a:r>
            <a:endParaRPr lang="ru-RU" sz="1400" dirty="0" smtClean="0"/>
          </a:p>
          <a:p>
            <a:r>
              <a:rPr lang="ru-RU" sz="1400" dirty="0" smtClean="0"/>
              <a:t>3. Алгебра</a:t>
            </a:r>
            <a:r>
              <a:rPr lang="ru-RU" sz="1400" dirty="0"/>
              <a:t>. 7 класс. Задания для обучения и развития учащихся. Лебединцева Е.А., </a:t>
            </a:r>
            <a:r>
              <a:rPr lang="ru-RU" sz="1400" dirty="0" err="1"/>
              <a:t>Беленкова</a:t>
            </a:r>
            <a:r>
              <a:rPr lang="ru-RU" sz="1400" dirty="0"/>
              <a:t> </a:t>
            </a:r>
            <a:r>
              <a:rPr lang="ru-RU" sz="1400" dirty="0" smtClean="0"/>
              <a:t>Е.Ю. </a:t>
            </a:r>
            <a:r>
              <a:rPr lang="ru-RU" sz="1400" u="sng" dirty="0" smtClean="0">
                <a:hlinkClick r:id="rId6"/>
              </a:rPr>
              <a:t>http</a:t>
            </a:r>
            <a:r>
              <a:rPr lang="ru-RU" sz="1400" u="sng" dirty="0">
                <a:hlinkClick r:id="rId6"/>
              </a:rPr>
              <a:t>://www.alleng.ru/d/math/math1398.htm</a:t>
            </a:r>
            <a:r>
              <a:rPr lang="ru-RU" sz="1400" dirty="0"/>
              <a:t> </a:t>
            </a:r>
            <a:endParaRPr lang="ru-RU" sz="1400" dirty="0" smtClean="0"/>
          </a:p>
          <a:p>
            <a:r>
              <a:rPr lang="ru-RU" sz="1400" dirty="0" smtClean="0"/>
              <a:t>4. Виват</a:t>
            </a:r>
            <a:r>
              <a:rPr lang="ru-RU" sz="1400" dirty="0"/>
              <a:t>, математика! 5 класс. Занимательные задания и упражнения. </a:t>
            </a:r>
            <a:r>
              <a:rPr lang="ru-RU" sz="1400" dirty="0" err="1"/>
              <a:t>Кордина</a:t>
            </a:r>
            <a:r>
              <a:rPr lang="ru-RU" sz="1400" dirty="0"/>
              <a:t> Н.Е</a:t>
            </a:r>
            <a:r>
              <a:rPr lang="ru-RU" sz="1400" dirty="0" smtClean="0"/>
              <a:t>. </a:t>
            </a:r>
            <a:r>
              <a:rPr lang="ru-RU" sz="1400" u="sng" dirty="0">
                <a:hlinkClick r:id="rId7"/>
              </a:rPr>
              <a:t>http://</a:t>
            </a:r>
            <a:r>
              <a:rPr lang="ru-RU" sz="1400" u="sng" dirty="0" smtClean="0">
                <a:hlinkClick r:id="rId7"/>
              </a:rPr>
              <a:t>www.alleng.ru/d/math/math1323.htm</a:t>
            </a:r>
            <a:r>
              <a:rPr lang="ru-RU" sz="1400" u="sng" dirty="0" smtClean="0"/>
              <a:t>   </a:t>
            </a:r>
          </a:p>
          <a:p>
            <a:r>
              <a:rPr lang="ru-RU" sz="1400" dirty="0" smtClean="0"/>
              <a:t>5</a:t>
            </a:r>
            <a:r>
              <a:rPr lang="ru-RU" sz="1400" dirty="0"/>
              <a:t>. Фридман Л.М. Учитесь учиться </a:t>
            </a:r>
            <a:r>
              <a:rPr lang="ru-RU" sz="1400" dirty="0" smtClean="0"/>
              <a:t>математике </a:t>
            </a:r>
            <a:r>
              <a:rPr lang="ru-RU" sz="1400" b="1" u="sng" dirty="0">
                <a:hlinkClick r:id="rId8"/>
              </a:rPr>
              <a:t>http://www.twirpx.com/file/1288232/</a:t>
            </a:r>
            <a:r>
              <a:rPr lang="ru-RU" sz="1400" b="1" dirty="0"/>
              <a:t> </a:t>
            </a:r>
            <a:endParaRPr lang="ru-RU" sz="1400" dirty="0"/>
          </a:p>
          <a:p>
            <a:r>
              <a:rPr lang="ru-RU" sz="1400" dirty="0"/>
              <a:t>6. интерактивные </a:t>
            </a:r>
            <a:r>
              <a:rPr lang="ru-RU" sz="1400" dirty="0" smtClean="0"/>
              <a:t>упражнения  </a:t>
            </a:r>
            <a:r>
              <a:rPr lang="ru-RU" sz="1400" b="1" u="sng" dirty="0" smtClean="0">
                <a:hlinkClick r:id="rId9"/>
              </a:rPr>
              <a:t>http</a:t>
            </a:r>
            <a:r>
              <a:rPr lang="ru-RU" sz="1400" b="1" u="sng" dirty="0">
                <a:hlinkClick r:id="rId9"/>
              </a:rPr>
              <a:t>://learningapps.org/create.php</a:t>
            </a:r>
            <a:r>
              <a:rPr lang="ru-RU" sz="1400" b="1" dirty="0"/>
              <a:t> </a:t>
            </a: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342900" indent="-342900">
              <a:buFont typeface="+mj-lt"/>
              <a:buAutoNum type="arabicPeriod"/>
            </a:pPr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endParaRPr lang="ru-RU" sz="1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50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Актуальность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1608667"/>
            <a:ext cx="6656592" cy="2207547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Неграмотный будущего – это не тот, кто не умеет читать. Им станет тот, кто не умеет учиться.</a:t>
            </a:r>
          </a:p>
          <a:p>
            <a:pPr marL="0" indent="0" algn="r">
              <a:buNone/>
            </a:pPr>
            <a:r>
              <a:rPr lang="ru-RU" sz="1800" i="1" dirty="0" err="1"/>
              <a:t>О.Тоффлер</a:t>
            </a:r>
            <a:r>
              <a:rPr lang="ru-RU" sz="1800" i="1" dirty="0"/>
              <a:t>, американский социолог и футуролог.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74889" y="3241081"/>
            <a:ext cx="6447501" cy="1516828"/>
            <a:chOff x="508001" y="2481974"/>
            <a:chExt cx="6447501" cy="1516828"/>
          </a:xfrm>
        </p:grpSpPr>
        <p:sp>
          <p:nvSpPr>
            <p:cNvPr id="4" name="Прямоугольник с двумя усеченными противолежащими углами 3"/>
            <p:cNvSpPr/>
            <p:nvPr/>
          </p:nvSpPr>
          <p:spPr>
            <a:xfrm>
              <a:off x="508001" y="2481974"/>
              <a:ext cx="6447501" cy="1516828"/>
            </a:xfrm>
            <a:prstGeom prst="snip2DiagRect">
              <a:avLst>
                <a:gd name="adj1" fmla="val 0"/>
                <a:gd name="adj2" fmla="val 2831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16878" y="2530470"/>
              <a:ext cx="594897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Целью образования становится общекультурное, личностное и познавательное развитие учащихся, обеспечивающее такую компетенцию, как умение учиться.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3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330840"/>
            <a:ext cx="3138488" cy="2670732"/>
          </a:xfrm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3817477" y="1049869"/>
            <a:ext cx="3579610" cy="32339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err="1" smtClean="0"/>
              <a:t>Яздан</a:t>
            </a:r>
            <a:r>
              <a:rPr lang="ru-RU" sz="2400" dirty="0" smtClean="0"/>
              <a:t> Людмила Геннадиевна – учитель математики МБОУ Пролетарской СОШ №5     Ростовской области</a:t>
            </a:r>
            <a:endParaRPr lang="ru-RU" sz="2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Пролетарская СОШ №5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>
          <a:xfrm>
            <a:off x="7570381" y="5050465"/>
            <a:ext cx="287079" cy="308344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9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60EC-9891-46A9-BF78-4CCA1DD3A6CD}" type="datetime1">
              <a:rPr lang="ru-RU" smtClean="0"/>
              <a:t>05.12.2013</a:t>
            </a:fld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5892" y="2298868"/>
            <a:ext cx="74238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739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Ценностные ориентиры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Математика является одним из основных предметов общеобразовательной школы: она обеспечивает изучение других дисциплин. Развитие логического мышления учащихся при обучении математике способствует усвоению предметов гуманитарного цикла. Практические умения и навыки математического характера необходимы для трудовой и профессиональной подготовки школьников.</a:t>
            </a: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Психологический фон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1608667"/>
            <a:ext cx="6447501" cy="3425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Существуют определённые различия формирования УУД</a:t>
            </a:r>
            <a:r>
              <a:rPr lang="en-US" sz="2000" dirty="0" smtClean="0"/>
              <a:t> </a:t>
            </a:r>
            <a:r>
              <a:rPr lang="ru-RU" sz="2000" dirty="0" smtClean="0"/>
              <a:t>в начальной, основной и старшей школе. Наблюдаются значительные изменения в наполнении УУД, возрастает уровень сложности действий, меняются результаты ранжирования УУД по степени сложности их формирования. Всё это обусловлено объективными и субъективными причинами. </a:t>
            </a: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7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Учимся вместе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0" y="1128411"/>
            <a:ext cx="6447501" cy="1323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Одним из самых важных и непременных условий формирования УУД на всех ступенях образования является обеспечение преемственности в освоении учащимися универсальных учебных действий.</a:t>
            </a:r>
            <a:endParaRPr lang="ru-RU" sz="18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2248348" y="3161153"/>
            <a:ext cx="3398265" cy="2151201"/>
            <a:chOff x="1990164" y="3161153"/>
            <a:chExt cx="3398265" cy="2151201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990164" y="3161153"/>
              <a:ext cx="3313356" cy="2065140"/>
              <a:chOff x="1936376" y="2969329"/>
              <a:chExt cx="3313356" cy="2065140"/>
            </a:xfrm>
          </p:grpSpPr>
          <p:cxnSp>
            <p:nvCxnSpPr>
              <p:cNvPr id="5" name="Соединительная линия уступом 4"/>
              <p:cNvCxnSpPr/>
              <p:nvPr/>
            </p:nvCxnSpPr>
            <p:spPr>
              <a:xfrm flipV="1">
                <a:off x="1936376" y="4346089"/>
                <a:ext cx="1613648" cy="688380"/>
              </a:xfrm>
              <a:prstGeom prst="bent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Соединительная линия уступом 5"/>
              <p:cNvCxnSpPr/>
              <p:nvPr/>
            </p:nvCxnSpPr>
            <p:spPr>
              <a:xfrm flipV="1">
                <a:off x="2743200" y="3657709"/>
                <a:ext cx="1613648" cy="688380"/>
              </a:xfrm>
              <a:prstGeom prst="bent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Соединительная линия уступом 6"/>
              <p:cNvCxnSpPr/>
              <p:nvPr/>
            </p:nvCxnSpPr>
            <p:spPr>
              <a:xfrm flipV="1">
                <a:off x="3636084" y="2969329"/>
                <a:ext cx="1613648" cy="688380"/>
              </a:xfrm>
              <a:prstGeom prst="bent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Группа 8"/>
            <p:cNvGrpSpPr/>
            <p:nvPr/>
          </p:nvGrpSpPr>
          <p:grpSpPr>
            <a:xfrm>
              <a:off x="2075073" y="3247214"/>
              <a:ext cx="3313356" cy="2065140"/>
              <a:chOff x="1936376" y="2969329"/>
              <a:chExt cx="3313356" cy="2065140"/>
            </a:xfrm>
          </p:grpSpPr>
          <p:cxnSp>
            <p:nvCxnSpPr>
              <p:cNvPr id="10" name="Соединительная линия уступом 9"/>
              <p:cNvCxnSpPr/>
              <p:nvPr/>
            </p:nvCxnSpPr>
            <p:spPr>
              <a:xfrm flipV="1">
                <a:off x="1936376" y="4346089"/>
                <a:ext cx="1613648" cy="688380"/>
              </a:xfrm>
              <a:prstGeom prst="bent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Соединительная линия уступом 10"/>
              <p:cNvCxnSpPr/>
              <p:nvPr/>
            </p:nvCxnSpPr>
            <p:spPr>
              <a:xfrm flipV="1">
                <a:off x="2743200" y="3657709"/>
                <a:ext cx="1613648" cy="688380"/>
              </a:xfrm>
              <a:prstGeom prst="bent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Соединительная линия уступом 11"/>
              <p:cNvCxnSpPr/>
              <p:nvPr/>
            </p:nvCxnSpPr>
            <p:spPr>
              <a:xfrm flipV="1">
                <a:off x="3636084" y="2969329"/>
                <a:ext cx="1613648" cy="688380"/>
              </a:xfrm>
              <a:prstGeom prst="bent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Стрелка вправо 14"/>
          <p:cNvSpPr/>
          <p:nvPr/>
        </p:nvSpPr>
        <p:spPr>
          <a:xfrm>
            <a:off x="705778" y="4818074"/>
            <a:ext cx="613186" cy="258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5968770" y="2650381"/>
            <a:ext cx="613186" cy="258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681747" y="4623974"/>
            <a:ext cx="1151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Детский сад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257281" y="3837134"/>
            <a:ext cx="1510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Начальная школа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324396" y="3107537"/>
            <a:ext cx="133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Основная школа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290571" y="2440182"/>
            <a:ext cx="1510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Старшая школа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929451" y="2325521"/>
            <a:ext cx="808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ВУЗ</a:t>
            </a: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9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769031"/>
              </p:ext>
            </p:extLst>
          </p:nvPr>
        </p:nvGraphicFramePr>
        <p:xfrm>
          <a:off x="662940" y="468631"/>
          <a:ext cx="5955030" cy="3909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6</a:t>
            </a:fld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55" y="1947619"/>
            <a:ext cx="1244533" cy="956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390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34340" y="605790"/>
            <a:ext cx="6521162" cy="3611880"/>
            <a:chOff x="434340" y="857250"/>
            <a:chExt cx="6521162" cy="3611880"/>
          </a:xfrm>
        </p:grpSpPr>
        <p:sp>
          <p:nvSpPr>
            <p:cNvPr id="4" name="Скругленный прямоугольник 3">
              <a:hlinkClick r:id="rId3" action="ppaction://hlinksldjump"/>
            </p:cNvPr>
            <p:cNvSpPr/>
            <p:nvPr/>
          </p:nvSpPr>
          <p:spPr>
            <a:xfrm>
              <a:off x="434340" y="857250"/>
              <a:ext cx="6521162" cy="36118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22960" y="1097280"/>
              <a:ext cx="576072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b="1" u="sng" dirty="0" smtClean="0">
                  <a:solidFill>
                    <a:schemeClr val="accent2">
                      <a:lumMod val="50000"/>
                    </a:schemeClr>
                  </a:solidFill>
                </a:rPr>
                <a:t>Личностные УУД </a:t>
              </a:r>
              <a:r>
                <a:rPr lang="ru-RU" sz="2000" dirty="0" smtClean="0"/>
                <a:t>– система ценностных ориентаций школьника, отражающих личностные смыслы, мотивы, отношения к различным сферам окружающего мира. Личностные УУД выражаются формулами «Я и природа», «Я и другие люди», «Я и общество», «Я и познание», «Я и Я», что позволит выполнять разные социальные роли («гражданин, «школьник», «собеседник», «пешеход» и др.</a:t>
              </a:r>
              <a:endParaRPr lang="ru-RU" sz="2000" dirty="0"/>
            </a:p>
          </p:txBody>
        </p:sp>
      </p:grpSp>
      <p:pic>
        <p:nvPicPr>
          <p:cNvPr id="8" name="Рисунок 7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0" t="9708" r="8600" b="24890"/>
          <a:stretch/>
        </p:blipFill>
        <p:spPr>
          <a:xfrm flipH="1">
            <a:off x="4847763" y="3965481"/>
            <a:ext cx="1422595" cy="144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434340" y="857250"/>
            <a:ext cx="6521162" cy="3611880"/>
            <a:chOff x="434340" y="857250"/>
            <a:chExt cx="6521162" cy="3611880"/>
          </a:xfrm>
        </p:grpSpPr>
        <p:sp>
          <p:nvSpPr>
            <p:cNvPr id="4" name="Скругленный прямоугольник 3">
              <a:hlinkClick r:id="rId3" action="ppaction://hlinksldjump"/>
            </p:cNvPr>
            <p:cNvSpPr/>
            <p:nvPr/>
          </p:nvSpPr>
          <p:spPr>
            <a:xfrm>
              <a:off x="434340" y="857250"/>
              <a:ext cx="6521162" cy="36118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14561" y="1681758"/>
              <a:ext cx="576072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b="1" u="sng" dirty="0" smtClean="0">
                  <a:solidFill>
                    <a:schemeClr val="accent2">
                      <a:lumMod val="50000"/>
                    </a:schemeClr>
                  </a:solidFill>
                </a:rPr>
                <a:t>Регулятивные УУД</a:t>
              </a:r>
              <a:r>
                <a:rPr lang="ru-RU" sz="2000" b="1" dirty="0" smtClean="0">
                  <a:solidFill>
                    <a:schemeClr val="accent2">
                      <a:lumMod val="50000"/>
                    </a:schemeClr>
                  </a:solidFill>
                </a:rPr>
                <a:t>  </a:t>
              </a:r>
              <a:r>
                <a:rPr lang="ru-RU" sz="2000" dirty="0" smtClean="0"/>
                <a:t>– отражают способность обучающегося строить учебно-познавательную деятельность, учитывая все её компоненты (цель, мотив, прогноз, средства, контроль, оценка).</a:t>
              </a:r>
              <a:endParaRPr lang="ru-RU" sz="2000" dirty="0"/>
            </a:p>
          </p:txBody>
        </p:sp>
      </p:grp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0" t="9708" r="8600" b="24890"/>
          <a:stretch/>
        </p:blipFill>
        <p:spPr>
          <a:xfrm flipH="1">
            <a:off x="4847763" y="3965481"/>
            <a:ext cx="1422595" cy="144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7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434340" y="857250"/>
            <a:ext cx="6521162" cy="3611880"/>
            <a:chOff x="434340" y="857250"/>
            <a:chExt cx="6521162" cy="3611880"/>
          </a:xfrm>
        </p:grpSpPr>
        <p:sp>
          <p:nvSpPr>
            <p:cNvPr id="4" name="Скругленный прямоугольник 3">
              <a:hlinkClick r:id="rId3" action="ppaction://hlinksldjump"/>
            </p:cNvPr>
            <p:cNvSpPr/>
            <p:nvPr/>
          </p:nvSpPr>
          <p:spPr>
            <a:xfrm>
              <a:off x="434340" y="857250"/>
              <a:ext cx="6521162" cy="36118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14561" y="1436042"/>
              <a:ext cx="576072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b="1" u="sng" dirty="0" smtClean="0">
                  <a:solidFill>
                    <a:schemeClr val="accent2">
                      <a:lumMod val="50000"/>
                    </a:schemeClr>
                  </a:solidFill>
                </a:rPr>
                <a:t>Познавательные УУД</a:t>
              </a:r>
              <a:r>
                <a:rPr lang="ru-RU" sz="2000" b="1" dirty="0" smtClean="0">
                  <a:solidFill>
                    <a:schemeClr val="accent2">
                      <a:lumMod val="50000"/>
                    </a:schemeClr>
                  </a:solidFill>
                </a:rPr>
                <a:t>  </a:t>
              </a:r>
              <a:r>
                <a:rPr lang="ru-RU" sz="2000" dirty="0" smtClean="0"/>
                <a:t>– это система способов познания окружающего мира, построение самостоятельного процесса поиска, исследования и совокупность операций по обработке, систематизации, обобщению и использованию полученной информации.</a:t>
              </a:r>
              <a:endParaRPr lang="ru-RU" sz="2000" dirty="0"/>
            </a:p>
          </p:txBody>
        </p:sp>
      </p:grp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0" t="9708" r="8600" b="24890"/>
          <a:stretch/>
        </p:blipFill>
        <p:spPr>
          <a:xfrm flipH="1">
            <a:off x="4847763" y="3965481"/>
            <a:ext cx="1422595" cy="144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3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0000"/>
  <p:tag name="ISPRING_RESOURCE_PATHS_HASH_2" val="52676ff266653a4eeab2f0da9b4ad99cdf9bc1"/>
</p:tagLst>
</file>

<file path=ppt/theme/theme1.xml><?xml version="1.0" encoding="utf-8"?>
<a:theme xmlns:a="http://schemas.openxmlformats.org/drawingml/2006/main" name="Грань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Schoolbook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1043</TotalTime>
  <Words>2277</Words>
  <Application>Microsoft Office PowerPoint</Application>
  <PresentationFormat>Экран (16:10)</PresentationFormat>
  <Paragraphs>209</Paragraphs>
  <Slides>21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Грань</vt:lpstr>
      <vt:lpstr>Формирование УУД на уроках математики</vt:lpstr>
      <vt:lpstr>Актуальность</vt:lpstr>
      <vt:lpstr>Ценностные ориентиры</vt:lpstr>
      <vt:lpstr>Психологический фон</vt:lpstr>
      <vt:lpstr>Учимся вместе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заданий</vt:lpstr>
      <vt:lpstr>Виды заданий</vt:lpstr>
      <vt:lpstr>Виды заданий</vt:lpstr>
      <vt:lpstr>Виды заданий</vt:lpstr>
      <vt:lpstr>Виды заданий</vt:lpstr>
      <vt:lpstr>Презентация PowerPoint</vt:lpstr>
      <vt:lpstr>Виды заданий</vt:lpstr>
      <vt:lpstr>Ценность современного образования</vt:lpstr>
      <vt:lpstr>Источники: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УУД на уроках математики</dc:title>
  <dc:creator>1</dc:creator>
  <cp:lastModifiedBy>Людмила</cp:lastModifiedBy>
  <cp:revision>92</cp:revision>
  <dcterms:created xsi:type="dcterms:W3CDTF">2013-11-23T18:51:24Z</dcterms:created>
  <dcterms:modified xsi:type="dcterms:W3CDTF">2013-12-05T15:12:52Z</dcterms:modified>
</cp:coreProperties>
</file>