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66"/>
    <a:srgbClr val="FFFFFF"/>
    <a:srgbClr val="003366"/>
    <a:srgbClr val="000000"/>
    <a:srgbClr val="BDBFB9"/>
    <a:srgbClr val="8FD1B5"/>
    <a:srgbClr val="99BACC"/>
    <a:srgbClr val="F8FAF4"/>
    <a:srgbClr val="F4F7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 autoAdjust="0"/>
  </p:normalViewPr>
  <p:slideViewPr>
    <p:cSldViewPr>
      <p:cViewPr varScale="1">
        <p:scale>
          <a:sx n="60" d="100"/>
          <a:sy n="60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74639-2BBF-45B7-8921-19D48FC4098C}" type="doc">
      <dgm:prSet loTypeId="urn:microsoft.com/office/officeart/2005/8/layout/vList3" loCatId="list" qsTypeId="urn:microsoft.com/office/officeart/2005/8/quickstyle/simple5" qsCatId="simple" csTypeId="urn:microsoft.com/office/officeart/2005/8/colors/accent0_2" csCatId="mainScheme" phldr="1"/>
      <dgm:spPr/>
    </dgm:pt>
    <dgm:pt modelId="{419FC809-30AE-497E-8B27-3B4C4B005B07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Признание права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A75647-7D42-48C1-ACDE-D29F3919F675}" type="parTrans" cxnId="{1F169E18-1A22-42B7-9940-BE8B11D23D86}">
      <dgm:prSet/>
      <dgm:spPr/>
      <dgm:t>
        <a:bodyPr/>
        <a:lstStyle/>
        <a:p>
          <a:endParaRPr lang="ru-RU"/>
        </a:p>
      </dgm:t>
    </dgm:pt>
    <dgm:pt modelId="{C163A0FA-B361-4B5C-B650-FF16A098240D}" type="sibTrans" cxnId="{1F169E18-1A22-42B7-9940-BE8B11D23D86}">
      <dgm:prSet/>
      <dgm:spPr/>
      <dgm:t>
        <a:bodyPr/>
        <a:lstStyle/>
        <a:p>
          <a:endParaRPr lang="ru-RU"/>
        </a:p>
      </dgm:t>
    </dgm:pt>
    <dgm:pt modelId="{A043BF35-0837-4BD1-8040-094CB6475A70}">
      <dgm:prSet phldrT="[Текст]" custT="1"/>
      <dgm:spPr/>
      <dgm:t>
        <a:bodyPr/>
        <a:lstStyle/>
        <a:p>
          <a:r>
            <a: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Восстановление права</a:t>
          </a:r>
          <a:endParaRPr lang="ru-RU" sz="3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217EAA-FC69-49F7-B226-0014897F6A18}" type="parTrans" cxnId="{30A34504-F812-41FB-9700-9B6EAF66D2F6}">
      <dgm:prSet/>
      <dgm:spPr/>
      <dgm:t>
        <a:bodyPr/>
        <a:lstStyle/>
        <a:p>
          <a:endParaRPr lang="ru-RU"/>
        </a:p>
      </dgm:t>
    </dgm:pt>
    <dgm:pt modelId="{B3CFD365-FD75-4DE3-A719-084074B3B43C}" type="sibTrans" cxnId="{30A34504-F812-41FB-9700-9B6EAF66D2F6}">
      <dgm:prSet/>
      <dgm:spPr/>
      <dgm:t>
        <a:bodyPr/>
        <a:lstStyle/>
        <a:p>
          <a:endParaRPr lang="ru-RU"/>
        </a:p>
      </dgm:t>
    </dgm:pt>
    <dgm:pt modelId="{65798D54-071C-49E4-805A-B76579AA8E08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Возмещение убытков и взыскание неустойки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EB0173-4D5A-43E2-B43F-7FE906364E03}" type="parTrans" cxnId="{2E21B22D-E96D-456E-921A-4B95A5B12AC8}">
      <dgm:prSet/>
      <dgm:spPr/>
      <dgm:t>
        <a:bodyPr/>
        <a:lstStyle/>
        <a:p>
          <a:endParaRPr lang="ru-RU"/>
        </a:p>
      </dgm:t>
    </dgm:pt>
    <dgm:pt modelId="{9309A14B-BFEC-479F-A836-12E8A6719BC8}" type="sibTrans" cxnId="{2E21B22D-E96D-456E-921A-4B95A5B12AC8}">
      <dgm:prSet/>
      <dgm:spPr/>
      <dgm:t>
        <a:bodyPr/>
        <a:lstStyle/>
        <a:p>
          <a:endParaRPr lang="ru-RU"/>
        </a:p>
      </dgm:t>
    </dgm:pt>
    <dgm:pt modelId="{B5E7FAA7-FF9A-454F-AC61-BCB59C3BE974}">
      <dgm:prSet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Компенсация морального вреда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AF7A15-EABE-4DBF-BB0C-AA42C078EC5C}" type="parTrans" cxnId="{57646D85-D920-421D-8F6F-8C75C169A4E5}">
      <dgm:prSet/>
      <dgm:spPr/>
      <dgm:t>
        <a:bodyPr/>
        <a:lstStyle/>
        <a:p>
          <a:endParaRPr lang="ru-RU"/>
        </a:p>
      </dgm:t>
    </dgm:pt>
    <dgm:pt modelId="{93020143-F389-4C63-9AC9-92623483BB61}" type="sibTrans" cxnId="{57646D85-D920-421D-8F6F-8C75C169A4E5}">
      <dgm:prSet/>
      <dgm:spPr/>
      <dgm:t>
        <a:bodyPr/>
        <a:lstStyle/>
        <a:p>
          <a:endParaRPr lang="ru-RU"/>
        </a:p>
      </dgm:t>
    </dgm:pt>
    <dgm:pt modelId="{EF9B8255-0971-4FB8-9AAC-F3517F7AF2F8}" type="pres">
      <dgm:prSet presAssocID="{A2574639-2BBF-45B7-8921-19D48FC4098C}" presName="linearFlow" presStyleCnt="0">
        <dgm:presLayoutVars>
          <dgm:dir/>
          <dgm:resizeHandles val="exact"/>
        </dgm:presLayoutVars>
      </dgm:prSet>
      <dgm:spPr/>
    </dgm:pt>
    <dgm:pt modelId="{9489D400-AAF8-489C-B3E7-7E36BA71199C}" type="pres">
      <dgm:prSet presAssocID="{419FC809-30AE-497E-8B27-3B4C4B005B07}" presName="composite" presStyleCnt="0"/>
      <dgm:spPr/>
    </dgm:pt>
    <dgm:pt modelId="{2991393E-354F-4018-B864-182196F4CCE3}" type="pres">
      <dgm:prSet presAssocID="{419FC809-30AE-497E-8B27-3B4C4B005B07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015762-A256-43D1-B05F-FC9BC8959C16}" type="pres">
      <dgm:prSet presAssocID="{419FC809-30AE-497E-8B27-3B4C4B005B0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C4F7F-5FB1-418F-B25D-91AB3A102D37}" type="pres">
      <dgm:prSet presAssocID="{C163A0FA-B361-4B5C-B650-FF16A098240D}" presName="spacing" presStyleCnt="0"/>
      <dgm:spPr/>
    </dgm:pt>
    <dgm:pt modelId="{F8F224EA-5D87-4581-A31B-5D3FE59EF3F8}" type="pres">
      <dgm:prSet presAssocID="{A043BF35-0837-4BD1-8040-094CB6475A70}" presName="composite" presStyleCnt="0"/>
      <dgm:spPr/>
    </dgm:pt>
    <dgm:pt modelId="{131F41D8-BA30-48CA-A42D-D2F0D55AEA79}" type="pres">
      <dgm:prSet presAssocID="{A043BF35-0837-4BD1-8040-094CB6475A70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172E65-B17E-4E23-A158-05CF4D6561E8}" type="pres">
      <dgm:prSet presAssocID="{A043BF35-0837-4BD1-8040-094CB6475A7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4EB67-055F-4662-8558-C1A17B7F2C74}" type="pres">
      <dgm:prSet presAssocID="{B3CFD365-FD75-4DE3-A719-084074B3B43C}" presName="spacing" presStyleCnt="0"/>
      <dgm:spPr/>
    </dgm:pt>
    <dgm:pt modelId="{DA10B320-8368-4F28-97DB-E3619624ED52}" type="pres">
      <dgm:prSet presAssocID="{65798D54-071C-49E4-805A-B76579AA8E08}" presName="composite" presStyleCnt="0"/>
      <dgm:spPr/>
    </dgm:pt>
    <dgm:pt modelId="{7F74F8F1-F960-428A-938D-E99C4F9CA627}" type="pres">
      <dgm:prSet presAssocID="{65798D54-071C-49E4-805A-B76579AA8E08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1A9E0A0-4DE1-4092-80C8-78FBD472281A}" type="pres">
      <dgm:prSet presAssocID="{65798D54-071C-49E4-805A-B76579AA8E08}" presName="txShp" presStyleLbl="node1" presStyleIdx="2" presStyleCnt="4" custLinFactNeighborX="-264" custLinFactNeighborY="2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E0DC4-CA2A-4F5A-8022-911BF61CC92F}" type="pres">
      <dgm:prSet presAssocID="{9309A14B-BFEC-479F-A836-12E8A6719BC8}" presName="spacing" presStyleCnt="0"/>
      <dgm:spPr/>
    </dgm:pt>
    <dgm:pt modelId="{CD46AAF1-831C-4F38-A613-4A539602CE45}" type="pres">
      <dgm:prSet presAssocID="{B5E7FAA7-FF9A-454F-AC61-BCB59C3BE974}" presName="composite" presStyleCnt="0"/>
      <dgm:spPr/>
    </dgm:pt>
    <dgm:pt modelId="{7DE7B220-C138-44F6-8D46-7DAB55A0A37E}" type="pres">
      <dgm:prSet presAssocID="{B5E7FAA7-FF9A-454F-AC61-BCB59C3BE974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B7B52B-590E-4618-9F21-EBBD77934C96}" type="pres">
      <dgm:prSet presAssocID="{B5E7FAA7-FF9A-454F-AC61-BCB59C3BE97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25B56-1D7E-40E4-9F84-796504803BD8}" type="presOf" srcId="{419FC809-30AE-497E-8B27-3B4C4B005B07}" destId="{C9015762-A256-43D1-B05F-FC9BC8959C16}" srcOrd="0" destOrd="0" presId="urn:microsoft.com/office/officeart/2005/8/layout/vList3"/>
    <dgm:cxn modelId="{30A34504-F812-41FB-9700-9B6EAF66D2F6}" srcId="{A2574639-2BBF-45B7-8921-19D48FC4098C}" destId="{A043BF35-0837-4BD1-8040-094CB6475A70}" srcOrd="1" destOrd="0" parTransId="{65217EAA-FC69-49F7-B226-0014897F6A18}" sibTransId="{B3CFD365-FD75-4DE3-A719-084074B3B43C}"/>
    <dgm:cxn modelId="{E2583BD1-E9DB-4D6B-92E0-70059671400C}" type="presOf" srcId="{A043BF35-0837-4BD1-8040-094CB6475A70}" destId="{02172E65-B17E-4E23-A158-05CF4D6561E8}" srcOrd="0" destOrd="0" presId="urn:microsoft.com/office/officeart/2005/8/layout/vList3"/>
    <dgm:cxn modelId="{3CC93C08-A6F4-4BC1-A875-42A7F5BC358C}" type="presOf" srcId="{B5E7FAA7-FF9A-454F-AC61-BCB59C3BE974}" destId="{FCB7B52B-590E-4618-9F21-EBBD77934C96}" srcOrd="0" destOrd="0" presId="urn:microsoft.com/office/officeart/2005/8/layout/vList3"/>
    <dgm:cxn modelId="{5B8129B6-1075-4FA0-982E-88DADDC2DD85}" type="presOf" srcId="{65798D54-071C-49E4-805A-B76579AA8E08}" destId="{21A9E0A0-4DE1-4092-80C8-78FBD472281A}" srcOrd="0" destOrd="0" presId="urn:microsoft.com/office/officeart/2005/8/layout/vList3"/>
    <dgm:cxn modelId="{57646D85-D920-421D-8F6F-8C75C169A4E5}" srcId="{A2574639-2BBF-45B7-8921-19D48FC4098C}" destId="{B5E7FAA7-FF9A-454F-AC61-BCB59C3BE974}" srcOrd="3" destOrd="0" parTransId="{EAAF7A15-EABE-4DBF-BB0C-AA42C078EC5C}" sibTransId="{93020143-F389-4C63-9AC9-92623483BB61}"/>
    <dgm:cxn modelId="{1F169E18-1A22-42B7-9940-BE8B11D23D86}" srcId="{A2574639-2BBF-45B7-8921-19D48FC4098C}" destId="{419FC809-30AE-497E-8B27-3B4C4B005B07}" srcOrd="0" destOrd="0" parTransId="{56A75647-7D42-48C1-ACDE-D29F3919F675}" sibTransId="{C163A0FA-B361-4B5C-B650-FF16A098240D}"/>
    <dgm:cxn modelId="{2E21B22D-E96D-456E-921A-4B95A5B12AC8}" srcId="{A2574639-2BBF-45B7-8921-19D48FC4098C}" destId="{65798D54-071C-49E4-805A-B76579AA8E08}" srcOrd="2" destOrd="0" parTransId="{0CEB0173-4D5A-43E2-B43F-7FE906364E03}" sibTransId="{9309A14B-BFEC-479F-A836-12E8A6719BC8}"/>
    <dgm:cxn modelId="{B3FABDAE-E221-476C-9B5F-B578D0D68824}" type="presOf" srcId="{A2574639-2BBF-45B7-8921-19D48FC4098C}" destId="{EF9B8255-0971-4FB8-9AAC-F3517F7AF2F8}" srcOrd="0" destOrd="0" presId="urn:microsoft.com/office/officeart/2005/8/layout/vList3"/>
    <dgm:cxn modelId="{D85FDEF8-B555-45DD-A701-426CA4A1F1F4}" type="presParOf" srcId="{EF9B8255-0971-4FB8-9AAC-F3517F7AF2F8}" destId="{9489D400-AAF8-489C-B3E7-7E36BA71199C}" srcOrd="0" destOrd="0" presId="urn:microsoft.com/office/officeart/2005/8/layout/vList3"/>
    <dgm:cxn modelId="{F02BE445-3BEC-420E-8719-7BA7BE1198D8}" type="presParOf" srcId="{9489D400-AAF8-489C-B3E7-7E36BA71199C}" destId="{2991393E-354F-4018-B864-182196F4CCE3}" srcOrd="0" destOrd="0" presId="urn:microsoft.com/office/officeart/2005/8/layout/vList3"/>
    <dgm:cxn modelId="{2EA0E2CB-4655-4C1B-BB43-A34D8C7E62D7}" type="presParOf" srcId="{9489D400-AAF8-489C-B3E7-7E36BA71199C}" destId="{C9015762-A256-43D1-B05F-FC9BC8959C16}" srcOrd="1" destOrd="0" presId="urn:microsoft.com/office/officeart/2005/8/layout/vList3"/>
    <dgm:cxn modelId="{11313736-FB39-4F34-8331-D9F19C52A62C}" type="presParOf" srcId="{EF9B8255-0971-4FB8-9AAC-F3517F7AF2F8}" destId="{B2BC4F7F-5FB1-418F-B25D-91AB3A102D37}" srcOrd="1" destOrd="0" presId="urn:microsoft.com/office/officeart/2005/8/layout/vList3"/>
    <dgm:cxn modelId="{811BE498-16EF-40B3-BA6C-655D891A3733}" type="presParOf" srcId="{EF9B8255-0971-4FB8-9AAC-F3517F7AF2F8}" destId="{F8F224EA-5D87-4581-A31B-5D3FE59EF3F8}" srcOrd="2" destOrd="0" presId="urn:microsoft.com/office/officeart/2005/8/layout/vList3"/>
    <dgm:cxn modelId="{9DBAF8EB-2328-4D45-B68A-C3182185EB11}" type="presParOf" srcId="{F8F224EA-5D87-4581-A31B-5D3FE59EF3F8}" destId="{131F41D8-BA30-48CA-A42D-D2F0D55AEA79}" srcOrd="0" destOrd="0" presId="urn:microsoft.com/office/officeart/2005/8/layout/vList3"/>
    <dgm:cxn modelId="{7FE16ACA-9549-4D33-8D3E-7B98BB3B994A}" type="presParOf" srcId="{F8F224EA-5D87-4581-A31B-5D3FE59EF3F8}" destId="{02172E65-B17E-4E23-A158-05CF4D6561E8}" srcOrd="1" destOrd="0" presId="urn:microsoft.com/office/officeart/2005/8/layout/vList3"/>
    <dgm:cxn modelId="{BA0FC85F-C4C8-457E-8766-795EE489EBC8}" type="presParOf" srcId="{EF9B8255-0971-4FB8-9AAC-F3517F7AF2F8}" destId="{AF94EB67-055F-4662-8558-C1A17B7F2C74}" srcOrd="3" destOrd="0" presId="urn:microsoft.com/office/officeart/2005/8/layout/vList3"/>
    <dgm:cxn modelId="{D5788341-A68B-4ECD-8322-4823374552B3}" type="presParOf" srcId="{EF9B8255-0971-4FB8-9AAC-F3517F7AF2F8}" destId="{DA10B320-8368-4F28-97DB-E3619624ED52}" srcOrd="4" destOrd="0" presId="urn:microsoft.com/office/officeart/2005/8/layout/vList3"/>
    <dgm:cxn modelId="{D533CEED-0FB3-4827-9F4C-6F9C400411F8}" type="presParOf" srcId="{DA10B320-8368-4F28-97DB-E3619624ED52}" destId="{7F74F8F1-F960-428A-938D-E99C4F9CA627}" srcOrd="0" destOrd="0" presId="urn:microsoft.com/office/officeart/2005/8/layout/vList3"/>
    <dgm:cxn modelId="{C97C4E00-59DE-4294-BB92-E97A2A5E2D1A}" type="presParOf" srcId="{DA10B320-8368-4F28-97DB-E3619624ED52}" destId="{21A9E0A0-4DE1-4092-80C8-78FBD472281A}" srcOrd="1" destOrd="0" presId="urn:microsoft.com/office/officeart/2005/8/layout/vList3"/>
    <dgm:cxn modelId="{84F8AFB9-BD8E-4B91-856F-28C27AACDDDE}" type="presParOf" srcId="{EF9B8255-0971-4FB8-9AAC-F3517F7AF2F8}" destId="{F58E0DC4-CA2A-4F5A-8022-911BF61CC92F}" srcOrd="5" destOrd="0" presId="urn:microsoft.com/office/officeart/2005/8/layout/vList3"/>
    <dgm:cxn modelId="{7006FD95-960E-4875-AA27-B197042A4208}" type="presParOf" srcId="{EF9B8255-0971-4FB8-9AAC-F3517F7AF2F8}" destId="{CD46AAF1-831C-4F38-A613-4A539602CE45}" srcOrd="6" destOrd="0" presId="urn:microsoft.com/office/officeart/2005/8/layout/vList3"/>
    <dgm:cxn modelId="{FE75483A-D4CD-4B0E-82E1-505BA1D49B35}" type="presParOf" srcId="{CD46AAF1-831C-4F38-A613-4A539602CE45}" destId="{7DE7B220-C138-44F6-8D46-7DAB55A0A37E}" srcOrd="0" destOrd="0" presId="urn:microsoft.com/office/officeart/2005/8/layout/vList3"/>
    <dgm:cxn modelId="{A2470AB3-54A9-45D1-989B-96B2430EE1F9}" type="presParOf" srcId="{CD46AAF1-831C-4F38-A613-4A539602CE45}" destId="{FCB7B52B-590E-4618-9F21-EBBD77934C9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/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37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5A14230B-226F-41A6-8CB6-0BDDFFECDBF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251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3DDED-6AE8-4923-980B-FA27B0BBBB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1FA55-D2FE-4CB7-9144-4E156413B7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B991D-F6E4-453A-9888-934D61729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1689-F938-427D-9F59-7B851A7DA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87FA7-84BB-496F-A5CF-BE15CC6E7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48C3F-1D6B-42F6-B9FD-11932ED8C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F26EC-22AC-48BC-A6E3-5B21B1EC3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DEA9-E53C-41BC-BFF1-41D68F5DA7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F81CF-4C17-425B-9211-A0169AA66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09FC5-FF72-4DF1-B528-A75A1635D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99436F-B938-4C6D-8BBA-22BA7E82B5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гражданских прав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защиты гражданских прав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предусмотренные законом меры, направленные на восстановление нарушенного гражданского права субъекта или на обеспечение этого права.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перечень защиты гражданских прав перечислен в ст. 12 ГК РФ.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Верны ли следующие суждения о дееспособности?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Лишить человека дееспособности можно как по суду, так и по решению медицинской комиссии.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В некоторых определённых законом случаях полная дееспособность может наступить до достижения лицом совершеннолетия.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929198"/>
            <a:ext cx="557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Верно только А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Верно только Б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Верны оба суждения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Оба суждения неверны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6288" y="1347788"/>
            <a:ext cx="7758112" cy="5295922"/>
          </a:xfrm>
        </p:spPr>
        <p:txBody>
          <a:bodyPr/>
          <a:lstStyle/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в приведённом ниже списке юридические факты, которые являются событиями. Запишите цифры, под которыми они указаны.</a:t>
            </a:r>
          </a:p>
          <a:p>
            <a:pPr marL="514350" indent="-514350">
              <a:buAutoNum type="arabicParenR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Гражданка М.отравилась купленным в магазине кефиром.</a:t>
            </a:r>
          </a:p>
          <a:p>
            <a:pPr marL="514350" indent="-514350">
              <a:buAutoNum type="arabicParenR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достижении 14 лет подросток получил паспорт.</a:t>
            </a:r>
          </a:p>
          <a:p>
            <a:pPr marL="514350" indent="-514350">
              <a:buAutoNum type="arabicParenR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скоропостижной смерти гражданин Л. не смог вернуть долг.</a:t>
            </a:r>
          </a:p>
          <a:p>
            <a:pPr marL="514350" indent="-514350">
              <a:buAutoNum type="arabicParenR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Супруги К. купили загородный дом в кредит.</a:t>
            </a:r>
          </a:p>
          <a:p>
            <a:pPr marL="514350" indent="-514350">
              <a:buAutoNum type="arabicParenR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урагана в офисе были разбиты все стёкла.</a:t>
            </a:r>
          </a:p>
          <a:p>
            <a:pPr marL="514350" indent="-514350">
              <a:buAutoNum type="arabicParenR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 взял в аренду офис.</a:t>
            </a:r>
          </a:p>
          <a:p>
            <a:pPr marL="514350" indent="-514350" algn="ctr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246</a:t>
            </a:r>
          </a:p>
          <a:p>
            <a:pPr marL="514350" indent="-514350">
              <a:buNone/>
            </a:pP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6288" y="1347788"/>
            <a:ext cx="7758112" cy="5295922"/>
          </a:xfrm>
        </p:spPr>
        <p:txBody>
          <a:bodyPr/>
          <a:lstStyle/>
          <a:p>
            <a:pPr marL="514350" indent="-51435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Соседка гражданки Д. постоянно вскрывала её почтовый ящик и читала присылаемые ей письма, а затем пересказывала их содержание другим соседям. Узнав об этом гражданка Д. обратилась в суд. К какому виду ответственности будет привлечена соседка, нарушившая тайну переписки?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уголовной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гражданской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административной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Д) дисциплинарной </a:t>
            </a:r>
          </a:p>
          <a:p>
            <a:pPr marL="514350" indent="-514350">
              <a:buNone/>
            </a:pP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WordArt 3"/>
          <p:cNvSpPr>
            <a:spLocks noChangeArrowheads="1" noChangeShapeType="1" noTextEdit="1"/>
          </p:cNvSpPr>
          <p:nvPr/>
        </p:nvSpPr>
        <p:spPr bwMode="gray">
          <a:xfrm>
            <a:off x="214282" y="214290"/>
            <a:ext cx="4802187" cy="80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B2B2B2">
                      <a:alpha val="50000"/>
                    </a:srgbClr>
                  </a:outerShdw>
                </a:effectLst>
                <a:latin typeface="Verdana"/>
              </a:rPr>
              <a:t>Домашнее задание:</a:t>
            </a:r>
            <a:endParaRPr lang="ru-RU" sz="5400" b="1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107763" dir="2700000" algn="ctr" rotWithShape="0">
                  <a:srgbClr val="B2B2B2">
                    <a:alpha val="50000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57864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§ 22, стр. 261,вопросы для самопроверки. Написать эссе.</a:t>
            </a:r>
          </a:p>
          <a:p>
            <a:r>
              <a:rPr lang="ru-RU" sz="2800" b="1" dirty="0" smtClean="0"/>
              <a:t>       «Право человека должно считаться священным, каких бы жертв не стоило это господствующей власти»</a:t>
            </a:r>
          </a:p>
          <a:p>
            <a:pPr algn="r"/>
            <a:r>
              <a:rPr lang="ru-RU" sz="2800" b="1" dirty="0" smtClean="0"/>
              <a:t>И. Кант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09550"/>
            <a:ext cx="8286776" cy="5635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Способы защиты гражданских </a:t>
            </a:r>
            <a:r>
              <a:rPr lang="ru-RU" dirty="0" smtClean="0">
                <a:solidFill>
                  <a:srgbClr val="006666"/>
                </a:solidFill>
              </a:rPr>
              <a:t>прав</a:t>
            </a:r>
            <a:endParaRPr lang="ru-RU" dirty="0">
              <a:solidFill>
                <a:srgbClr val="006666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-285784" y="1347788"/>
          <a:ext cx="9429784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какого момента гражданин РФ становится субъектом правоотношений?</a:t>
            </a:r>
          </a:p>
          <a:p>
            <a:pPr marL="514350" indent="-51435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с момента рождения</a:t>
            </a:r>
          </a:p>
          <a:p>
            <a:pPr marL="514350" indent="-51435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с момента получения паспорта</a:t>
            </a:r>
          </a:p>
          <a:p>
            <a:pPr marL="514350" indent="-51435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с момента наступления совершеннолетия</a:t>
            </a:r>
          </a:p>
          <a:p>
            <a:pPr marL="514350" indent="-51435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с начала трудовой деятельности.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Гражданка М. получила наследство, по которому не уплатила налог. Какие данные необходимы налоговому ведомству для того, чтобы установить, что она совершила правонарушение?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стоимость полученного наследства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степень родства с наследодателем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дееспособность гражданки М.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имущественное положение гражданки М.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Верны ли следующие суждения о праве?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В законе право приобретает свою определённость, точность, завершённость.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Практическое значение права состоит в защите прав человека.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Верно только А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Верно только Б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Верны оба суждения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Оба суждения неверны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Когда возникают правовые отношения?</a:t>
            </a:r>
          </a:p>
          <a:p>
            <a:pPr marL="514350" indent="-514350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при возникновении разногласий</a:t>
            </a:r>
          </a:p>
          <a:p>
            <a:pPr marL="514350" indent="-514350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с момента возникновения юридических фактов</a:t>
            </a:r>
          </a:p>
          <a:p>
            <a:pPr marL="514350" indent="-514350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момент обращения в суд</a:t>
            </a:r>
          </a:p>
          <a:p>
            <a:pPr marL="514350" indent="-514350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при возникновении ссоры</a:t>
            </a:r>
          </a:p>
          <a:p>
            <a:pPr marL="514350" indent="-514350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Верны ли следующие суждения о праве?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Право является частью общечеловеческой культуры.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Для человека современной культуры право является руководством к жизни и деятельности.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Верно только А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Верно только Б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Верны оба суждения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Оба суждения неверны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Кто осуществляет защиту прав обвиняемого во время судебного разбирательства?</a:t>
            </a:r>
          </a:p>
          <a:p>
            <a:pPr marL="514350" indent="-514350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присяжные заседатели</a:t>
            </a:r>
          </a:p>
          <a:p>
            <a:pPr marL="514350" indent="-514350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адвокат</a:t>
            </a:r>
          </a:p>
          <a:p>
            <a:pPr marL="514350" indent="-514350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судья</a:t>
            </a:r>
          </a:p>
          <a:p>
            <a:pPr marL="514350" indent="-514350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уполномоченный по защите прав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Готовимся к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Владелец частного предприятия приказал рабочим выйти на работу в праздничный день. Администратор предприятия отказался это делать, за что и был уволен. Статьи какого кодекса станут основанием для разбора дела в суде? 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административного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трудового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кооперативного</a:t>
            </a:r>
          </a:p>
          <a:p>
            <a:pPr marL="514350" indent="-51435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гражданского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ир 3D">
  <a:themeElements>
    <a:clrScheme name="cdb2004101gl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cdb2004101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01gl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Мир 3D</Template>
  <TotalTime>362</TotalTime>
  <Words>611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Мир 3D</vt:lpstr>
      <vt:lpstr>Защита гражданских прав</vt:lpstr>
      <vt:lpstr> Способы защиты гражданских прав</vt:lpstr>
      <vt:lpstr>Готовимся к ЕГЭ</vt:lpstr>
      <vt:lpstr>Готовимся к ЕГЭ</vt:lpstr>
      <vt:lpstr>Готовимся к ЕГЭ</vt:lpstr>
      <vt:lpstr>Готовимся к ЕГЭ</vt:lpstr>
      <vt:lpstr>Готовимся к ЕГЭ</vt:lpstr>
      <vt:lpstr>Готовимся к ЕГЭ</vt:lpstr>
      <vt:lpstr>Готовимся к ЕГЭ</vt:lpstr>
      <vt:lpstr>Готовимся к ЕГЭ</vt:lpstr>
      <vt:lpstr>Готовимся к ЕГЭ</vt:lpstr>
      <vt:lpstr>Готовимся к ЕГЭ</vt:lpstr>
      <vt:lpstr>Слайд 13</vt:lpstr>
    </vt:vector>
  </TitlesOfParts>
  <Company>Дом, милый дом...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Обществознание, 11 класс, базовый уровень</dc:title>
  <dc:subject>Гражданское право</dc:subject>
  <dc:creator>Г.И. Непершина, МОУ СОШ № 15 г. Балашова Саратовской области</dc:creator>
  <cp:lastModifiedBy>Баринова</cp:lastModifiedBy>
  <cp:revision>39</cp:revision>
  <dcterms:created xsi:type="dcterms:W3CDTF">2011-03-18T01:41:06Z</dcterms:created>
  <dcterms:modified xsi:type="dcterms:W3CDTF">2013-12-21T07:10:24Z</dcterms:modified>
  <cp:category>презентация к уроку</cp:category>
</cp:coreProperties>
</file>