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2" r:id="rId15"/>
    <p:sldId id="284" r:id="rId16"/>
    <p:sldId id="283" r:id="rId17"/>
    <p:sldId id="281" r:id="rId18"/>
    <p:sldId id="287" r:id="rId19"/>
    <p:sldId id="285" r:id="rId20"/>
    <p:sldId id="302" r:id="rId21"/>
    <p:sldId id="288" r:id="rId22"/>
    <p:sldId id="290" r:id="rId23"/>
    <p:sldId id="286" r:id="rId24"/>
    <p:sldId id="294" r:id="rId25"/>
    <p:sldId id="296" r:id="rId26"/>
    <p:sldId id="297" r:id="rId27"/>
    <p:sldId id="293" r:id="rId28"/>
    <p:sldId id="303" r:id="rId29"/>
    <p:sldId id="292" r:id="rId30"/>
    <p:sldId id="291" r:id="rId31"/>
    <p:sldId id="295" r:id="rId32"/>
    <p:sldId id="300" r:id="rId33"/>
    <p:sldId id="301" r:id="rId34"/>
    <p:sldId id="305" r:id="rId35"/>
    <p:sldId id="308" r:id="rId36"/>
    <p:sldId id="309" r:id="rId37"/>
    <p:sldId id="310" r:id="rId38"/>
    <p:sldId id="311" r:id="rId39"/>
    <p:sldId id="312" r:id="rId40"/>
    <p:sldId id="313" r:id="rId41"/>
    <p:sldId id="314" r:id="rId42"/>
    <p:sldId id="315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FF66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48" autoAdjust="0"/>
    <p:restoredTop sz="94660"/>
  </p:normalViewPr>
  <p:slideViewPr>
    <p:cSldViewPr>
      <p:cViewPr>
        <p:scale>
          <a:sx n="80" d="100"/>
          <a:sy n="80" d="100"/>
        </p:scale>
        <p:origin x="-834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647AF-D713-4317-A800-D4DDA5D4946B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79395-4A25-45E9-B53C-C5830DBF1B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79395-4A25-45E9-B53C-C5830DBF1B8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заков тихое утро\0006-006-Tikhoe-utro-odno-iz-tekh-proizvedenij-JU.-Kazakova-kotoroe-byl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12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928670"/>
            <a:ext cx="7829107" cy="2000264"/>
          </a:xfrm>
          <a:prstGeom prst="rect">
            <a:avLst/>
          </a:prstGeom>
          <a:noFill/>
        </p:spPr>
        <p:txBody>
          <a:bodyPr wrap="none" rtlCol="0">
            <a:prstTxWarp prst="textFadeUp">
              <a:avLst>
                <a:gd name="adj" fmla="val 9225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«Если друг </a:t>
            </a:r>
          </a:p>
          <a:p>
            <a:pPr algn="ctr"/>
            <a:r>
              <a:rPr lang="ru-RU" sz="3200" b="1" cap="all" dirty="0" smtClean="0">
                <a:ln w="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оказался вдруг…»</a:t>
            </a:r>
            <a:endParaRPr lang="ru-RU" sz="3200" b="1" cap="all" dirty="0">
              <a:ln w="0"/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357694"/>
            <a:ext cx="75216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Читательская конференция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 рассказу Ю.Казакова  «Тихое утро»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Казаков тихое утро\7fc60b355a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12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42910" y="785794"/>
            <a:ext cx="7858180" cy="5509200"/>
          </a:xfrm>
          <a:prstGeom prst="rect">
            <a:avLst/>
          </a:prstGeom>
          <a:solidFill>
            <a:schemeClr val="accent3">
              <a:alpha val="44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При жизни Казакова было издано около 10 сборников его рассказов: «По дороге» (1961), «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Голубое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и зеленое» (1963), «Двое в декабре» (1966), «Осень в дубовых лесах» (1969) и др. Казаков писал очерки и эссе, в том числе о русских прозаиках – Лермонтове, Аксакове, поморском сказочнике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Писахове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и др.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Казаков тихое утро\7fc60b355a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12" y="0"/>
            <a:ext cx="9147512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928662" y="857232"/>
            <a:ext cx="7215238" cy="5078313"/>
          </a:xfrm>
          <a:prstGeom prst="rect">
            <a:avLst/>
          </a:prstGeom>
          <a:solidFill>
            <a:schemeClr val="accent3">
              <a:alpha val="43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В возрасте 55 лет Ю.Казаков скончался. Посмертно была издана книга «Две ночи» («Разлучение душ»), в которой были собраны еще не опубликованные им произведения, в том числе и незаконченные.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сош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00166" y="357166"/>
            <a:ext cx="6500858" cy="1000132"/>
          </a:xfrm>
          <a:prstGeom prst="roundRect">
            <a:avLst/>
          </a:prstGeom>
          <a:solidFill>
            <a:schemeClr val="accent4">
              <a:lumMod val="75000"/>
              <a:alpha val="60000"/>
            </a:schemeClr>
          </a:solidFill>
          <a:ln>
            <a:solidFill>
              <a:schemeClr val="bg1"/>
            </a:solidFill>
          </a:ln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ДОБРО И ЗЛО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чб.jpg"/>
          <p:cNvPicPr>
            <a:picLocks noChangeAspect="1"/>
          </p:cNvPicPr>
          <p:nvPr/>
        </p:nvPicPr>
        <p:blipFill>
          <a:blip r:embed="rId3" cstate="print"/>
          <a:srcRect l="10648" r="13362" b="10502"/>
          <a:stretch>
            <a:fillRect/>
          </a:stretch>
        </p:blipFill>
        <p:spPr>
          <a:xfrm>
            <a:off x="2071670" y="1714488"/>
            <a:ext cx="5357850" cy="4732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сош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500042"/>
            <a:ext cx="6500859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Bookman Old Style" pitchFamily="18" charset="0"/>
              </a:rPr>
              <a:t>Добро</a:t>
            </a:r>
            <a:r>
              <a:rPr lang="ru-RU" sz="3600" b="1" i="1" dirty="0" smtClean="0">
                <a:latin typeface="Bookman Old Style" pitchFamily="18" charset="0"/>
              </a:rPr>
              <a:t> </a:t>
            </a:r>
            <a:r>
              <a:rPr lang="ru-RU" sz="3600" b="1" i="1" dirty="0" smtClean="0">
                <a:solidFill>
                  <a:srgbClr val="0000FF"/>
                </a:solidFill>
                <a:latin typeface="Bookman Old Style" pitchFamily="18" charset="0"/>
              </a:rPr>
              <a:t>- поступки, совершаемые нами во благо других, даже если при этом мы должны жертвовать собой.</a:t>
            </a:r>
            <a:endParaRPr lang="ru-RU" sz="3600" b="1" dirty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3429000"/>
            <a:ext cx="6429420" cy="286232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Bookman Old Style" pitchFamily="18" charset="0"/>
              </a:rPr>
              <a:t>Зло –поступки, совершаемые нами во вред другим для достижения собственных целей.</a:t>
            </a:r>
            <a:endParaRPr lang="ru-RU" sz="36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Казаков тихое утро\0001-001-Smysl-nazvanija-rasskaza-JUrija-Kazakova-Tikhoe-ut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1500174"/>
            <a:ext cx="78581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Линия, разделяющая добро и зло, проходит через каждое человеческое сердце.</a:t>
            </a:r>
          </a:p>
          <a:p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                                                                                    </a:t>
            </a:r>
          </a:p>
          <a:p>
            <a:endParaRPr lang="ru-RU" sz="4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40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А.И</a:t>
            </a: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Солженицын.   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Казаков тихое утро\0001-001-Smysl-nazvanija-rasskaza-JUrija-Kazakova-Tikhoe-ut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9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357166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Утро.</a:t>
            </a:r>
          </a:p>
          <a:p>
            <a:pPr marL="0" marR="0" lvl="0" indent="685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685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Звезды меркнут и гаснут. В огне облака.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685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Белый пар по лугам расстилается.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685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По зеркальной воде, по кудрям лозняка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685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От зари алый свет разливается.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685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Дремлет чуткий камыш. </a:t>
            </a:r>
          </a:p>
          <a:p>
            <a:pPr marL="0" marR="0" lvl="0" indent="685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Тишь - безлюдье вокруг.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685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Чуть приметна тропинка росистая.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685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Куст заденешь плечом, - на лицо тебе  </a:t>
            </a:r>
          </a:p>
          <a:p>
            <a:pPr marL="0" marR="0" lvl="0" indent="685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                                                 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вдруг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685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С листьев брызнет роса серебристая.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Казаков тихое утро\0001-001-Smysl-nazvanija-rasskaza-JUrija-Kazakova-Tikhoe-ut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9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428604"/>
            <a:ext cx="878684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Потянул ветерок, - воду морщит-рябит.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Пронеслись утки с шумом и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скрылися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Далеко, далеко колокольчик звенит.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Рыбаки в шалаше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пробудилися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,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Сняли сети с шестов, весла к лодкам </a:t>
            </a: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                                                   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несут...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А восток все горит-разгорается.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Птички солнышка ждут, птички песни </a:t>
            </a: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                                                      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поют,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И стоит себе лес, улыбается.</a:t>
            </a: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endPara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685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                                             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Никитин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428604"/>
            <a:ext cx="51716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Bookman Old Style" pitchFamily="18" charset="0"/>
              </a:rPr>
              <a:t>Тема рассказа - </a:t>
            </a:r>
            <a:endParaRPr lang="ru-RU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58" y="1285860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дружба двух мальчиков, взаимовыручка, взаимопомощь</a:t>
            </a:r>
            <a:endParaRPr lang="ru-RU" sz="3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3143248"/>
            <a:ext cx="51780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Bookman Old Style" pitchFamily="18" charset="0"/>
              </a:rPr>
              <a:t>Идея рассказа - </a:t>
            </a:r>
            <a:endParaRPr lang="ru-RU" sz="4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4286256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Bookman Old Style" pitchFamily="18" charset="0"/>
              </a:rPr>
              <a:t>дружба познается в беде,   взаимовыручку можно считать мерилом нравственности.</a:t>
            </a:r>
            <a:endParaRPr lang="ru-RU" sz="3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14942" y="285728"/>
            <a:ext cx="3589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Bookman Old Style" pitchFamily="18" charset="0"/>
              </a:rPr>
              <a:t>«Узнай героя»</a:t>
            </a:r>
            <a:endParaRPr lang="ru-RU" sz="3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857224" y="928671"/>
            <a:ext cx="5500726" cy="403187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«Подсыпав червякам свежей земли, он побежал вниз по тропинке, перевалился через плетень и задами пробрался к сараю, где на сеновале спал его новый приятель.»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2285984" y="1357298"/>
            <a:ext cx="5929354" cy="372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2) «Ладно, пусть… Пускай издевается. Они меня еще узнают. Я не позволю им смеяться! Подумаешь, велика важность босиком идти! Воображалы какие!»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85720" y="1857364"/>
            <a:ext cx="6143636" cy="37240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3) «Он вздрагивал, касаясь холодного тела, глядя на мертвое, неподвижное лицо, торопился и чувствовал себя таким усталым, таким несчастным.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214414" y="2571744"/>
            <a:ext cx="6858048" cy="37147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4) «Он оперся слабыми руками, привстал, точно собирался куда-то немедленно бежать, но снова повалился, снова зашелся судорожным кашлем, брызгаясь водой и корчась на сырой траве».</a:t>
            </a:r>
          </a:p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  <p:bldP spid="44034" grpId="0" animBg="1"/>
      <p:bldP spid="44034" grpId="1" animBg="1"/>
      <p:bldP spid="44035" grpId="0" animBg="1"/>
      <p:bldP spid="44035" grpId="1" animBg="1"/>
      <p:bldP spid="440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81d9_f99f21b2_L.jpg"/>
          <p:cNvPicPr>
            <a:picLocks noChangeAspect="1"/>
          </p:cNvPicPr>
          <p:nvPr/>
        </p:nvPicPr>
        <p:blipFill>
          <a:blip r:embed="rId2" cstate="print"/>
          <a:srcRect t="2108" r="6855" b="13582"/>
          <a:stretch>
            <a:fillRect/>
          </a:stretch>
        </p:blipFill>
        <p:spPr>
          <a:xfrm>
            <a:off x="0" y="-1"/>
            <a:ext cx="9144000" cy="6858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40005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Bookman Old Style" pitchFamily="18" charset="0"/>
              </a:rPr>
              <a:t>Яшка</a:t>
            </a:r>
            <a:endParaRPr lang="ru-RU" sz="6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заков тихое утро\0006-006-Tikhoe-utro-odno-iz-tekh-proizvedenij-JU.-Kazakova-kotoroe-bylo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712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63198"/>
            <a:ext cx="88582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Bookman Old Style" pitchFamily="18" charset="0"/>
              </a:rPr>
              <a:t>Цель:</a:t>
            </a:r>
            <a:r>
              <a:rPr lang="ru-RU" sz="2800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кратко познакомить учеников с творчеством Ю.Казакова; совершенствовать навыки анализа текста, составления сравнительных характеристик героев;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проследить за мыслями, чувствами и поступками главного героя;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обратить внимание  на роль описаний природы в раскрытии внутреннего мира героев; 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воспитание на конкретном материале гуманистических чувств человека: любовь и уважение к человеку, сострадание и сопереживание.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Готовятся выйти на рыбалку</a:t>
            </a:r>
          </a:p>
        </p:txBody>
      </p:sp>
      <p:graphicFrame>
        <p:nvGraphicFramePr>
          <p:cNvPr id="5" name="Group 17"/>
          <p:cNvGraphicFramePr>
            <a:graphicFrameLocks/>
          </p:cNvGraphicFramePr>
          <p:nvPr/>
        </p:nvGraphicFramePr>
        <p:xfrm>
          <a:off x="571472" y="1571612"/>
          <a:ext cx="8072494" cy="4214842"/>
        </p:xfrm>
        <a:graphic>
          <a:graphicData uri="http://schemas.openxmlformats.org/drawingml/2006/table">
            <a:tbl>
              <a:tblPr/>
              <a:tblGrid>
                <a:gridCol w="3214710"/>
                <a:gridCol w="4857784"/>
              </a:tblGrid>
              <a:tr h="767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            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Володя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100000">
                          <a:srgbClr val="FBEAC7">
                            <a:alpha val="1000"/>
                          </a:srgb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</a:rPr>
                        <a:t>Яшка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100000">
                          <a:srgbClr val="FBEAC7">
                            <a:alpha val="1000"/>
                          </a:srgb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446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ookman Old Style" pitchFamily="18" charset="0"/>
                        </a:rPr>
                        <a:t>Зашевелился, долго возился и шуршал, неловко слез, зевнул,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100000">
                          <a:srgbClr val="FBEAC7">
                            <a:alpha val="1000"/>
                          </a:srgb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ookman Old Style" pitchFamily="18" charset="0"/>
                        </a:rPr>
                        <a:t>Спотыкаясь, цепляясь, стал бродить, поев, взял, вышел, соскочил, замахнулся, стал рыть, успевал выхватывать, набросал, побежал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100000">
                          <a:srgbClr val="FBEAC7">
                            <a:alpha val="1000"/>
                          </a:srgbClr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00034" y="571480"/>
            <a:ext cx="807249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4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Деревня в предрассветный час необычна. Она, будто большим пуховым одеялом, была укрыта туманом. «В тумане рыба берёт – успевай таскать!» – скажет позднее Яшка Володе. Природа вызывает у Яшки радостное настроение.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14546" y="285729"/>
            <a:ext cx="53270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 дороге к реке</a:t>
            </a:r>
            <a:endParaRPr lang="ru-RU" sz="44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28" y="1285860"/>
            <a:ext cx="1729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Яшка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128586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Володя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3357562"/>
            <a:ext cx="3786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щедрый , </a:t>
            </a:r>
            <a:r>
              <a:rPr lang="ru-RU" sz="40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словоохот-ливый</a:t>
            </a:r>
            <a:r>
              <a:rPr lang="ru-RU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рассказчик</a:t>
            </a:r>
            <a:endParaRPr lang="ru-RU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3643314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счастливый, благодарный слушатель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00232" y="2143116"/>
            <a:ext cx="571504" cy="121444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143636" y="2071678"/>
            <a:ext cx="500066" cy="121444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428604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Вышли на бугор, свернули вправо, лощиной спустились вниз, прошли тропкой через льняное поле, и тут совсем неожиданно перед ними открылась река. Она была небольшой, густо поросла ракитником, ветлой по берегам, ясно звенела на перекатах и часто разливалась глубокими мрачными омутами. Солнце    наконец взошло; тонко заржала в лугах лошадь, и как-то необыкновенно быстро посветлело, порозовело все вокруг; еще отчетливей стала видна седая роса на елках и кустах, а туман пришел в движение, поредел и стал неохотно открывать стога сена, темные на дымчатом фоне близкого теперь леса. Рыба гуляла»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81d9_f99f21b2_L.jpg"/>
          <p:cNvPicPr>
            <a:picLocks noChangeAspect="1"/>
          </p:cNvPicPr>
          <p:nvPr/>
        </p:nvPicPr>
        <p:blipFill>
          <a:blip r:embed="rId2" cstate="print"/>
          <a:srcRect t="2108" r="6855" b="13582"/>
          <a:stretch>
            <a:fillRect/>
          </a:stretch>
        </p:blipFill>
        <p:spPr>
          <a:xfrm>
            <a:off x="0" y="-1"/>
            <a:ext cx="9144000" cy="6858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40005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  <a:latin typeface="Bookman Old Style" pitchFamily="18" charset="0"/>
              </a:rPr>
              <a:t>Яшка</a:t>
            </a:r>
            <a:endParaRPr lang="ru-RU" sz="66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967335"/>
            <a:ext cx="56435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хорошо знает деревенскую жизнь, знает природу, рыб, птиц. Он внимательный и наблюдательный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сош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Oval 6"/>
          <p:cNvSpPr>
            <a:spLocks noChangeArrowheads="1"/>
          </p:cNvSpPr>
          <p:nvPr/>
        </p:nvSpPr>
        <p:spPr bwMode="auto">
          <a:xfrm>
            <a:off x="3276600" y="2852738"/>
            <a:ext cx="2232025" cy="21590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2843213" y="2420938"/>
            <a:ext cx="3024187" cy="2951162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00298" y="274638"/>
            <a:ext cx="4929222" cy="72547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Омут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268538" y="1773238"/>
            <a:ext cx="4176712" cy="4176712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635375" y="3284538"/>
            <a:ext cx="1511300" cy="1411287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924300" y="3573463"/>
            <a:ext cx="1008063" cy="865187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4211638" y="3789363"/>
            <a:ext cx="503237" cy="474662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WordArt 12"/>
          <p:cNvSpPr>
            <a:spLocks noChangeArrowheads="1" noChangeShapeType="1" noTextEdit="1"/>
          </p:cNvSpPr>
          <p:nvPr/>
        </p:nvSpPr>
        <p:spPr bwMode="auto">
          <a:xfrm>
            <a:off x="2627313" y="3141663"/>
            <a:ext cx="34575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мрачность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57158" y="5143512"/>
            <a:ext cx="3749671" cy="142876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Пахло сыростью, глиной и тиной, вода была черная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084888" y="5373688"/>
            <a:ext cx="2592387" cy="138499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Было сыро, угрюмо и холодно</a:t>
            </a: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>
            <a:off x="0" y="285728"/>
            <a:ext cx="4071934" cy="1714512"/>
          </a:xfrm>
          <a:prstGeom prst="cloudCallout">
            <a:avLst>
              <a:gd name="adj1" fmla="val -33889"/>
              <a:gd name="adj2" fmla="val 511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Верхушки уже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порозовели от солнца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5715008" y="428604"/>
            <a:ext cx="3428992" cy="1357322"/>
          </a:xfrm>
          <a:prstGeom prst="cloudCallout">
            <a:avLst>
              <a:gd name="adj1" fmla="val -28500"/>
              <a:gd name="adj2" fmla="val 56144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Синее небо</a:t>
            </a: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>
            <a:off x="1071538" y="2357430"/>
            <a:ext cx="360362" cy="1943100"/>
          </a:xfrm>
          <a:prstGeom prst="upDownArrow">
            <a:avLst>
              <a:gd name="adj1" fmla="val 50000"/>
              <a:gd name="adj2" fmla="val 10784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7286644" y="2357430"/>
            <a:ext cx="288925" cy="1943100"/>
          </a:xfrm>
          <a:prstGeom prst="upDownArrow">
            <a:avLst>
              <a:gd name="adj1" fmla="val 50000"/>
              <a:gd name="adj2" fmla="val 134505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сош\Desktop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28728" y="0"/>
            <a:ext cx="7258072" cy="9286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Яшка спасает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908050"/>
            <a:ext cx="1928794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«Тонет!»-с ужасом подумал…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857356" y="1428729"/>
            <a:ext cx="571504" cy="457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11413" y="981075"/>
            <a:ext cx="2017711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…попятился вверх, прочь от воды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4357686" y="1545889"/>
            <a:ext cx="714380" cy="457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076824" y="1052513"/>
            <a:ext cx="1566877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…холодно от ужаса..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019924" y="981075"/>
            <a:ext cx="2124075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неповоротливо и тяжело лез </a:t>
            </a:r>
            <a:r>
              <a:rPr lang="ru-RU" sz="2000" b="1" dirty="0">
                <a:solidFill>
                  <a:srgbClr val="FFFF00"/>
                </a:solidFill>
                <a:latin typeface="Bookman Old Style" pitchFamily="18" charset="0"/>
              </a:rPr>
              <a:t>вверх</a:t>
            </a:r>
            <a:endParaRPr lang="ru-RU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2708275"/>
            <a:ext cx="183515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…кинулся к деревне…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357422" y="2636838"/>
            <a:ext cx="2000266" cy="1323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…остановился…убежать никак нельзя…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714876" y="2643182"/>
            <a:ext cx="2232025" cy="1323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…прыгнул в воду, в два взмаха подплыл…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380288" y="2636838"/>
            <a:ext cx="1763712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небывалый ужас охватил его, Володя утопит его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0" y="4868863"/>
            <a:ext cx="1547813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…в ужасе бросился к берегу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908175" y="4797425"/>
            <a:ext cx="1584325" cy="16312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…это он, Яшка, ударил, утопил его…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3708400" y="4868863"/>
            <a:ext cx="1512888" cy="10156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…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рванулся к Володе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715008" y="4572008"/>
            <a:ext cx="1728788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solidFill>
                  <a:schemeClr val="bg1"/>
                </a:solidFill>
              </a:rPr>
              <a:t>…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всхлипнул от ужаса, вскочил, схватил Володю…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7667625" y="4941888"/>
            <a:ext cx="1476375" cy="132343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FFFF00"/>
                </a:solidFill>
                <a:latin typeface="Bookman Old Style" pitchFamily="18" charset="0"/>
              </a:rPr>
              <a:t>…заревел горько, безутешно…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6643702" y="1387153"/>
            <a:ext cx="428628" cy="457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V="1">
            <a:off x="1785918" y="3000372"/>
            <a:ext cx="642942" cy="457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4357686" y="2997199"/>
            <a:ext cx="571504" cy="457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6858016" y="3168967"/>
            <a:ext cx="642942" cy="457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>
            <a:off x="1500166" y="5403540"/>
            <a:ext cx="428628" cy="457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V="1">
            <a:off x="3428992" y="5214950"/>
            <a:ext cx="365120" cy="457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>
            <a:off x="5143504" y="5357826"/>
            <a:ext cx="571504" cy="714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 flipV="1">
            <a:off x="7380288" y="5254944"/>
            <a:ext cx="334984" cy="457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9144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«Он оглянулся: ярко светило солнце, и листья кустов и ветлы блестели, радужно горела паутина между цветами, и трясогузка сидела наверху, на бревне, покачивала хвостом и блестящим глазом смотрела на Яшку, и все было так же, как и всегда, все дышало покоем и тишиной, и стояло над землей тихое утро, а между тем вот только сейчас, совсем недавно случилось небывалое -- только что утонул человек, и это он, Яшка, ударил, утопил его».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57224" y="857232"/>
            <a:ext cx="7572428" cy="516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290513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Слезы Яшки в финале рассказа свидетельствуют об огромном облегчении, которое испытал герой. Видя улыбку Володи, Яшка плакал от радости, от пережитого страха, от того, что все хорошо кончилось…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642918"/>
          <a:ext cx="8001056" cy="5715040"/>
        </p:xfrm>
        <a:graphic>
          <a:graphicData uri="http://schemas.openxmlformats.org/drawingml/2006/table">
            <a:tbl>
              <a:tblPr/>
              <a:tblGrid>
                <a:gridCol w="4071966"/>
                <a:gridCol w="3929090"/>
              </a:tblGrid>
              <a:tr h="1206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Arial Unicode MS"/>
                          <a:cs typeface="Times New Roman"/>
                        </a:rPr>
                        <a:t>Яшка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itchFamily="18" charset="0"/>
                          <a:ea typeface="Arial Unicode MS"/>
                          <a:cs typeface="Times New Roman"/>
                        </a:rPr>
                        <a:t>Володя</a:t>
                      </a: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29000"/>
                      </a:schemeClr>
                    </a:solidFill>
                  </a:tcPr>
                </a:tc>
              </a:tr>
              <a:tr h="4508603"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2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itchFamily="18" charset="0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2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472" y="1928802"/>
            <a:ext cx="40005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/>
                <a:cs typeface="Times New Roman"/>
              </a:rPr>
              <a:t>хвастун, отходчивый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/>
              <a:cs typeface="Times New Roman"/>
            </a:endParaRPr>
          </a:p>
          <a:p>
            <a:pPr indent="342900"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/>
                <a:cs typeface="Times New Roman"/>
              </a:rPr>
              <a:t>знаток природы,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969895" algn="ctr"/>
              </a:tabLst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/>
                <a:cs typeface="Times New Roman"/>
              </a:rPr>
              <a:t>любит рассказывать небылицы,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668655" algn="l"/>
              </a:tabLst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/>
                <a:cs typeface="Times New Roman"/>
              </a:rPr>
              <a:t>самоуверенный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/>
                <a:cs typeface="Times New Roman"/>
              </a:rPr>
              <a:t>склонен приписывать свою вину другому, не признавая своих ошибок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2143116"/>
            <a:ext cx="3500461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/>
                <a:cs typeface="Times New Roman"/>
              </a:rPr>
              <a:t>скромный, сдержанный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/>
                <a:cs typeface="Times New Roman"/>
              </a:rPr>
              <a:t>честный любознательный. Более                                                                                         образованный,                                                                         чем Яшка, не уверенный в себе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Казаков тихое утро\0001-001-Smysl-nazvanija-rasskaza-JUrija-Kazakova-Tikhoe-utr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2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1500174"/>
            <a:ext cx="785817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Линия, разделяющая добро и зло, проходит через каждое человеческое сердце.</a:t>
            </a:r>
          </a:p>
          <a:p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                                                                                    </a:t>
            </a:r>
          </a:p>
          <a:p>
            <a:endParaRPr lang="ru-RU" sz="4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4000" b="1" i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А.И</a:t>
            </a:r>
            <a:r>
              <a:rPr lang="ru-RU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 Солженицын.   </a:t>
            </a: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0"/>
            <a:ext cx="871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latin typeface="Bookman Old Style" pitchFamily="18" charset="0"/>
              </a:rPr>
              <a:t>Сравните героев по дороге на рыбалку, во время рыбалки, спасение Володи и дорога к дому</a:t>
            </a:r>
            <a:endParaRPr lang="ru-RU" sz="3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500174"/>
            <a:ext cx="62676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Яшка                        Володя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786314" y="2928934"/>
            <a:ext cx="4143404" cy="1928826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городской,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сдержанный,  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целеустремленный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71472" y="2857497"/>
            <a:ext cx="3571900" cy="2000264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Деревенский,,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близок природе,       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высокомерный,                  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язвительный</a:t>
            </a:r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 rot="5400000">
            <a:off x="4212431" y="2074058"/>
            <a:ext cx="647700" cy="6215106"/>
          </a:xfrm>
          <a:prstGeom prst="rightBrace">
            <a:avLst>
              <a:gd name="adj1" fmla="val 94506"/>
              <a:gd name="adj2" fmla="val 54185"/>
            </a:avLst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57224" y="5516563"/>
            <a:ext cx="7715304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Добры, сердечны, готовы помочь друг другу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928794" y="2143116"/>
            <a:ext cx="285752" cy="642942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572264" y="2143116"/>
            <a:ext cx="285752" cy="71438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2" y="714356"/>
            <a:ext cx="762740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проблема совести;</a:t>
            </a:r>
          </a:p>
          <a:p>
            <a:pPr>
              <a:buFont typeface="Wingdings" pitchFamily="2" charset="2"/>
              <a:buChar char="ü"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проблема долга;</a:t>
            </a:r>
          </a:p>
          <a:p>
            <a:pPr>
              <a:buFont typeface="Wingdings" pitchFamily="2" charset="2"/>
              <a:buChar char="ü"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любовь к ближнему;</a:t>
            </a:r>
          </a:p>
          <a:p>
            <a:pPr>
              <a:buFont typeface="Wingdings" pitchFamily="2" charset="2"/>
              <a:buChar char="ü"/>
            </a:pPr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любовь к природе …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42844" y="642918"/>
            <a:ext cx="9001156" cy="588170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Bookman Old Style" pitchFamily="18" charset="0"/>
              </a:rPr>
              <a:t>описание утра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         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солнце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- мотив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туман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мотив угрозы, 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света, радости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тишина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трагичности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мертвая   тишина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</a:rPr>
              <a:t>борьба за жизнь</a:t>
            </a:r>
          </a:p>
        </p:txBody>
      </p:sp>
      <p:pic>
        <p:nvPicPr>
          <p:cNvPr id="4" name="Picture 16" descr="028b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285728"/>
            <a:ext cx="912833" cy="91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/>
          </p:cNvSpPr>
          <p:nvPr/>
        </p:nvSpPr>
        <p:spPr bwMode="auto">
          <a:xfrm>
            <a:off x="2857488" y="1500174"/>
            <a:ext cx="287338" cy="1143008"/>
          </a:xfrm>
          <a:prstGeom prst="rightBrace">
            <a:avLst>
              <a:gd name="adj1" fmla="val 37569"/>
              <a:gd name="adj2" fmla="val 50000"/>
            </a:avLst>
          </a:prstGeom>
          <a:ln>
            <a:solidFill>
              <a:srgbClr val="0000FF"/>
            </a:solidFill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429124" y="6000768"/>
            <a:ext cx="785818" cy="360362"/>
          </a:xfrm>
          <a:prstGeom prst="leftRightArrow">
            <a:avLst>
              <a:gd name="adj1" fmla="val 50000"/>
              <a:gd name="adj2" fmla="val 4793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547813" y="2857496"/>
            <a:ext cx="166667" cy="858842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6357950" y="3860800"/>
            <a:ext cx="2071702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жизнь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7286644" y="2428868"/>
            <a:ext cx="188873" cy="1216032"/>
          </a:xfrm>
          <a:prstGeom prst="downArrow">
            <a:avLst>
              <a:gd name="adj1" fmla="val 50000"/>
              <a:gd name="adj2" fmla="val 116728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85786" y="3933825"/>
            <a:ext cx="1928826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смерть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5725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Рассказ Казакова – это произведение не только о взрослении, но и о нравственной ответственности человека за свои поступки. Яшка не только спас Володю. Он поднялся на новую нравственную высоту, преодолев злость, раздражения, страх за свою жизнь. Через чувства жалости и сострадания к Яшке пришла настоящая истинная любовь, которая одна должна царить в душе человека.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азаков тихое утро\0006-006-Tikhoe-utro-odno-iz-tekh-proizvedenij-JU.-Kazakova-kotoroe-by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562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928794" y="214290"/>
            <a:ext cx="6929470" cy="3166824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  <a:alpha val="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Главное в жизни оставаться Человеком, несмотря ни на какие испытания, быть добрым, милосердным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:\Казаков тихое утро\vavilon_omsk_raspisanie_seansov_6085_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2000240"/>
            <a:ext cx="8929750" cy="454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Без ошибок не прожить на свете,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Коль весь век не прозябать в тиши.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Только б, дочка, шли ошибки эти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Не от бедности – от щедрости души.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Не беда, что тянешься ко многому: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Плохо, коль не тянет ни к чему.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Не всегда на верную дорогу мы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Сразу пробиваемся сквозь тьму.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Но когда пробьешься – не сворачивай –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И на помощь маму не зови…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8604"/>
            <a:ext cx="857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Наказ дочери 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                   </a:t>
            </a:r>
            <a:r>
              <a:rPr lang="ru-RU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Ю.Друнина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:\Казаков тихое утро\vavilon_omsk_raspisanie_seansov_6085_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1571612"/>
            <a:ext cx="842968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Я хочу, чтоб чистой и удачливой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Ты была в работе и в любви.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Если горько вдруг обманет кто-то,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Будет трудно, но переживешь.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Хуже, коль полюбишь по расчету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И на сердце приголубишь ложь.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Ты не будь жестокой с виноватыми,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А сама виновна – повинись.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Всё же люди, а не автоматы мы,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Всё же непростая штука – жизнь…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Users\Адми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00364" y="42860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9900"/>
                </a:solidFill>
                <a:latin typeface="Bookman Old Style" pitchFamily="18" charset="0"/>
              </a:rPr>
              <a:t>Тест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500034" y="1071546"/>
            <a:ext cx="8286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1. Жанр произведения: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1000100" y="1500174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81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а) очерк;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500034" y="2071678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FF"/>
                </a:solidFill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2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. В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описании Яшки и Володи используется прием: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428596" y="3929066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3. Во фразе: «Деревня, будто большим пуховым одеялом, была укутана туманом» – используется: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1500174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Arial" pitchFamily="34" charset="0"/>
              </a:rPr>
              <a:t>б) рассказ;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1500174"/>
            <a:ext cx="2440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381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в)</a:t>
            </a:r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повесть</a:t>
            </a:r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.</a:t>
            </a:r>
            <a:endParaRPr lang="ru-RU" b="1" i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2500306"/>
            <a:ext cx="3703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381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а) сопоставление;</a:t>
            </a:r>
            <a:endParaRPr lang="ru-RU" sz="2400" b="1" i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2928934"/>
            <a:ext cx="2850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381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б) сравнение;</a:t>
            </a:r>
            <a:endParaRPr lang="ru-RU" sz="2400" b="1" i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28860" y="3357562"/>
            <a:ext cx="4785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381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в) противопоставление.</a:t>
            </a:r>
            <a:endParaRPr lang="ru-RU" sz="2400" b="1" i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5500702"/>
            <a:ext cx="2914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38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в) метафора.</a:t>
            </a:r>
            <a:endParaRPr lang="ru-RU" sz="2400" b="1" i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5072074"/>
            <a:ext cx="2816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38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б) гипербола;</a:t>
            </a:r>
            <a:endParaRPr lang="ru-RU" sz="2400" b="1" i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71802" y="4643446"/>
            <a:ext cx="2872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38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а) сравнение;</a:t>
            </a:r>
            <a:endParaRPr lang="ru-RU" sz="2400" b="1" i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Users\Адми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pic>
        <p:nvPicPr>
          <p:cNvPr id="56323" name="Picture 3" descr="D:\Users\Адми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571472" y="571480"/>
            <a:ext cx="7929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4. Яшка разозлился на Володю, потому что: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500306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5. «Никого  сейчас  не  любил  он,  Яшка,  больше  Володи,  ничего  на  свете  не  было  ему  милее  этого  бледного  лица…»,  потому  что: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786322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6. «Старые штаны и рубаха, босые ноги, испачканные пальцы...» Чей это портрет?</a:t>
            </a:r>
          </a:p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714489"/>
            <a:ext cx="8286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38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в) не дождался благодарности и восхищения.</a:t>
            </a:r>
            <a:endParaRPr lang="ru-RU" sz="2400" b="1" i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285861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38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б) Володя пошел на рыбалку в ботинках;</a:t>
            </a:r>
            <a:endParaRPr lang="ru-RU" sz="2400" b="1" i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928670"/>
            <a:ext cx="7572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381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а) ему пришлось самому копать червей;</a:t>
            </a:r>
            <a:endParaRPr lang="ru-RU" sz="2400" b="1" i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4357694"/>
            <a:ext cx="5678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в) не  дал  погибнуть  человеку .</a:t>
            </a:r>
            <a:endParaRPr lang="ru-RU" sz="2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43042" y="3643314"/>
            <a:ext cx="374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а) всё  было  позади; 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4000504"/>
            <a:ext cx="5763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б) спасая  Володю,  не  струсил; 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5786454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а) Егора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5786454"/>
            <a:ext cx="15716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б) Яшки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643437" y="5786454"/>
            <a:ext cx="2071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в) Володи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643702" y="5786454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г) Вадьки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Users\Адми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pic>
        <p:nvPicPr>
          <p:cNvPr id="56323" name="Picture 3" descr="D:\Users\Адми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428596" y="500042"/>
            <a:ext cx="871540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7. По словам Яшки кто говорил, что в бочаге «осьминоги на дне лежат»?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</a:b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857496"/>
            <a:ext cx="6215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8. Какую рыбу словил Яшка?</a:t>
            </a:r>
          </a:p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2285993"/>
            <a:ext cx="32159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в) Федя </a:t>
            </a:r>
            <a:r>
              <a:rPr lang="ru-RU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Костылев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1785927"/>
            <a:ext cx="3607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б) Мишка </a:t>
            </a:r>
            <a:r>
              <a:rPr lang="ru-RU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Каюненок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1285860"/>
            <a:ext cx="2422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а) Завклубом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10070" y="3357562"/>
            <a:ext cx="1805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</a:t>
            </a: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 Карася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3357562"/>
            <a:ext cx="156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г) Окуня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3357562"/>
            <a:ext cx="1460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в) Леща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3390599"/>
            <a:ext cx="1426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б) Сома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1472" y="3390599"/>
            <a:ext cx="15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а) Щуку</a:t>
            </a:r>
            <a:endParaRPr lang="ru-RU" sz="2400" dirty="0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00034" y="4000504"/>
            <a:ext cx="80010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9. Когда тонул Володя, что делал Яшка?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</a:b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8662" y="5357826"/>
            <a:ext cx="5143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в) продолжал ловить рыбу;</a:t>
            </a:r>
            <a:endParaRPr lang="ru-RU" sz="2400" dirty="0">
              <a:solidFill>
                <a:srgbClr val="0099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28663" y="4929198"/>
            <a:ext cx="7103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б) пытался его спасти;</a:t>
            </a:r>
            <a:endParaRPr lang="ru-RU" sz="2400" dirty="0">
              <a:solidFill>
                <a:srgbClr val="0099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7224" y="4429132"/>
            <a:ext cx="5102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а) убежал домой;</a:t>
            </a:r>
            <a:endParaRPr lang="ru-RU" sz="2400" dirty="0">
              <a:solidFill>
                <a:srgbClr val="0099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5857893"/>
            <a:ext cx="26164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г) сам утонул.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азаков тихое утро\0006-006-Tikhoe-utro-odno-iz-tekh-proizvedenij-JU.-Kazakova-kotoroe-by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56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5786510" y="2071678"/>
            <a:ext cx="4500594" cy="13280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Юрий Казаков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ookman Old Style" pitchFamily="18" charset="0"/>
              </a:rPr>
              <a:t>1927 - 1982</a:t>
            </a:r>
            <a:endParaRPr lang="ru-RU" sz="36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5" name="Picture 3" descr="F:\Казаков тихое утро\43-49-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857816" y="4214817"/>
            <a:ext cx="4214842" cy="6463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C 0.20226 -0.17593 0.40382 -0.35116 0.49184 -0.42917 C 0.58021 -0.50695 0.55451 -0.48912 0.52865 -0.4694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-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288 -0.01435 L 1.08351 -0.014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Users\Адми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</p:spPr>
      </p:pic>
      <p:pic>
        <p:nvPicPr>
          <p:cNvPr id="56323" name="Picture 3" descr="D:\Users\Адми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714356"/>
            <a:ext cx="628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10. Автор  не  утаил  от  читателя 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3214686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11. Кто собрался на рыбалку в ботинках?</a:t>
            </a:r>
          </a:p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142984"/>
            <a:ext cx="6718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а) страха  и  колебаний  Яшки;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1643051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б) потерю  удочки;           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2214554"/>
            <a:ext cx="4276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в) обиду  на  Володю.</a:t>
            </a:r>
            <a:endParaRPr lang="ru-RU" sz="2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4357695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г) Вадька.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3857628"/>
            <a:ext cx="1928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в) Володя;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4324657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б) Яшка;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14480" y="3857628"/>
            <a:ext cx="1428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а) Егор;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Users\Админ\Desktop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71472" y="2357430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13. Кто из ребят стыдился своей неловкости?</a:t>
            </a:r>
          </a:p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2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3857628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14. Развязка  в  произведении: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42910" y="642918"/>
            <a:ext cx="7929618" cy="23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12. Типичный житель сельской местности, знаток настоящей рыбалки – это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</a:b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1643050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г) Вадька.</a:t>
            </a:r>
            <a:endParaRPr lang="ru-RU" sz="2400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655192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в) Володя;</a:t>
            </a:r>
            <a:endParaRPr lang="ru-RU" sz="2400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7421" y="1655192"/>
            <a:ext cx="17859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б) Яшка;</a:t>
            </a:r>
            <a:endParaRPr lang="ru-RU" sz="2400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1472" y="1655192"/>
            <a:ext cx="1714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а) Егор;</a:t>
            </a:r>
            <a:endParaRPr lang="ru-RU" sz="2400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5" y="3071810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г) Вадька.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357686" y="3071810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в) Володя;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28860" y="3071810"/>
            <a:ext cx="2012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б) Яшка;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14349" y="3071810"/>
            <a:ext cx="1714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а) Егор;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85852" y="5500702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в) описание  омута.</a:t>
            </a:r>
            <a:endParaRPr lang="ru-RU" sz="2400" b="1" i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85852" y="5000636"/>
            <a:ext cx="3494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б) слёзы  Яшки;               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14414" y="4500570"/>
            <a:ext cx="5904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а) спасение  Володи;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A0404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b950924dd62d4f41e035b7c10450d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812" y="0"/>
            <a:ext cx="9368158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42" name="Picture 2" descr="&amp;Scy;&amp;pcy;&amp;acy;&amp;scy;&amp;icy;&amp;bcy;&amp;ocy;, &amp;pcy;&amp;icy;&amp;shcy;&amp;iecy;&amp;tcy; &amp;rcy;&amp;ucy;&amp;chcy;&amp;kcy;&amp;a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812113"/>
            <a:ext cx="8314284" cy="5688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950924dd62d4f41e035b7c10450da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3812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14678" y="285728"/>
            <a:ext cx="5929322" cy="6244530"/>
          </a:xfrm>
          <a:prstGeom prst="round2DiagRect">
            <a:avLst/>
          </a:prstGeom>
          <a:solidFill>
            <a:schemeClr val="accent6">
              <a:lumMod val="60000"/>
              <a:lumOff val="40000"/>
              <a:alpha val="39000"/>
            </a:schemeClr>
          </a:solidFill>
          <a:ln w="5715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Писатель Юрий Павлович Казаков родился 8 августа 1927 в Москве в семье рабочего, выходца из крестьян Смоленской губернии. В «Автобиографии» (1965) писал: «В роду нашем, насколько мне известно, не было ни одного образованного человека, хотя талантливы были многие».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Picture 12" descr="Рисунок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53142"/>
            <a:ext cx="3196970" cy="460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азаков тихое утро\83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4282" y="285729"/>
            <a:ext cx="8715436" cy="6299597"/>
          </a:xfrm>
          <a:prstGeom prst="round2DiagRect">
            <a:avLst/>
          </a:prstGeom>
          <a:solidFill>
            <a:srgbClr val="009900">
              <a:alpha val="3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Пятнадцати лет Казаков начал учиться музыке – сначала на виолончели, потом на контрабасе. В 1946 поступил в музыкальное училище им.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Гнесиных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, которое окончил в 1951. Найти постоянное место в оркестре оказалось трудно, профессиональная музыкальная деятельность Казакова была эпизодической: он играл в неизвестных джазовых и симфонических оркестрах, подрабатывал музыкантом на танцплощадках.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заков тихое утро\0006-006-Tikhoe-utro-odno-iz-tekh-proizvedenij-JU.-Kazakova-kotoroe-by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562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214291"/>
            <a:ext cx="8643998" cy="6640116"/>
          </a:xfrm>
          <a:prstGeom prst="roundRect">
            <a:avLst/>
          </a:prstGeom>
          <a:solidFill>
            <a:schemeClr val="lt1">
              <a:alpha val="23000"/>
            </a:schemeClr>
          </a:solidFill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34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Но уже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в 1952 его увлекает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литературное творчество, он пишет первые произведения.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  <a:p>
            <a:pPr marL="0" marR="0" lvl="0" indent="469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Поступает в Литературный институт им. М.Горького, который оканчивает в 1958. С этого времени появляются удивительно музыкальные, точные по словесному рисунку и неповторимые по описаниям природы рассказы Ю.Казакова. В одном из писем он писал: «Задумал я не более, не менее, как возродить и оживить жанр русского рассказа». Еще студентом Казаков начал публиковать свои первые рассказы – «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Голубое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и зеленое», «Легкая жизнь», «Некрасивая» и др. Вскоре вышла его первая книга «Арктур – гончий пес»  Рассказ стал его излюбленным жанром.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Казаков тихое утро\9e7181b71d8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7" name="Picture 3" descr="F:\Казаков тихое утро\0c4aab95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43208"/>
            <a:ext cx="2500330" cy="3730492"/>
          </a:xfrm>
          <a:prstGeom prst="rect">
            <a:avLst/>
          </a:prstGeom>
          <a:noFill/>
        </p:spPr>
      </p:pic>
      <p:pic>
        <p:nvPicPr>
          <p:cNvPr id="21510" name="Picture 6" descr="F:\Казаков тихое утро\987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357454" cy="3070406"/>
          </a:xfrm>
          <a:prstGeom prst="rect">
            <a:avLst/>
          </a:prstGeom>
          <a:noFill/>
        </p:spPr>
      </p:pic>
      <p:pic>
        <p:nvPicPr>
          <p:cNvPr id="21511" name="Picture 7" descr="F:\Казаков тихое утро\001325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3286124"/>
            <a:ext cx="2381256" cy="3372304"/>
          </a:xfrm>
          <a:prstGeom prst="rect">
            <a:avLst/>
          </a:prstGeom>
          <a:noFill/>
        </p:spPr>
      </p:pic>
      <p:pic>
        <p:nvPicPr>
          <p:cNvPr id="8" name="Picture 2" descr="C:\Users\Admin\Desktop\през\пес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71472" y="3286124"/>
            <a:ext cx="2675183" cy="3357562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285728"/>
            <a:ext cx="2143129" cy="316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F:\Казаков тихое утро\214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2928934"/>
            <a:ext cx="2428892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Казаков тихое утро\7fc60b355a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7512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57158" y="428604"/>
            <a:ext cx="8429684" cy="5723514"/>
          </a:xfrm>
          <a:prstGeom prst="rect">
            <a:avLst/>
          </a:prstGeom>
          <a:solidFill>
            <a:schemeClr val="accent3">
              <a:alpha val="39000"/>
            </a:schemeClr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Герой прозы Казакова – человек внутренне одинокий, с утонченным восприятием действительности, с обостренным чувством вины. Чувством вины и прощанием проникнуты последние рассказы «Свечечка» (1973) и «Во сне ты горько плакал» (1977), главным героем которых, помимо автобиографического рассказчика, является его маленький сын.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2000</Words>
  <PresentationFormat>Экран (4:3)</PresentationFormat>
  <Paragraphs>235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Админ</cp:lastModifiedBy>
  <cp:revision>86</cp:revision>
  <dcterms:created xsi:type="dcterms:W3CDTF">2013-11-18T11:10:32Z</dcterms:created>
  <dcterms:modified xsi:type="dcterms:W3CDTF">2015-02-13T22:40:16Z</dcterms:modified>
</cp:coreProperties>
</file>