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5" r:id="rId2"/>
    <p:sldId id="304" r:id="rId3"/>
    <p:sldId id="302" r:id="rId4"/>
    <p:sldId id="303" r:id="rId5"/>
    <p:sldId id="301" r:id="rId6"/>
    <p:sldId id="271" r:id="rId7"/>
    <p:sldId id="274" r:id="rId8"/>
    <p:sldId id="276" r:id="rId9"/>
    <p:sldId id="289" r:id="rId10"/>
    <p:sldId id="279" r:id="rId11"/>
    <p:sldId id="280" r:id="rId12"/>
    <p:sldId id="281" r:id="rId13"/>
    <p:sldId id="299" r:id="rId14"/>
    <p:sldId id="282" r:id="rId15"/>
    <p:sldId id="284" r:id="rId16"/>
    <p:sldId id="286" r:id="rId17"/>
    <p:sldId id="300" r:id="rId18"/>
    <p:sldId id="287" r:id="rId19"/>
    <p:sldId id="290" r:id="rId20"/>
    <p:sldId id="268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008000"/>
    <a:srgbClr val="660033"/>
    <a:srgbClr val="CC0000"/>
    <a:srgbClr val="660066"/>
    <a:srgbClr val="0000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7363-D45A-4129-A0E7-2306BACE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594A-BEA7-4604-91C5-1532B85AC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8CFA-C183-49BC-A91F-FAC56BF5B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5D2F-3A4D-4AFC-95BE-46AD033A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D365-AF77-4360-B60E-781DC81A7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A610-2030-470F-AD0A-3F677CC8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8E59-2DD2-43EB-A4DE-8ACB3227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7CF8-2E3B-45A0-B580-45898F5C5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4DBA-AFB4-4AEC-8FFE-025020EE7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6940-F977-459E-9C9B-2E4509ECB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B446-9AB7-4374-ACD5-7ADE12FC3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05FE-085D-40BD-9455-F054BF61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0925297-35C4-4C2F-9EEF-EC2F78A74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4213" y="1052513"/>
            <a:ext cx="7772400" cy="2551112"/>
          </a:xfrm>
        </p:spPr>
        <p:txBody>
          <a:bodyPr/>
          <a:lstStyle/>
          <a:p>
            <a:r>
              <a:rPr lang="ru-RU" sz="2400" b="1" dirty="0" smtClean="0">
                <a:effectLst/>
              </a:rPr>
              <a:t>Урок   литературы в 7 классе по теме «Сложность взаимоотношений взрослых и детей» по рассказу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 И.А. Бунина « Цифры»</a:t>
            </a:r>
          </a:p>
        </p:txBody>
      </p:sp>
      <p:sp>
        <p:nvSpPr>
          <p:cNvPr id="14338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786050" y="3886200"/>
            <a:ext cx="6072230" cy="1752600"/>
          </a:xfrm>
        </p:spPr>
        <p:txBody>
          <a:bodyPr/>
          <a:lstStyle/>
          <a:p>
            <a:pPr algn="r"/>
            <a:r>
              <a:rPr lang="ru-RU" sz="2000" i="1" dirty="0" smtClean="0">
                <a:effectLst/>
              </a:rPr>
              <a:t>Презентацию выполнила учитель русского языка и литературы МОБУ СОШ №82 Кузьмина Марианна Васильевна</a:t>
            </a:r>
            <a:endParaRPr lang="ru-RU" sz="2000" i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рассказа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163" y="1443038"/>
            <a:ext cx="2365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 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213" y="1387475"/>
            <a:ext cx="63007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глава «Когда ты вырастешь, вспомнишь ли ты, как…»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113" y="2781300"/>
            <a:ext cx="18462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Развязка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213" y="2719388"/>
            <a:ext cx="63007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глава «Дядечка, прости меня, я больше не буду…»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263" y="4221163"/>
            <a:ext cx="1731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Завязка –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4219575"/>
            <a:ext cx="62595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глава «Ты в этот день проснулся с новой мечтой…»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867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7838" y="3179763"/>
            <a:ext cx="8540750" cy="5910262"/>
          </a:xfrm>
        </p:spPr>
        <p:txBody>
          <a:bodyPr/>
          <a:lstStyle/>
          <a:p>
            <a:pPr>
              <a:defRPr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5 глава – «И мы сделали вид, что забыли о тебе…»</a:t>
            </a:r>
          </a:p>
          <a:p>
            <a:pPr>
              <a:defRPr/>
            </a:pPr>
            <a:endParaRPr lang="ru-RU" sz="2000" dirty="0" smtClean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836613"/>
            <a:ext cx="34353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Кульминация –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1688" y="1700213"/>
            <a:ext cx="73453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глава --«Царский день. Великий грех»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88" y="2530475"/>
            <a:ext cx="51292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глава «Вот тебе и цифры…»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3232150"/>
            <a:ext cx="53324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глава – «Но ты всё кричал…»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969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Развязка – </a:t>
            </a:r>
          </a:p>
          <a:p>
            <a:pPr algn="ctr">
              <a:buFont typeface="Wingdings" pitchFamily="2" charset="2"/>
              <a:buNone/>
              <a:defRPr/>
            </a:pPr>
            <a:endParaRPr lang="ru-RU" dirty="0" smtClean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7288" y="2781300"/>
            <a:ext cx="7488237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 глава   «Дядечка!– сказал ты мне, обессиленный борьбой за счастье..»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Особенности композиции</a:t>
            </a: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Рассказ от лица героя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</a:rPr>
              <a:t>Нарушение хронологии (последовательности) изображения событий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</a:rPr>
              <a:t>Разное количество кульминаций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герои произведения</a:t>
            </a: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Дядя </a:t>
            </a:r>
            <a:r>
              <a:rPr lang="ru-RU" dirty="0" smtClean="0">
                <a:effectLst/>
              </a:rPr>
              <a:t>                                </a:t>
            </a:r>
            <a:r>
              <a:rPr lang="ru-RU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Женя</a:t>
            </a:r>
          </a:p>
          <a:p>
            <a:pPr>
              <a:defRPr/>
            </a:pPr>
            <a:endParaRPr lang="ru-RU" dirty="0" smtClean="0">
              <a:effectLst/>
            </a:endParaRPr>
          </a:p>
          <a:p>
            <a:pPr>
              <a:defRPr/>
            </a:pPr>
            <a:r>
              <a:rPr lang="ru-RU" dirty="0" smtClean="0">
                <a:effectLst/>
              </a:rPr>
              <a:t>Расскажите, какова манера, поступки, речь, отношение к себе главных героев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27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Манера держаться, характер героев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Дядя: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Женя: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36838"/>
            <a:ext cx="4572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сдержанный, твердый в своих решениях, спокойный, справедливый, строгий;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482850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«… хотел после всех своих преступлений показаться особенно деликатным, особенно приличным и кротким…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276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героев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492500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Дядя:</a:t>
            </a:r>
          </a:p>
        </p:txBody>
      </p:sp>
      <p:sp>
        <p:nvSpPr>
          <p:cNvPr id="3277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565400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говорит он спокойно, рассудительно, порой твердо;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говорит холодно, небрежно, раздраженно;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возникла ситуация, когда он даже «рявкнул» на племянника;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все больше речь к мальчику наполнена любовью и нежностью;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3613" y="2349500"/>
            <a:ext cx="4572000" cy="2417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зависимости от ситуации речь его то тихая, то протяжная; то он начинает кричать, вопить, то говорит шепотом; то восклицал страстно, то злобно кричал; то горячо, поспешно, то радостно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 героев к себе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117633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Дядя   </a:t>
            </a:r>
            <a:r>
              <a:rPr lang="ru-RU" dirty="0" smtClean="0">
                <a:effectLst/>
              </a:rPr>
              <a:t>                         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Женя     </a:t>
            </a:r>
            <a:r>
              <a:rPr lang="ru-RU" dirty="0" smtClean="0">
                <a:effectLst/>
              </a:rPr>
              <a:t>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781300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очень умный дядя       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Совершаю великий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163" y="2779713"/>
            <a:ext cx="20986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Смирился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3200400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584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0"/>
            <a:ext cx="8540750" cy="6122988"/>
          </a:xfrm>
        </p:spPr>
        <p:txBody>
          <a:bodyPr/>
          <a:lstStyle/>
          <a:p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solidFill>
                  <a:schemeClr val="bg1"/>
                </a:solidFill>
                <a:effectLst/>
              </a:rPr>
              <a:t>Почему нет описания внешности, портретов героев? Что важно показать писателю?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C0000"/>
                </a:solidFill>
                <a:effectLst/>
              </a:rPr>
              <a:t>Психологический портрет --</a:t>
            </a:r>
          </a:p>
        </p:txBody>
      </p:sp>
      <p:sp>
        <p:nvSpPr>
          <p:cNvPr id="3686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Это совокупность черт характера человека, мир его душевных переживаний, который показан с помощью жестов, мимики.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b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"/>
            <a:ext cx="9144000" cy="6849219"/>
          </a:xfrm>
          <a:prstGeom prst="rect">
            <a:avLst/>
          </a:prstGeom>
        </p:spPr>
      </p:pic>
      <p:sp>
        <p:nvSpPr>
          <p:cNvPr id="15361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60350"/>
            <a:ext cx="7772400" cy="431800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Цель урока:</a:t>
            </a:r>
            <a:endParaRPr lang="ru-RU" sz="28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457200" indent="-457200" algn="l">
              <a:buAutoNum type="arabicPeriod"/>
            </a:pPr>
            <a:endParaRPr lang="ru-RU" sz="2000" b="1" dirty="0" smtClean="0">
              <a:effectLst/>
            </a:endParaRPr>
          </a:p>
          <a:p>
            <a:pPr marL="457200" indent="-457200" algn="l">
              <a:buAutoNum type="arabicPeriod"/>
            </a:pPr>
            <a:endParaRPr lang="ru-RU" sz="2000" b="1" dirty="0">
              <a:effectLst/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Разобраться в прочитанном.</a:t>
            </a:r>
          </a:p>
          <a:p>
            <a:pPr marL="457200" indent="-457200" algn="l">
              <a:buAutoNum type="arabicPeriod"/>
            </a:pPr>
            <a:endParaRPr lang="ru-RU" sz="2000" b="1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457200" indent="-457200" algn="l">
              <a:buAutoNum type="arabicPeriod"/>
            </a:pPr>
            <a:endParaRPr lang="ru-RU" sz="2000" b="1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Выявить особенности композиции и раскрыть организацию рассказа для понимания идеи рассказа.</a:t>
            </a:r>
          </a:p>
          <a:p>
            <a:pPr marL="457200" indent="-457200" algn="l">
              <a:buAutoNum type="arabicPeriod"/>
            </a:pPr>
            <a:endParaRPr lang="ru-RU" sz="20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Поразмышляем</a:t>
            </a:r>
          </a:p>
        </p:txBody>
      </p:sp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4054475" cy="4422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Какова, по-вашему, главная ценность в человеческих отношениях 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Как вы думаете, должны ли взрослые признавать свои ошибки перед детьми? Признал ли дядя свою неправоту?</a:t>
            </a:r>
          </a:p>
        </p:txBody>
      </p:sp>
      <p:pic>
        <p:nvPicPr>
          <p:cNvPr id="16398" name="Picture 14" descr="Чех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49750" cy="4895850"/>
          </a:xfrm>
          <a:prstGeom prst="rect">
            <a:avLst/>
          </a:prstGeom>
          <a:solidFill>
            <a:srgbClr val="660033"/>
          </a:solidFill>
          <a:ln w="1270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345362" cy="532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Какие уроки</a:t>
            </a:r>
          </a:p>
          <a:p>
            <a:pPr algn="ctr"/>
            <a:r>
              <a:rPr lang="ru-RU" sz="4400" b="1" i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на взрослое будущее</a:t>
            </a:r>
          </a:p>
          <a:p>
            <a:pPr algn="ctr"/>
            <a:r>
              <a:rPr lang="ru-RU" sz="4400" b="1" i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вы извлекли, </a:t>
            </a:r>
          </a:p>
          <a:p>
            <a:pPr algn="ctr"/>
            <a:r>
              <a:rPr lang="ru-RU" sz="4400" b="1" i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прочитав рассказ</a:t>
            </a:r>
          </a:p>
          <a:p>
            <a:pPr algn="ctr"/>
            <a:r>
              <a:rPr lang="ru-RU" sz="4400" b="1" i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И.А. Бунина?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398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000066"/>
                </a:solidFill>
              </a:rPr>
              <a:t>УРОКИ НА ВЗРОСЛОЕ БУДУЩЕЕ!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4902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Взрослые должны помнить, какими они были в детстве!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Быть внимательными по отношению к детям.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Нельзя озлобляться!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Взрослые всегда должны быть мудрыми.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Нельзя обижать людей, тем более близких тебе. Это больно.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385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4213" y="115888"/>
            <a:ext cx="7772400" cy="1081087"/>
          </a:xfrm>
        </p:spPr>
        <p:txBody>
          <a:bodyPr/>
          <a:lstStyle/>
          <a:p>
            <a:r>
              <a:rPr lang="ru-RU" sz="2800" b="1" smtClean="0">
                <a:effectLst/>
              </a:rPr>
              <a:t>Содержание урока</a:t>
            </a:r>
          </a:p>
        </p:txBody>
      </p:sp>
      <p:sp>
        <p:nvSpPr>
          <p:cNvPr id="16386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79388" y="981075"/>
            <a:ext cx="8785225" cy="5400675"/>
          </a:xfrm>
        </p:spPr>
        <p:txBody>
          <a:bodyPr/>
          <a:lstStyle/>
          <a:p>
            <a:pPr marL="609600" indent="-609600" algn="l"/>
            <a:r>
              <a:rPr lang="ru-RU" sz="1800" dirty="0" smtClean="0">
                <a:effectLst/>
              </a:rPr>
              <a:t>                                     </a:t>
            </a:r>
          </a:p>
          <a:p>
            <a:pPr marL="609600" indent="-609600" algn="l"/>
            <a:endParaRPr lang="ru-RU" sz="1800" dirty="0" smtClean="0">
              <a:effectLst/>
            </a:endParaRPr>
          </a:p>
          <a:p>
            <a:pPr marL="609600" indent="-609600" algn="l"/>
            <a:r>
              <a:rPr lang="ru-RU" sz="1800" dirty="0" smtClean="0">
                <a:effectLst/>
              </a:rPr>
              <a:t>                                      </a:t>
            </a:r>
            <a:r>
              <a:rPr lang="ru-RU" sz="2000" b="1" dirty="0" smtClean="0">
                <a:effectLst/>
              </a:rPr>
              <a:t>1. Вступительное слово учителя.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2. Презентация « Биография И.Бунина».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3. Знакомство с темой и целью урока.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4. Работа с репродукциями В. Серова.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5. Анализ композиции, её особенности.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6. Анализ образов героев произведения.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7. Творческая работа.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8. Дискуссия.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9. Тест на толерантность.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10.Подведение итогов.</a:t>
            </a:r>
          </a:p>
          <a:p>
            <a:pPr marL="609600" indent="-609600" algn="l"/>
            <a:r>
              <a:rPr lang="ru-RU" sz="2000" b="1" dirty="0" smtClean="0">
                <a:effectLst/>
              </a:rPr>
              <a:t>                                   11.Домашнее задание.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000" b="1" dirty="0" smtClean="0"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ru-RU" sz="1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5916613"/>
            <a:ext cx="8540750" cy="9413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solidFill>
                  <a:srgbClr val="CC0000"/>
                </a:solidFill>
                <a:effectLst/>
              </a:rPr>
              <a:t>Ф. Васильев «На закате»</a:t>
            </a:r>
          </a:p>
        </p:txBody>
      </p:sp>
      <p:pic>
        <p:nvPicPr>
          <p:cNvPr id="17411" name="Picture 6" descr="Фёдор Васил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5532438"/>
            <a:ext cx="8510588" cy="1325562"/>
          </a:xfrm>
        </p:spPr>
        <p:txBody>
          <a:bodyPr/>
          <a:lstStyle/>
          <a:p>
            <a:r>
              <a:rPr lang="ru-RU" b="1" smtClean="0">
                <a:solidFill>
                  <a:srgbClr val="CC0000"/>
                </a:solidFill>
                <a:effectLst/>
              </a:rPr>
              <a:t>И. Левитан</a:t>
            </a:r>
          </a:p>
        </p:txBody>
      </p:sp>
      <p:sp>
        <p:nvSpPr>
          <p:cNvPr id="1843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4033837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18435" name="Picture 4" descr="0008-008-Zolotaja-o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459787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Тема: Сложность взаимоотношения детей и взрослых ( по рассказу И. Бунина «Цифры»)</a:t>
            </a:r>
          </a:p>
        </p:txBody>
      </p:sp>
      <p:pic>
        <p:nvPicPr>
          <p:cNvPr id="6152" name="Picture 8" descr="Бу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3910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89494_large_61319cd105d20c5c2b0d44037ecc5b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458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graphicFrame>
        <p:nvGraphicFramePr>
          <p:cNvPr id="2458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14348" y="214290"/>
          <a:ext cx="7281854" cy="5599128"/>
        </p:xfrm>
        <a:graphic>
          <a:graphicData uri="http://schemas.openxmlformats.org/presentationml/2006/ole">
            <p:oleObj spid="_x0000_s24584" name="Слайд" r:id="rId4" imgW="4571967" imgH="342906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229225"/>
            <a:ext cx="8229600" cy="1439863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CC0000"/>
                </a:solidFill>
                <a:effectLst/>
              </a:rPr>
              <a:t>В. Серов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CC0000"/>
                </a:solidFill>
                <a:effectLst/>
              </a:rPr>
              <a:t>«Мики Морозов»</a:t>
            </a:r>
          </a:p>
        </p:txBody>
      </p:sp>
      <p:pic>
        <p:nvPicPr>
          <p:cNvPr id="25602" name="Picture 4" descr="1371788802_mikamoroz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8913"/>
            <a:ext cx="571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2361_acdbea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0"/>
            <a:ext cx="8510588" cy="1325563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Поразмышляем</a:t>
            </a:r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1557338"/>
            <a:ext cx="8540750" cy="44227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От чьего имени ведет-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    </a:t>
            </a:r>
            <a:r>
              <a:rPr lang="ru-RU" sz="2800" dirty="0" err="1" smtClean="0">
                <a:solidFill>
                  <a:schemeClr val="bg1"/>
                </a:solidFill>
                <a:effectLst/>
              </a:rPr>
              <a:t>ся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рассказ? Почему?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Какова тема рассказа?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Почему произошла ссора?</a:t>
            </a: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Какие чувства возникли у вас после прочтения?</a:t>
            </a:r>
          </a:p>
          <a:p>
            <a:pPr>
              <a:lnSpc>
                <a:spcPct val="90000"/>
              </a:lnSpc>
            </a:pPr>
            <a:endParaRPr lang="ru-RU" sz="2800" dirty="0" smtClean="0">
              <a:effectLst/>
            </a:endParaRPr>
          </a:p>
        </p:txBody>
      </p:sp>
      <p:pic>
        <p:nvPicPr>
          <p:cNvPr id="18447" name="Picture 15" descr="Чехов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125538"/>
            <a:ext cx="37798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блака 5">
    <a:dk1>
      <a:srgbClr val="4D4D4D"/>
    </a:dk1>
    <a:lt1>
      <a:srgbClr val="FFFFFF"/>
    </a:lt1>
    <a:dk2>
      <a:srgbClr val="650BB7"/>
    </a:dk2>
    <a:lt2>
      <a:srgbClr val="FFFFFF"/>
    </a:lt2>
    <a:accent1>
      <a:srgbClr val="FF66FF"/>
    </a:accent1>
    <a:accent2>
      <a:srgbClr val="666699"/>
    </a:accent2>
    <a:accent3>
      <a:srgbClr val="B8AAD8"/>
    </a:accent3>
    <a:accent4>
      <a:srgbClr val="DADADA"/>
    </a:accent4>
    <a:accent5>
      <a:srgbClr val="FFB8FF"/>
    </a:accent5>
    <a:accent6>
      <a:srgbClr val="5C5C8A"/>
    </a:accent6>
    <a:hlink>
      <a:srgbClr val="E9E9FF"/>
    </a:hlink>
    <a:folHlink>
      <a:srgbClr val="CCE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711</TotalTime>
  <Words>593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Облака</vt:lpstr>
      <vt:lpstr>Слайд</vt:lpstr>
      <vt:lpstr>Урок   литературы в 7 классе по теме «Сложность взаимоотношений взрослых и детей» по рассказу  И.А. Бунина « Цифры»</vt:lpstr>
      <vt:lpstr>Цель урока:</vt:lpstr>
      <vt:lpstr>Содержание урока</vt:lpstr>
      <vt:lpstr>Слайд 4</vt:lpstr>
      <vt:lpstr>И. Левитан</vt:lpstr>
      <vt:lpstr>Тема: Сложность взаимоотношения детей и взрослых ( по рассказу И. Бунина «Цифры»)</vt:lpstr>
      <vt:lpstr>Слайд 7</vt:lpstr>
      <vt:lpstr>Слайд 8</vt:lpstr>
      <vt:lpstr>Поразмышляем</vt:lpstr>
      <vt:lpstr>Композиция рассказа</vt:lpstr>
      <vt:lpstr>Слайд 11</vt:lpstr>
      <vt:lpstr>Слайд 12</vt:lpstr>
      <vt:lpstr>Особенности композиции</vt:lpstr>
      <vt:lpstr>Главные герои произведения</vt:lpstr>
      <vt:lpstr>Манера держаться, характер героев</vt:lpstr>
      <vt:lpstr>Речь героев</vt:lpstr>
      <vt:lpstr>Отношение героев к себе</vt:lpstr>
      <vt:lpstr>Слайд 18</vt:lpstr>
      <vt:lpstr>Психологический портрет --</vt:lpstr>
      <vt:lpstr>Поразмышляем</vt:lpstr>
      <vt:lpstr>Слайд 21</vt:lpstr>
      <vt:lpstr>УРОКИ НА ВЗРОСЛОЕ БУДУЩЕЕ!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В 7 КЛАССЕ</dc:title>
  <dc:creator>Волошин</dc:creator>
  <cp:lastModifiedBy>УЧИТЕЛЬ</cp:lastModifiedBy>
  <cp:revision>46</cp:revision>
  <dcterms:created xsi:type="dcterms:W3CDTF">2008-04-01T14:22:17Z</dcterms:created>
  <dcterms:modified xsi:type="dcterms:W3CDTF">2015-02-21T08:40:26Z</dcterms:modified>
</cp:coreProperties>
</file>