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71" r:id="rId4"/>
    <p:sldId id="267" r:id="rId5"/>
    <p:sldId id="272" r:id="rId6"/>
    <p:sldId id="256" r:id="rId7"/>
    <p:sldId id="261" r:id="rId8"/>
    <p:sldId id="268" r:id="rId9"/>
    <p:sldId id="257" r:id="rId10"/>
    <p:sldId id="258" r:id="rId11"/>
    <p:sldId id="263" r:id="rId12"/>
    <p:sldId id="269" r:id="rId13"/>
    <p:sldId id="259" r:id="rId14"/>
    <p:sldId id="262" r:id="rId15"/>
    <p:sldId id="260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z3.foto.rambler.ru/public/didenko-julja/_photos/1234675749_30a36f3bdeacryerryirjos/1234675749_30a36f3bdeac-ryerryirjos-we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 rot="-719422">
            <a:off x="-1588" y="379413"/>
            <a:ext cx="5965826" cy="6172200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21593410" flipV="1">
            <a:off x="863600" y="1574800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60525" y="2362200"/>
            <a:ext cx="321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-717914">
            <a:off x="838200" y="1214438"/>
            <a:ext cx="44958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Ребенок  учится  тому,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Что  видит  у  себя  в  дому: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Родители  пример  ему.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Коль  видят  и  слышат  дети,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Мы  за  дела  свои  в  ответе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  за  слова:  легко  толкнуть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Детей  на  нехороший  путь,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Держи  в  приличии  свой  дом,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Чтобы  не  каяться  потом.</a:t>
            </a:r>
            <a:endParaRPr lang="ru-RU" sz="2800" b="1" i="1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>
              <a:solidFill>
                <a:srgbClr val="6600CC"/>
              </a:solidFill>
              <a:latin typeface="Times New Roman" pitchFamily="18" charset="0"/>
            </a:endParaRPr>
          </a:p>
        </p:txBody>
      </p:sp>
      <p:pic>
        <p:nvPicPr>
          <p:cNvPr id="4104" name="Picture 8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600200"/>
            <a:ext cx="39751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4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793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i="1" dirty="0"/>
              <a:t>Профессиональное самоопределение личности</a:t>
            </a:r>
            <a:r>
              <a:rPr lang="ru-RU" sz="2800" dirty="0"/>
              <a:t> – это не разовое действие, а сложный и длительный процесс, охватывающий значительный период жизни человека, который включает в себя:</a:t>
            </a:r>
          </a:p>
          <a:p>
            <a:pPr lvl="0"/>
            <a:r>
              <a:rPr lang="ru-RU" sz="2800" dirty="0"/>
              <a:t>самопознание своих индивидуальных особенностей, интересов, сильных и слабых сторон;</a:t>
            </a:r>
          </a:p>
          <a:p>
            <a:pPr lvl="0"/>
            <a:r>
              <a:rPr lang="ru-RU" sz="2800" dirty="0"/>
              <a:t>сопоставление знаний о себе и предпочитаемой профессии; </a:t>
            </a:r>
          </a:p>
          <a:p>
            <a:pPr lvl="0"/>
            <a:r>
              <a:rPr lang="ru-RU" sz="2800" dirty="0"/>
              <a:t>выбор профессии и образа жизни.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76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0"/>
            <a:ext cx="8568952" cy="6858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Обсуждение </a:t>
            </a:r>
            <a:r>
              <a:rPr lang="ru-RU" dirty="0"/>
              <a:t>ситуаций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А) Света в 9 </a:t>
            </a:r>
            <a:r>
              <a:rPr lang="ru-RU" dirty="0" err="1"/>
              <a:t>кл</a:t>
            </a:r>
            <a:r>
              <a:rPr lang="ru-RU" dirty="0"/>
              <a:t>. не проявляет интереса ни к одной профессии. На родительские советы не реагирует. Как быть?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Б) Дима (9кл.) выбрал профессию. Родители </a:t>
            </a:r>
            <a:r>
              <a:rPr lang="ru-RU" dirty="0" smtClean="0"/>
              <a:t> не поддерживают </a:t>
            </a:r>
            <a:r>
              <a:rPr lang="ru-RU" dirty="0"/>
              <a:t>его. У мальчика завышенная самооценка, и родители не знают, хватит ли у него ресурсов для овладения выбранной профессией. </a:t>
            </a:r>
            <a:r>
              <a:rPr lang="ru-RU" dirty="0" smtClean="0"/>
              <a:t>Что </a:t>
            </a:r>
            <a:r>
              <a:rPr lang="ru-RU" dirty="0"/>
              <a:t>ответить родителям?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В) </a:t>
            </a:r>
            <a:r>
              <a:rPr lang="ru-RU" dirty="0" smtClean="0"/>
              <a:t>Сергей (9 </a:t>
            </a:r>
            <a:r>
              <a:rPr lang="ru-RU" dirty="0" err="1" smtClean="0"/>
              <a:t>кл</a:t>
            </a:r>
            <a:r>
              <a:rPr lang="ru-RU" dirty="0" smtClean="0"/>
              <a:t>) </a:t>
            </a:r>
            <a:r>
              <a:rPr lang="ru-RU" dirty="0"/>
              <a:t>проявляет интерес ко всем предметам, талантлив во всех областях, все профессии нравятся. </a:t>
            </a:r>
            <a:r>
              <a:rPr lang="ru-RU" dirty="0" smtClean="0"/>
              <a:t>Но выбрал себе одну. Хочет пойти учиться в колледж, чтобы была возможность работать и получать высшее образование одновременно. Родители недоумевают, почему он хочет пойти таким сложным путем?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4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dirty="0"/>
              <a:t>Как часто можно менять профессии</a:t>
            </a:r>
            <a:r>
              <a:rPr lang="ru-RU" b="1" dirty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1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9378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600" dirty="0" smtClean="0"/>
          </a:p>
          <a:p>
            <a:pPr marL="45720" indent="0" algn="ctr">
              <a:buNone/>
            </a:pPr>
            <a:r>
              <a:rPr lang="ru-RU" sz="3600" dirty="0" smtClean="0"/>
              <a:t>Где </a:t>
            </a:r>
            <a:r>
              <a:rPr lang="ru-RU" sz="3600" dirty="0"/>
              <a:t>и как собирать информацию об интересующей вас профессии? </a:t>
            </a:r>
          </a:p>
        </p:txBody>
      </p:sp>
      <p:pic>
        <p:nvPicPr>
          <p:cNvPr id="4" name="Picture 3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" y="4869160"/>
            <a:ext cx="2514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5888"/>
            <a:ext cx="17240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lands07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0" descr="image07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64013"/>
            <a:ext cx="289560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0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892480" cy="68580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900" b="1" dirty="0"/>
              <a:t>О</a:t>
            </a:r>
            <a:r>
              <a:rPr lang="ru-RU" sz="2900" b="1" dirty="0" smtClean="0"/>
              <a:t>бмен </a:t>
            </a:r>
            <a:r>
              <a:rPr lang="ru-RU" sz="2900" b="1" dirty="0"/>
              <a:t>мнением по следующим вопросам:</a:t>
            </a:r>
            <a:endParaRPr lang="ru-RU" sz="2900" dirty="0"/>
          </a:p>
          <a:p>
            <a:r>
              <a:rPr lang="ru-RU" sz="2900" dirty="0"/>
              <a:t>Есть два способа выбрать профессии. </a:t>
            </a:r>
            <a:r>
              <a:rPr lang="ru-RU" sz="2900" u="sng" dirty="0"/>
              <a:t>Первый способ</a:t>
            </a:r>
            <a:r>
              <a:rPr lang="ru-RU" sz="2900" dirty="0"/>
              <a:t> - метод проб и ошибок, когда человек идет вслепую, пробуя себя в различных сферах деятельности, пока не найдет ту единственную нужную профессию.</a:t>
            </a:r>
          </a:p>
          <a:p>
            <a:r>
              <a:rPr lang="ru-RU" sz="2900" u="sng" dirty="0"/>
              <a:t>Другой путь</a:t>
            </a:r>
            <a:r>
              <a:rPr lang="ru-RU" sz="2900" dirty="0"/>
              <a:t> - изучив себя можно познакомиться с миром профессий, узнать свои возможности в выборе профессии и требования профессии к человеку. Только тогда выбор может быть осмысленным.</a:t>
            </a:r>
          </a:p>
          <a:p>
            <a:r>
              <a:rPr lang="ru-RU" sz="2900" u="sng" dirty="0"/>
              <a:t>Есть еще третий путь</a:t>
            </a:r>
            <a:r>
              <a:rPr lang="ru-RU" sz="2900" dirty="0"/>
              <a:t> - путь выбора профессии своих родителей, дедов и прадедов. он возможен в том случае, если это традиция семьи, которая бережно храниться и передается из поколения в поколение. И главное - отношение взрослых к своей профессии, влюблённость в своё дело.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8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«Если  человек не знает, к какой пристани он держит  путь , для него ни один ветер не будет попутным» (Сенека)</a:t>
            </a:r>
            <a:endParaRPr lang="ru-RU" sz="4000" dirty="0"/>
          </a:p>
        </p:txBody>
      </p:sp>
      <p:pic>
        <p:nvPicPr>
          <p:cNvPr id="4" name="Picture 5" descr="i?id=36805925&amp;tov=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986337"/>
            <a:ext cx="17272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 rot="-16104532">
            <a:off x="908050" y="-1749425"/>
            <a:ext cx="6856413" cy="10329863"/>
          </a:xfrm>
          <a:prstGeom prst="flowChartPunchedTape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sz="3200">
              <a:latin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651202">
            <a:off x="1116013" y="908050"/>
            <a:ext cx="6400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Жил  в  одном  городе  мудрец.  Не  было  такого  вопроса,  на  которой  он  не  мог   бы  ответить.  Поэтому  к  нему  шли  за  советом  многие  люди,  его  очень  любили  и  уважали.  Но  нашелся  в  городе  один  человек,  который  позавидовал  мудрецу.  «Я  задам  такой  вопрос,  на  который  мудрец  не  сможет  ответить, - решил  он,  - и  тогда  его  перестанут  уважать.  Я  пойду  на  луг,  поймаю  в  ладони  бабочку,  подойду  к  мудрецу  и  спрошу:    «Какая  у  меня  в  руках  бабочка – живая  или  мертвая?»  Если  он  скажет  «живая»,  я  сожму  ладони,  и  бабочка  умрет,  а  если  он  скажет  «мертвая»,  я  раскрою  ладони,  и  бабочка  полетит.»  Вот  пришел  он  к  мудрецу  и  спросил: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«Какая  у  меня  в  руках  бабочка -   живая  или  мертвая?»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Мудрец  внимательно  посмотрел  на  него  и  ответил  «ВСЕ  В  ТВОИХ  РУКАХ».</a:t>
            </a:r>
          </a:p>
          <a:p>
            <a:endParaRPr lang="ru-RU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889125" y="32194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3200">
              <a:latin typeface="Times New Roman" pitchFamily="18" charset="0"/>
            </a:endParaRP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 rot="21132748">
            <a:off x="4763" y="692150"/>
            <a:ext cx="53816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"Все  в  твоих  руках!"</a:t>
            </a:r>
          </a:p>
        </p:txBody>
      </p:sp>
    </p:spTree>
    <p:extLst>
      <p:ext uri="{BB962C8B-B14F-4D97-AF65-F5344CB8AC3E}">
        <p14:creationId xmlns:p14="http://schemas.microsoft.com/office/powerpoint/2010/main" val="256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5013176"/>
            <a:ext cx="8198296" cy="501992"/>
          </a:xfrm>
        </p:spPr>
        <p:txBody>
          <a:bodyPr/>
          <a:lstStyle/>
          <a:p>
            <a:pPr marL="0" indent="0">
              <a:buNone/>
            </a:pP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Желаем удачи Вам и Вашим детям!!! </a:t>
            </a:r>
            <a:endParaRPr lang="ru-RU" dirty="0"/>
          </a:p>
        </p:txBody>
      </p:sp>
      <p:pic>
        <p:nvPicPr>
          <p:cNvPr id="4" name="i-main-pic" descr="Картинка 26 из 196">
            <a:hlinkClick r:id="rId2" tgtFrame="_blank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19672" y="188640"/>
            <a:ext cx="604867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07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0519" y="1484785"/>
            <a:ext cx="52383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Напишите все  профессии которые вы знаете.</a:t>
            </a:r>
            <a:endParaRPr lang="ru-RU" sz="3600" dirty="0"/>
          </a:p>
        </p:txBody>
      </p:sp>
      <p:pic>
        <p:nvPicPr>
          <p:cNvPr id="3" name="Picture 6" descr="J00791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789363"/>
            <a:ext cx="1568450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93305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/>
              <a:t>В Международном стандарте классификации профессий описаны </a:t>
            </a:r>
            <a:r>
              <a:rPr lang="ru-RU" sz="2000" b="1" u="sng" dirty="0"/>
              <a:t>9333</a:t>
            </a:r>
            <a:r>
              <a:rPr lang="ru-RU" sz="2000" dirty="0"/>
              <a:t> профессии. Российский «Единый тарифно-квалификационный справочник» включает в себя около </a:t>
            </a:r>
            <a:r>
              <a:rPr lang="ru-RU" sz="2000" b="1" u="sng" dirty="0"/>
              <a:t>7000 </a:t>
            </a:r>
            <a:r>
              <a:rPr lang="ru-RU" sz="2000" dirty="0"/>
              <a:t>профессий и специальностей.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887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Существуют тысячи профессий. Хочешь выбрать ту, которая лучше всего тебе подходит? </a:t>
            </a:r>
            <a:endParaRPr lang="ru-RU" sz="2800" dirty="0" smtClean="0"/>
          </a:p>
          <a:p>
            <a:pPr algn="ctr"/>
            <a:r>
              <a:rPr lang="ru-RU" sz="2800" dirty="0" smtClean="0"/>
              <a:t>Постарайся </a:t>
            </a:r>
            <a:r>
              <a:rPr lang="ru-RU" sz="2800" dirty="0"/>
              <a:t>познакомиться с максимальным их количеством. </a:t>
            </a:r>
            <a:endParaRPr lang="ru-RU" sz="2800" dirty="0" smtClean="0"/>
          </a:p>
          <a:p>
            <a:pPr algn="ctr"/>
            <a:r>
              <a:rPr lang="ru-RU" sz="2800" dirty="0" smtClean="0"/>
              <a:t>Трудно </a:t>
            </a:r>
            <a:r>
              <a:rPr lang="ru-RU" sz="2800" dirty="0"/>
              <a:t>сделать выбор, если не знаешь из чего!</a:t>
            </a:r>
          </a:p>
        </p:txBody>
      </p:sp>
    </p:spTree>
    <p:extLst>
      <p:ext uri="{BB962C8B-B14F-4D97-AF65-F5344CB8AC3E}">
        <p14:creationId xmlns:p14="http://schemas.microsoft.com/office/powerpoint/2010/main" val="33596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1301" y="184482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По какому принципу нужно выбирать профессию?</a:t>
            </a:r>
            <a:endParaRPr lang="ru-RU" sz="3600" dirty="0"/>
          </a:p>
        </p:txBody>
      </p:sp>
      <p:pic>
        <p:nvPicPr>
          <p:cNvPr id="3" name="Picture 5" descr="J00791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573463"/>
            <a:ext cx="1450975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751" y="2845971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Решите, какое профессиональное образование вам необходимо и достаточно — начальное, среднее или высшее. Сегодня ценность большинства дипломов в глазах работодателей невысока. Для них важнее ваши умения и способности. По неофициальным данным Министерства труда и социального развития РФ за </a:t>
            </a:r>
            <a:r>
              <a:rPr lang="ru-RU" dirty="0" smtClean="0"/>
              <a:t>2011год</a:t>
            </a:r>
            <a:r>
              <a:rPr lang="ru-RU" dirty="0"/>
              <a:t>, более половины выпускников вузов не могут найти работу по специальности.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Современный рынок труда намного сложнее, чем несколько лет назад, а требования к профессионалу жестче. Если раньше в самой «рыночной» сфере — торговле — один человек при наличии образования и опыта мог выполнять почти весь цикл работ, то теперь требуются специалисты, отвечающие за узкий участок работы. Так, профессия менеджера сейчас имеет массу разновидностей: менеджер по закупкам, продажам, сбыту, продвижению, работе с клиентами, маркетингу, рекламе. Поэтому за фразой «я хочу стать менеджером» чаще всего стоит поверхностное знание профессии и рынка труда.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94116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Чем больше специалистов определенной квалификации на рынке рабочей силы, тем ниже их цена. Эта ситуация выгодна работодателям: во-первых, есть выбор, во-вторых, можно сэкономить на зарплате. Результатом превышения предложения над спросом является безработица.</a:t>
            </a:r>
          </a:p>
        </p:txBody>
      </p:sp>
    </p:spTree>
    <p:extLst>
      <p:ext uri="{BB962C8B-B14F-4D97-AF65-F5344CB8AC3E}">
        <p14:creationId xmlns:p14="http://schemas.microsoft.com/office/powerpoint/2010/main" val="21587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3"/>
            <a:ext cx="8496944" cy="5097952"/>
          </a:xfrm>
        </p:spPr>
        <p:txBody>
          <a:bodyPr>
            <a:normAutofit/>
          </a:bodyPr>
          <a:lstStyle/>
          <a:p>
            <a:r>
              <a:rPr lang="ru-RU" sz="2800" dirty="0"/>
              <a:t>Ученые социологи подсчитали, что примерно 40% молодежи из-за незнания правил выбора профессии, отсутствия опыта в профессиональной деятельности выбирают профессию, не соответствующую их склонностям, интересам, способностям, внутренним убеждениям. Это влечет за собой разочарования, и даже психические расстройства.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endParaRPr lang="ru-RU" dirty="0"/>
          </a:p>
        </p:txBody>
      </p:sp>
      <p:pic>
        <p:nvPicPr>
          <p:cNvPr id="4" name="Picture 42" descr="SC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4" y="4653136"/>
            <a:ext cx="2314575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8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600" dirty="0" smtClean="0"/>
          </a:p>
          <a:p>
            <a:pPr marL="45720" indent="0" algn="ctr">
              <a:buNone/>
            </a:pPr>
            <a:r>
              <a:rPr lang="ru-RU" sz="3600" dirty="0" smtClean="0"/>
              <a:t>Кто может помочь в определении профессии?</a:t>
            </a:r>
          </a:p>
          <a:p>
            <a:pPr marL="788670" indent="-742950" algn="ctr">
              <a:buAutoNum type="arabicPeriod"/>
            </a:pPr>
            <a:r>
              <a:rPr lang="ru-RU" sz="3600" dirty="0" smtClean="0"/>
              <a:t>Родители</a:t>
            </a:r>
          </a:p>
          <a:p>
            <a:pPr marL="788670" indent="-742950" algn="ctr">
              <a:buAutoNum type="arabicPeriod"/>
            </a:pPr>
            <a:r>
              <a:rPr lang="ru-RU" sz="3600" dirty="0" smtClean="0"/>
              <a:t>Учителя</a:t>
            </a:r>
          </a:p>
          <a:p>
            <a:pPr marL="788670" indent="-742950" algn="ctr">
              <a:buAutoNum type="arabicPeriod"/>
            </a:pPr>
            <a:r>
              <a:rPr lang="ru-RU" sz="3600" dirty="0" smtClean="0"/>
              <a:t>Психолог</a:t>
            </a:r>
            <a:endParaRPr lang="ru-RU" sz="3600" dirty="0"/>
          </a:p>
        </p:txBody>
      </p:sp>
      <p:pic>
        <p:nvPicPr>
          <p:cNvPr id="4" name="Picture 8" descr="PE0228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45" y="3861048"/>
            <a:ext cx="2217737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42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dirty="0"/>
              <a:t>Какие </a:t>
            </a:r>
            <a:r>
              <a:rPr lang="ru-RU" sz="3600" b="1" dirty="0" smtClean="0"/>
              <a:t>профессии  считаются  престижными?</a:t>
            </a:r>
            <a:endParaRPr lang="ru-RU" sz="3600" dirty="0"/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0800"/>
            <a:ext cx="3132138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2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61264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/>
              <a:t>Что означает правильный выбор профессии</a:t>
            </a:r>
            <a:r>
              <a:rPr lang="ru-RU" sz="3200" dirty="0" smtClean="0"/>
              <a:t>?</a:t>
            </a:r>
          </a:p>
          <a:p>
            <a:pPr marL="45720" indent="0">
              <a:buNone/>
            </a:pPr>
            <a:r>
              <a:rPr lang="ru-RU" sz="3200" dirty="0"/>
              <a:t>Выбор профессии можно рассматривать как взаимодействие двух сторон: человека и специальности. Следовательно, чтобы овладеть профессией, открывающей простор для развития личности и самореализации, необходимо ориентироваться в мире профессий и как можно больше знать себя. </a:t>
            </a:r>
          </a:p>
        </p:txBody>
      </p:sp>
    </p:spTree>
    <p:extLst>
      <p:ext uri="{BB962C8B-B14F-4D97-AF65-F5344CB8AC3E}">
        <p14:creationId xmlns:p14="http://schemas.microsoft.com/office/powerpoint/2010/main" val="14490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180</TotalTime>
  <Words>779</Words>
  <Application>Microsoft Office PowerPoint</Application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Желаем удачи Вам и Вашим детям!!!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ученик 3</cp:lastModifiedBy>
  <cp:revision>12</cp:revision>
  <dcterms:modified xsi:type="dcterms:W3CDTF">2012-12-07T00:55:37Z</dcterms:modified>
</cp:coreProperties>
</file>