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5" r:id="rId2"/>
    <p:sldId id="287" r:id="rId3"/>
    <p:sldId id="285" r:id="rId4"/>
    <p:sldId id="289" r:id="rId5"/>
    <p:sldId id="256" r:id="rId6"/>
    <p:sldId id="290" r:id="rId7"/>
    <p:sldId id="293" r:id="rId8"/>
    <p:sldId id="288" r:id="rId9"/>
    <p:sldId id="291" r:id="rId10"/>
    <p:sldId id="292" r:id="rId11"/>
    <p:sldId id="29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>
        <p:scale>
          <a:sx n="70" d="100"/>
          <a:sy n="70" d="100"/>
        </p:scale>
        <p:origin x="-141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BE8F-87CB-4667-BE02-2D8825978DA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4956D-9020-4DFC-BBC6-07198FEAD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2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256695-0EF8-4AB5-BEDB-70C524D0F656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2A57D-AF41-4079-B50A-335BC2E2C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1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extrusionH="57150" prstMaterial="softEdge">
              <a:bevelT w="38100" h="38100" prst="convex"/>
            </a:sp3d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«Юность»</a:t>
            </a:r>
            <a:endParaRPr lang="ru-RU" sz="8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429000"/>
            <a:ext cx="4928592" cy="1871322"/>
          </a:xfrm>
        </p:spPr>
        <p:txBody>
          <a:bodyPr>
            <a:normAutofit/>
          </a:bodyPr>
          <a:lstStyle/>
          <a:p>
            <a:r>
              <a:rPr lang="ru-RU" sz="4000" i="1" dirty="0" err="1" smtClean="0"/>
              <a:t>Л.Н.Толстой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3868664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Юность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980728"/>
            <a:ext cx="6012160" cy="5877272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Николенька </a:t>
            </a:r>
            <a:r>
              <a:rPr lang="ru-RU" sz="4500" dirty="0"/>
              <a:t>сам невольно разоблачает идеал комильфо. Отличный французский язык, длинные ногти, умение кланяться, танцевать и разговаривать, равнодушие ко всему, презрительная скука и манера одеваться - это </a:t>
            </a:r>
            <a:r>
              <a:rPr lang="ru-RU" sz="4500" dirty="0" smtClean="0"/>
              <a:t>не </a:t>
            </a:r>
            <a:r>
              <a:rPr lang="ru-RU" sz="4500" dirty="0"/>
              <a:t>назначение </a:t>
            </a:r>
            <a:r>
              <a:rPr lang="ru-RU" sz="4500" dirty="0" smtClean="0"/>
              <a:t>человека.</a:t>
            </a:r>
            <a:endParaRPr lang="ru-RU" sz="4500" dirty="0"/>
          </a:p>
          <a:p>
            <a:r>
              <a:rPr lang="ru-RU" sz="4500" dirty="0"/>
              <a:t>Он находит в себе такой недостаток, как самолюбование, а слишком рациональная программа приводит героя к раздвоению: он тянется к светским развлечениям и не в силах соблюдать жесткие требования программы. Николенька-первокурсник проваливается на экзамене по математике. После он решает, что с праздным времяпровождением покончит. Он осознал противоречия, которые мешают его духовному росту</a:t>
            </a:r>
            <a:r>
              <a:rPr lang="ru-RU" sz="4500" dirty="0" smtClean="0"/>
              <a:t>.</a:t>
            </a:r>
          </a:p>
          <a:p>
            <a:r>
              <a:rPr lang="ru-RU" sz="4500" dirty="0"/>
              <a:t>Однажды поздно вечером Николай достаёт тетрадь, на которой написано: «Правила жизни». От нахлынувших чувств, связанных с юношескими мечтаниями, он плачет, но уже слезами не отчаяния, а раскаяния и морального порыва. Он решается вновь писать правила жизни и никогда уже не изменять им. Первая половина юности заканчивается в ожидании следующей, более счастливой.</a:t>
            </a:r>
            <a:endParaRPr lang="ru-RU" sz="45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3360373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98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0872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Из отзывов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«Задача Ваша ужасна, и Вы её выполнили очень хорошо. Ни один из теперешних писателей не мог бы так схватить и </a:t>
            </a:r>
            <a:r>
              <a:rPr lang="ru-RU" dirty="0" err="1"/>
              <a:t>очертать</a:t>
            </a:r>
            <a:r>
              <a:rPr lang="ru-RU" dirty="0"/>
              <a:t> волнующий и бестолковый период юности. Для людей развитых Ваша „Юность“ доставит великое наслаждение, и если кто Вам скажет, что эта вещь хуже „Детства“ и „Отрочества“, тому Вы можете плюнуть в физиономию.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Некоторые главы сухи и длинны, например, все разговоры с Дмитрием Нехлюдовым…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…избегайте длинных периодов. Дробите их на два и на три, не жалейте точек. С частицами речи поступайте без церемонии, слова что, который и это марайте десятками.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Иногда Вы готовы сказать: „У такого-то ляжки показывали, что он желает путешествовать по Индии“. Обуздать эту наклонность Вы должны, но гасить её не надо ни за что в свете</a:t>
            </a:r>
            <a:r>
              <a:rPr lang="ru-RU" dirty="0" smtClean="0"/>
              <a:t>»</a:t>
            </a:r>
          </a:p>
          <a:p>
            <a:pPr marL="137160" indent="0" algn="r">
              <a:buNone/>
            </a:pPr>
            <a:r>
              <a:rPr lang="ru-RU" sz="2300" i="1" dirty="0" smtClean="0"/>
              <a:t>А.В. Дружинин</a:t>
            </a:r>
            <a:endParaRPr lang="ru-RU" sz="2300" i="1" dirty="0"/>
          </a:p>
        </p:txBody>
      </p:sp>
    </p:spTree>
    <p:extLst>
      <p:ext uri="{BB962C8B-B14F-4D97-AF65-F5344CB8AC3E}">
        <p14:creationId xmlns:p14="http://schemas.microsoft.com/office/powerpoint/2010/main" val="202398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Лев Николаевич  Толстой</a:t>
            </a:r>
          </a:p>
        </p:txBody>
      </p:sp>
      <p:sp>
        <p:nvSpPr>
          <p:cNvPr id="8198" name="Rectangle 6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3995936" y="1772816"/>
            <a:ext cx="4536504" cy="475252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dirty="0" smtClean="0"/>
              <a:t>Родился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28 августа 1828 года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в  родовом  имении Ясная Поляна  под Тулой.</a:t>
            </a:r>
          </a:p>
          <a:p>
            <a:pPr>
              <a:defRPr/>
            </a:pPr>
            <a:r>
              <a:rPr lang="ru-RU" sz="2400" dirty="0"/>
              <a:t>(7) 20 ноября 1910 года великий писатель Лев Николаевич Толстой </a:t>
            </a:r>
            <a:r>
              <a:rPr lang="ru-RU" sz="2400" dirty="0" smtClean="0"/>
              <a:t>умер на </a:t>
            </a:r>
            <a:r>
              <a:rPr lang="ru-RU" sz="2400" dirty="0"/>
              <a:t>маленькой станции </a:t>
            </a:r>
            <a:r>
              <a:rPr lang="ru-RU" sz="2400" dirty="0" err="1"/>
              <a:t>Астапово</a:t>
            </a:r>
            <a:r>
              <a:rPr lang="ru-RU" sz="2400" dirty="0"/>
              <a:t> (ныне Лев Толстой, Липецкая область</a:t>
            </a:r>
            <a:r>
              <a:rPr lang="ru-RU" sz="2400" dirty="0" smtClean="0"/>
              <a:t>). </a:t>
            </a:r>
            <a:r>
              <a:rPr lang="ru-RU" sz="2400" dirty="0"/>
              <a:t>Был похоронен в Ясной Поляне.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2060848"/>
            <a:ext cx="3399971" cy="46258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106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06"/>
            <a:ext cx="8229600" cy="89321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О трилогии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836712"/>
            <a:ext cx="8814363" cy="600081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Появление в 1852 г. на стра­ницах журнала «Современник» по­вестей Л. Толстого «Детство», а затем «Отрочество» (1854) и «Юность» (1857) стало знаменательным событием в русской литературной жизни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Автобиографическая </a:t>
            </a:r>
            <a:r>
              <a:rPr lang="ru-RU" dirty="0"/>
              <a:t>трилогия Толстого не была предназначена для детского чтения. Скорее, это книга о ребенке для взрослых</a:t>
            </a:r>
            <a:r>
              <a:rPr lang="ru-RU" dirty="0" smtClean="0"/>
              <a:t>.</a:t>
            </a:r>
          </a:p>
          <a:p>
            <a:r>
              <a:rPr lang="ru-RU" dirty="0"/>
              <a:t>Уже в автобиографической трилогии отчетливо виден напряженный интерес Толстого не к внешним событиям, а к подробностям внутреннего мира, внут­реннего развития героя, его «диалектики души</a:t>
            </a:r>
            <a:r>
              <a:rPr lang="ru-RU" dirty="0" smtClean="0"/>
              <a:t>».</a:t>
            </a:r>
          </a:p>
          <a:p>
            <a:r>
              <a:rPr lang="ru-RU" dirty="0"/>
              <a:t>Первые повести Толстого обратили на себя внимание Герцена: по его инициативе «Детство» и «Отрочество» были переведены в 1862 году в Лондоне. Это была первая публикация Толс­того за рубежом.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36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188" y="794982"/>
            <a:ext cx="8667292" cy="479425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«</a:t>
            </a:r>
            <a:r>
              <a:rPr lang="ru-RU" sz="3600" b="1" dirty="0" smtClean="0">
                <a:solidFill>
                  <a:srgbClr val="FFFF00"/>
                </a:solidFill>
              </a:rPr>
              <a:t>Детство</a:t>
            </a:r>
            <a:r>
              <a:rPr lang="ru-RU" sz="3600" dirty="0" smtClean="0"/>
              <a:t>», </a:t>
            </a:r>
            <a:r>
              <a:rPr lang="ru-RU" sz="3600" dirty="0"/>
              <a:t>по замыслу автора, должно было показать «теплоту и верность чувства</a:t>
            </a:r>
            <a:r>
              <a:rPr lang="ru-RU" sz="3600" dirty="0" smtClean="0"/>
              <a:t>»; </a:t>
            </a:r>
          </a:p>
          <a:p>
            <a:r>
              <a:rPr lang="ru-RU" sz="3600" dirty="0" smtClean="0"/>
              <a:t>«</a:t>
            </a:r>
            <a:r>
              <a:rPr lang="ru-RU" sz="3600" b="1" dirty="0">
                <a:solidFill>
                  <a:srgbClr val="FFFF00"/>
                </a:solidFill>
              </a:rPr>
              <a:t>Отрочество</a:t>
            </a:r>
            <a:r>
              <a:rPr lang="ru-RU" sz="3600" dirty="0"/>
              <a:t>» - скептицизм, неопытность и </a:t>
            </a:r>
            <a:r>
              <a:rPr lang="ru-RU" sz="3600" dirty="0" smtClean="0"/>
              <a:t>гордость;</a:t>
            </a:r>
          </a:p>
          <a:p>
            <a:r>
              <a:rPr lang="ru-RU" sz="3600" dirty="0" smtClean="0"/>
              <a:t>«</a:t>
            </a:r>
            <a:r>
              <a:rPr lang="ru-RU" sz="3600" b="1" dirty="0">
                <a:solidFill>
                  <a:srgbClr val="FFFF00"/>
                </a:solidFill>
              </a:rPr>
              <a:t>Юность</a:t>
            </a:r>
            <a:r>
              <a:rPr lang="ru-RU" sz="3600" dirty="0"/>
              <a:t>» - тщеславие и неуверенность в самом себе, лишь позже человек узнает себе цену.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924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6688" y="116632"/>
            <a:ext cx="8056360" cy="1008112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i="1" dirty="0" smtClean="0">
                <a:solidFill>
                  <a:srgbClr val="FFFF00"/>
                </a:solidFill>
              </a:rPr>
              <a:t>«Жизнь Л. Н. Толстого –это целая эпоха, почти весь Х</a:t>
            </a:r>
            <a:r>
              <a:rPr lang="en-US" sz="2000" i="1" dirty="0" smtClean="0">
                <a:solidFill>
                  <a:srgbClr val="FFFF00"/>
                </a:solidFill>
              </a:rPr>
              <a:t>I</a:t>
            </a:r>
            <a:r>
              <a:rPr lang="ru-RU" sz="2000" i="1" dirty="0" smtClean="0">
                <a:solidFill>
                  <a:srgbClr val="FFFF00"/>
                </a:solidFill>
              </a:rPr>
              <a:t>Х век, вместившийся в его жизнь, и в его произведения».      </a:t>
            </a:r>
            <a:r>
              <a:rPr lang="ru-RU" sz="2000" i="1" dirty="0" smtClean="0">
                <a:solidFill>
                  <a:srgbClr val="FFFF00"/>
                </a:solidFill>
              </a:rPr>
              <a:t/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  </a:t>
            </a:r>
            <a:r>
              <a:rPr lang="ru-RU" sz="2000" i="1" cap="none" dirty="0">
                <a:solidFill>
                  <a:srgbClr val="FFFF00"/>
                </a:solidFill>
              </a:rPr>
              <a:t>Г</a:t>
            </a:r>
            <a:r>
              <a:rPr lang="ru-RU" sz="2000" i="1" cap="none" dirty="0" smtClean="0">
                <a:solidFill>
                  <a:srgbClr val="FFFF00"/>
                </a:solidFill>
              </a:rPr>
              <a:t>и де </a:t>
            </a:r>
            <a:r>
              <a:rPr lang="ru-RU" sz="2000" i="1" cap="none" dirty="0" smtClean="0">
                <a:solidFill>
                  <a:srgbClr val="FFFF00"/>
                </a:solidFill>
              </a:rPr>
              <a:t>М</a:t>
            </a:r>
            <a:r>
              <a:rPr lang="ru-RU" sz="2000" i="1" cap="none" dirty="0" smtClean="0">
                <a:solidFill>
                  <a:srgbClr val="FFFF00"/>
                </a:solidFill>
              </a:rPr>
              <a:t>опассан</a:t>
            </a:r>
            <a:endParaRPr lang="ru-RU" sz="2000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4581828" cy="4320304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FFFF00"/>
                </a:solidFill>
              </a:rPr>
              <a:t>Главный герой</a:t>
            </a:r>
            <a:r>
              <a:rPr lang="ru-RU" b="1" dirty="0"/>
              <a:t> трилогии – Николенька Иртеньев </a:t>
            </a:r>
            <a:r>
              <a:rPr lang="ru-RU" sz="2800" b="1" dirty="0" smtClean="0">
                <a:solidFill>
                  <a:srgbClr val="FFFF00"/>
                </a:solidFill>
              </a:rPr>
              <a:t>Главный вопрос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 повести -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каким надо быть? К чему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стремиться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? </a:t>
            </a:r>
          </a:p>
          <a:p>
            <a:pPr algn="l"/>
            <a:r>
              <a:rPr lang="ru-RU" sz="28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  Процесс умственного и нравственного развития человека.</a:t>
            </a:r>
            <a:endParaRPr lang="ru-RU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112" y="2001482"/>
            <a:ext cx="3452936" cy="46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7637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61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Детство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484784"/>
            <a:ext cx="4618856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детстве, избавляясь от пелены, закрывавшей его глаза, приобретая способность анализировать и рассуждать, Николенька видит неблагополучие в семейных отношениях родителей, развенчивает образ отца, холодного игрока, проматывающего наследство детей, рано узнает правду о материальном положении семьи. </a:t>
            </a:r>
            <a:r>
              <a:rPr lang="ru-RU" dirty="0" smtClean="0"/>
              <a:t>Теряет мать. Осознает</a:t>
            </a:r>
            <a:r>
              <a:rPr lang="ru-RU" dirty="0"/>
              <a:t>, что не все люди равны.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4864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22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Из отзывов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«Ты уже из 2-го моего письма можешь видеть, какое впечатление произвело на меня «Детство». Ты прав — это талант надежный. В одном упоминании женщины под названием </a:t>
            </a:r>
            <a:r>
              <a:rPr lang="ru-RU" dirty="0" err="1"/>
              <a:t>Ратаноте</a:t>
            </a:r>
            <a:r>
              <a:rPr lang="ru-RU" dirty="0"/>
              <a:t>, которая появляется в конце повести,— целая драма. Пиши к нему — и поощряй его писать. Скажи ему, если это может его интересовать,— что я его приветствую, кланяюсь и рукоплещу ему». </a:t>
            </a:r>
            <a:endParaRPr lang="ru-RU" dirty="0" smtClean="0"/>
          </a:p>
          <a:p>
            <a:pPr marL="137160" indent="0" algn="r">
              <a:buNone/>
            </a:pPr>
            <a:r>
              <a:rPr lang="ru-RU" sz="2000" i="1" dirty="0" smtClean="0"/>
              <a:t>Из письма Тургенева к Некрасову </a:t>
            </a:r>
            <a:r>
              <a:rPr lang="ru-RU" sz="2000" i="1" dirty="0"/>
              <a:t>28 октября </a:t>
            </a:r>
            <a:r>
              <a:rPr lang="ru-RU" sz="2000" i="1" dirty="0" smtClean="0"/>
              <a:t>1852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0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Отрочество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223136"/>
            <a:ext cx="4743312" cy="56553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«Отрочестве» герой выходит из семейного мира в мир людей, которым он безразличен. Для Николеньки это самый тяжелый период его жизни. Он чувствует разобщенность людей, горько воспринимает жестокость и несправедливость. </a:t>
            </a:r>
            <a:r>
              <a:rPr lang="ru-RU" dirty="0" smtClean="0"/>
              <a:t>Умирает его бабушка. Потрясением </a:t>
            </a:r>
            <a:r>
              <a:rPr lang="ru-RU" dirty="0"/>
              <a:t>для него становится опять же обнаружение этих качеств в его </a:t>
            </a:r>
            <a:r>
              <a:rPr lang="ru-RU" dirty="0" smtClean="0"/>
              <a:t>родных.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56162"/>
            <a:ext cx="4644008" cy="2580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65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6591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Юность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6084168" cy="56612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«Юность» </a:t>
            </a:r>
            <a:r>
              <a:rPr lang="ru-RU" dirty="0"/>
              <a:t>предстает как обновление и более зрелое возвращение к детству, через понимание драматизма жизни. В </a:t>
            </a:r>
            <a:r>
              <a:rPr lang="ru-RU" dirty="0" smtClean="0"/>
              <a:t>этой повести тема </a:t>
            </a:r>
            <a:r>
              <a:rPr lang="ru-RU" dirty="0"/>
              <a:t>семьи, дома звучит во много раз </a:t>
            </a:r>
            <a:r>
              <a:rPr lang="ru-RU" dirty="0" err="1"/>
              <a:t>приглушеннее</a:t>
            </a:r>
            <a:r>
              <a:rPr lang="ru-RU" dirty="0"/>
              <a:t>, уступая место теме взаимоотношений Николеньки с внешним миром.</a:t>
            </a:r>
            <a:r>
              <a:rPr lang="ru-RU" dirty="0" smtClean="0"/>
              <a:t> </a:t>
            </a:r>
            <a:r>
              <a:rPr lang="ru-RU" dirty="0"/>
              <a:t>Он ищет в жизни свое место: «Надо скорей, скорей, сию же минуту сделаться другим человеком и начать жить иначе».</a:t>
            </a:r>
          </a:p>
          <a:p>
            <a:r>
              <a:rPr lang="ru-RU" dirty="0" smtClean="0"/>
              <a:t>Опять </a:t>
            </a:r>
            <a:r>
              <a:rPr lang="ru-RU" dirty="0"/>
              <a:t>Николенька сталкивается с противоречием между мечтой и действительностью. Он мечтает о том, как станет лучшим студентом, а потом - великим ученым, но внезапно для себя осознает, что им движет тщеславие, и стыдится этого.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118" y="2708920"/>
            <a:ext cx="3227851" cy="2420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83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408</TotalTime>
  <Words>741</Words>
  <Application>Microsoft Office PowerPoint</Application>
  <PresentationFormat>Экран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«Юность»</vt:lpstr>
      <vt:lpstr>Лев Николаевич  Толстой</vt:lpstr>
      <vt:lpstr>О трилогии</vt:lpstr>
      <vt:lpstr>Презентация PowerPoint</vt:lpstr>
      <vt:lpstr>«Жизнь Л. Н. Толстого –это целая эпоха, почти весь ХIХ век, вместившийся в его жизнь, и в его произведения».         Ги де Мопассан</vt:lpstr>
      <vt:lpstr>Детство</vt:lpstr>
      <vt:lpstr>Из отзывов</vt:lpstr>
      <vt:lpstr>Отрочество</vt:lpstr>
      <vt:lpstr>Юность</vt:lpstr>
      <vt:lpstr>Юность</vt:lpstr>
      <vt:lpstr>Из отзывов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user</cp:lastModifiedBy>
  <cp:revision>22</cp:revision>
  <dcterms:created xsi:type="dcterms:W3CDTF">2013-02-10T09:59:03Z</dcterms:created>
  <dcterms:modified xsi:type="dcterms:W3CDTF">2015-02-17T09:47:38Z</dcterms:modified>
</cp:coreProperties>
</file>