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9" r:id="rId3"/>
    <p:sldId id="257" r:id="rId4"/>
    <p:sldId id="258" r:id="rId5"/>
    <p:sldId id="272" r:id="rId6"/>
    <p:sldId id="262" r:id="rId7"/>
    <p:sldId id="263" r:id="rId8"/>
    <p:sldId id="264" r:id="rId9"/>
    <p:sldId id="265" r:id="rId10"/>
    <p:sldId id="271" r:id="rId11"/>
    <p:sldId id="266" r:id="rId12"/>
    <p:sldId id="269" r:id="rId13"/>
    <p:sldId id="270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83" autoAdjust="0"/>
  </p:normalViewPr>
  <p:slideViewPr>
    <p:cSldViewPr>
      <p:cViewPr varScale="1">
        <p:scale>
          <a:sx n="89" d="100"/>
          <a:sy n="8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0B7C7-773B-4F3A-BE0D-7163E2B041CB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12291-7A52-4A29-A272-2BA23EF1C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EA7A2-04BE-445B-ABF5-88AE32FF12D3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A6B00-EBB0-408C-B501-966383B2C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916B9-F9FE-4739-86B1-C127B66E3BEB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E3FE-9E33-4E12-BF3F-71198A06E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DCE01-7040-492C-82DC-F1DC519F5946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871F3-6084-4042-976B-84A18F4EF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86420-2B84-4266-AF67-09C5E5115BCF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D689-10BE-4679-8D61-FCC44FC5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64BE-7B23-4349-8995-F763184FDFA2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C7EBE-A6A1-4A21-947F-42F5D86C4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99785-19F5-446C-AAD0-796A944407D7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9E358-CA1B-4149-AE7E-F9CC90D87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506DB-43B7-4A63-B578-29B7715183EA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1ED4A-8BDD-4EBE-9811-C1946FD6D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7157A-1196-4F35-83B3-5586BEB13C3D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4F29C-66C4-4EAC-819C-77A922A78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8CC7F-3259-4705-AEBF-2DBADE5EF87A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395CB-F55B-443B-B3E2-3457AD566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14E90-D7DE-4652-BB5B-79C2D003EED7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A2020-44EF-442B-8FCA-8B92B710C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5DA310-1271-4439-B8FA-AF20422C4ED4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FD84E6-64DE-42CC-8B18-3E9949F18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6" r:id="rId2"/>
    <p:sldLayoutId id="2147483885" r:id="rId3"/>
    <p:sldLayoutId id="2147483884" r:id="rId4"/>
    <p:sldLayoutId id="2147483883" r:id="rId5"/>
    <p:sldLayoutId id="2147483882" r:id="rId6"/>
    <p:sldLayoutId id="2147483881" r:id="rId7"/>
    <p:sldLayoutId id="2147483880" r:id="rId8"/>
    <p:sldLayoutId id="2147483879" r:id="rId9"/>
    <p:sldLayoutId id="2147483878" r:id="rId10"/>
    <p:sldLayoutId id="21474838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76;&#1080;&#1087;&#1083;&#1086;&#1084;&#1099;/Scan10002%20(2).JPG" TargetMode="External"/><Relationship Id="rId2" Type="http://schemas.openxmlformats.org/officeDocument/2006/relationships/hyperlink" Target="&#1076;&#1080;&#1087;&#1083;&#1086;&#1084;&#1099;/Scan1%20(20)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76;&#1080;&#1087;&#1083;&#1086;&#1084;&#1099;/Scan10007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76;&#1080;&#1087;&#1083;&#1086;&#1084;&#1099;/Scan10003.JPG" TargetMode="External"/><Relationship Id="rId2" Type="http://schemas.openxmlformats.org/officeDocument/2006/relationships/hyperlink" Target="&#1076;&#1080;&#1087;&#1083;&#1086;&#1084;&#1099;/&#1057;&#1055;&#1056;&#1040;&#1042;&#1050;&#1040;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76;&#1080;&#1087;&#1083;&#1086;&#1084;&#1099;/Scan10009.JPG" TargetMode="External"/><Relationship Id="rId5" Type="http://schemas.openxmlformats.org/officeDocument/2006/relationships/hyperlink" Target="&#1076;&#1080;&#1087;&#1083;&#1086;&#1084;&#1099;/Scan10004.JPG" TargetMode="External"/><Relationship Id="rId4" Type="http://schemas.openxmlformats.org/officeDocument/2006/relationships/hyperlink" Target="&#1076;&#1080;&#1087;&#1083;&#1086;&#1084;&#1099;/&#1057;&#1087;&#1088;&#1072;&#1074;&#1082;&#1072;.rt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76;&#1080;&#1087;&#1083;&#1086;&#1084;&#1099;/&#1075;&#1088;&#1072;&#1084;&#1086;&#1090;&#1099;%20&#1089;&#1087;&#1086;&#1088;&#1090;.rar" TargetMode="External"/><Relationship Id="rId2" Type="http://schemas.openxmlformats.org/officeDocument/2006/relationships/hyperlink" Target="&#1076;&#1080;&#1087;&#1083;&#1086;&#1084;&#1099;/&#1075;&#1088;&#1072;&#1084;&#1086;&#1090;&#1099;.ra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&#1076;&#1080;&#1087;&#1083;&#1086;&#1084;&#1099;/&#1075;&#1088;&#1072;&#1084;&#1086;&#1090;&#1099;%20&#1082;&#1083;&#1072;&#1089;&#1089;.rar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76;&#1080;&#1087;&#1083;&#1086;&#1084;&#1099;/Scan10008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1076;&#1080;&#1087;&#1083;&#1086;&#1084;&#1099;/canvas10.jpg" TargetMode="External"/><Relationship Id="rId2" Type="http://schemas.openxmlformats.org/officeDocument/2006/relationships/hyperlink" Target="&#1076;&#1080;&#1087;&#1083;&#1086;&#1084;&#1099;/canvas6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76;&#1080;&#1087;&#1083;&#1086;&#1084;&#1099;/Scan10006.JPG" TargetMode="External"/><Relationship Id="rId2" Type="http://schemas.openxmlformats.org/officeDocument/2006/relationships/hyperlink" Target="&#1076;&#1080;&#1087;&#1083;&#1086;&#1084;&#1099;/Scan10001%20(3)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76;&#1080;&#1087;&#1083;&#1086;&#1084;&#1099;/Scan10011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72;&#1090;&#1090;&#1077;&#1089;&#1090;&#1072;&#1094;&#1080;&#1103;/&#1055;&#1088;&#1077;&#1076;&#1089;&#1090;&#1072;&#1074;&#1083;&#1077;&#1085;&#1080;&#1077;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sportal.ru/fyodorova-anastasiya-nikolaevn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76;&#1080;&#1087;&#1083;&#1086;&#1084;&#1099;/diplom2.png" TargetMode="External"/><Relationship Id="rId2" Type="http://schemas.openxmlformats.org/officeDocument/2006/relationships/hyperlink" Target="&#1076;&#1080;&#1087;&#1083;&#1086;&#1084;&#1099;/diplom1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&#1076;&#1080;&#1087;&#1083;&#1086;&#1084;&#1099;/diplom3.png" TargetMode="External"/><Relationship Id="rId4" Type="http://schemas.openxmlformats.org/officeDocument/2006/relationships/hyperlink" Target="&#1050;&#1077;&#1095;&#1091;&#1090;&#1082;&#1080;&#1085;&#1072;/&#1084;&#1086;&#1080;%20&#1076;&#1086;&#1082;&#1091;&#1084;&#1077;&#1085;&#1090;&#1099;/&#1076;&#1080;&#1087;&#1083;&#1086;&#1084;%202.jpe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76;&#1080;&#1087;&#1083;&#1086;&#1084;&#1099;/&#1087;&#1088;&#1086;&#1090;&#1086;&#1082;&#1086;&#1083;.ra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redm.kpmo.ru/predm/template/orgstat/parent/9961?rnd=-104874030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&#1076;&#1080;&#1087;&#1083;&#1086;&#1084;&#1099;/&#1086;&#1083;&#1080;&#1084;&#1087;&#1080;&#1072;&#1076;&#1099;/canvas2.jpg" TargetMode="External"/><Relationship Id="rId13" Type="http://schemas.openxmlformats.org/officeDocument/2006/relationships/hyperlink" Target="&#1076;&#1080;&#1087;&#1083;&#1086;&#1084;&#1099;/&#1086;&#1083;&#1080;&#1084;&#1087;&#1080;&#1072;&#1076;&#1099;/canvas8.jpg" TargetMode="External"/><Relationship Id="rId18" Type="http://schemas.openxmlformats.org/officeDocument/2006/relationships/image" Target="../media/image3.jpeg"/><Relationship Id="rId3" Type="http://schemas.openxmlformats.org/officeDocument/2006/relationships/hyperlink" Target="&#1076;&#1080;&#1087;&#1083;&#1086;&#1084;&#1099;/&#1086;&#1083;&#1080;&#1084;&#1087;&#1080;&#1072;&#1076;&#1099;/canvas1.jpg" TargetMode="External"/><Relationship Id="rId7" Type="http://schemas.openxmlformats.org/officeDocument/2006/relationships/hyperlink" Target="&#1076;&#1080;&#1087;&#1083;&#1086;&#1084;&#1099;/&#1086;&#1083;&#1080;&#1084;&#1087;&#1080;&#1072;&#1076;&#1099;/canvas14.jpg" TargetMode="External"/><Relationship Id="rId12" Type="http://schemas.openxmlformats.org/officeDocument/2006/relationships/hyperlink" Target="&#1076;&#1080;&#1087;&#1083;&#1086;&#1084;&#1099;/&#1086;&#1083;&#1080;&#1084;&#1087;&#1080;&#1072;&#1076;&#1099;/canvas7.jpg" TargetMode="External"/><Relationship Id="rId17" Type="http://schemas.openxmlformats.org/officeDocument/2006/relationships/hyperlink" Target="&#1076;&#1080;&#1087;&#1083;&#1086;&#1084;&#1099;/Scan10010.JPG" TargetMode="External"/><Relationship Id="rId2" Type="http://schemas.openxmlformats.org/officeDocument/2006/relationships/hyperlink" Target="&#1076;&#1080;&#1087;&#1083;&#1086;&#1084;&#1099;/&#1086;&#1083;&#1080;&#1084;&#1087;&#1080;&#1072;&#1076;&#1099;/canvas.jpg" TargetMode="External"/><Relationship Id="rId16" Type="http://schemas.openxmlformats.org/officeDocument/2006/relationships/hyperlink" Target="&#1076;&#1080;&#1087;&#1083;&#1086;&#1084;&#1099;/&#1076;&#1080;&#1087;&#1083;&#1086;&#1084;&#1099;%20&#1050;&#1048;&#1058;/Scan1000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76;&#1080;&#1087;&#1083;&#1086;&#1084;&#1099;/&#1086;&#1083;&#1080;&#1084;&#1087;&#1080;&#1072;&#1076;&#1099;/canvas13.jpg" TargetMode="External"/><Relationship Id="rId11" Type="http://schemas.openxmlformats.org/officeDocument/2006/relationships/hyperlink" Target="&#1076;&#1080;&#1087;&#1083;&#1086;&#1084;&#1099;/&#1086;&#1083;&#1080;&#1084;&#1087;&#1080;&#1072;&#1076;&#1099;/canvas5.jpg" TargetMode="External"/><Relationship Id="rId5" Type="http://schemas.openxmlformats.org/officeDocument/2006/relationships/hyperlink" Target="&#1076;&#1080;&#1087;&#1083;&#1086;&#1084;&#1099;/&#1086;&#1083;&#1080;&#1084;&#1087;&#1080;&#1072;&#1076;&#1099;/canvas12.jpg" TargetMode="External"/><Relationship Id="rId15" Type="http://schemas.openxmlformats.org/officeDocument/2006/relationships/hyperlink" Target="&#1076;&#1080;&#1087;&#1083;&#1086;&#1084;&#1099;/&#1076;&#1080;&#1087;&#1083;&#1086;&#1084;&#1099;%20&#1050;&#1048;&#1058;/Scan1.JPG" TargetMode="External"/><Relationship Id="rId10" Type="http://schemas.openxmlformats.org/officeDocument/2006/relationships/hyperlink" Target="&#1076;&#1080;&#1087;&#1083;&#1086;&#1084;&#1099;/&#1086;&#1083;&#1080;&#1084;&#1087;&#1080;&#1072;&#1076;&#1099;/canvas4.jpg" TargetMode="External"/><Relationship Id="rId4" Type="http://schemas.openxmlformats.org/officeDocument/2006/relationships/hyperlink" Target="&#1076;&#1080;&#1087;&#1083;&#1086;&#1084;&#1099;/&#1086;&#1083;&#1080;&#1084;&#1087;&#1080;&#1072;&#1076;&#1099;/canvas11.jpg" TargetMode="External"/><Relationship Id="rId9" Type="http://schemas.openxmlformats.org/officeDocument/2006/relationships/hyperlink" Target="&#1076;&#1080;&#1087;&#1083;&#1086;&#1084;&#1099;/&#1086;&#1083;&#1080;&#1084;&#1087;&#1080;&#1072;&#1076;&#1099;/canvas3.jpg" TargetMode="External"/><Relationship Id="rId14" Type="http://schemas.openxmlformats.org/officeDocument/2006/relationships/hyperlink" Target="&#1076;&#1080;&#1087;&#1083;&#1086;&#1084;&#1099;/&#1086;&#1083;&#1080;&#1084;&#1087;&#1080;&#1072;&#1076;&#1099;/canvas9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shkola/informatika-i-ikt/library/test-po-informatike-9-klass-modelirovanie" TargetMode="External"/><Relationship Id="rId2" Type="http://schemas.openxmlformats.org/officeDocument/2006/relationships/hyperlink" Target="http://nsportal.ru/shkola/raznoe/library/bukvennaya-zapis-svoyst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sportal.ru/ap/drugoe/sozdanie-i-redaktirovanie-graficheskih-i-tablichnyh-obektov-v" TargetMode="External"/><Relationship Id="rId4" Type="http://schemas.openxmlformats.org/officeDocument/2006/relationships/hyperlink" Target="http://nsportal.ru/shkola/vneklassnaya-rabota/library/scenariy-konkursa-kulinarnyy-poedinokv-russkoy-tradici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4213" y="0"/>
            <a:ext cx="7772400" cy="2349500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Министерство образования РМ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mtClean="0"/>
              <a:t/>
            </a:r>
            <a:br>
              <a:rPr lang="ru-RU" smtClean="0"/>
            </a:b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Фёдоровой Анастасии Николаевны,</a:t>
            </a:r>
            <a:br>
              <a:rPr lang="ru-RU" sz="28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учителя МОУ «СОШ № 8» г.о. Саранск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349500"/>
            <a:ext cx="4643438" cy="41751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рождения: </a:t>
            </a:r>
            <a:r>
              <a:rPr lang="ru-RU" sz="1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23.04.1984г.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Профессиональное образование: </a:t>
            </a:r>
            <a:r>
              <a:rPr lang="ru-RU" sz="1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 и информатики, 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1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МГУ им. Н.П. Огарева ,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1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диплом</a:t>
            </a:r>
            <a:endParaRPr lang="ru-RU" sz="18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ru-RU" sz="1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3105862, дата выдачи 28.06.2008г.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Стаж педагогической работы 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специальности): </a:t>
            </a:r>
            <a:r>
              <a:rPr lang="ru-RU" sz="1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лет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трудовой стаж: </a:t>
            </a:r>
            <a:r>
              <a:rPr lang="ru-RU" sz="1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лет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квалификационной категории: </a:t>
            </a:r>
            <a:r>
              <a:rPr lang="ru-RU" sz="1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вторая </a:t>
            </a:r>
            <a:r>
              <a:rPr lang="ru-RU" sz="1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удостоверение</a:t>
            </a:r>
            <a:endParaRPr lang="ru-RU" sz="18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последней аттестации:</a:t>
            </a:r>
            <a:r>
              <a:rPr lang="ru-RU" sz="1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28.05.2007г.</a:t>
            </a:r>
          </a:p>
          <a:p>
            <a:pPr algn="l" eaLnBrk="1" hangingPunct="1">
              <a:lnSpc>
                <a:spcPct val="90000"/>
              </a:lnSpc>
            </a:pP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Звание: -</a:t>
            </a:r>
          </a:p>
          <a:p>
            <a:pPr algn="l" eaLnBrk="1" hangingPunct="1">
              <a:lnSpc>
                <a:spcPct val="90000"/>
              </a:lnSpc>
            </a:pPr>
            <a:endParaRPr lang="ru-RU" sz="1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</a:pPr>
            <a:endParaRPr lang="ru-RU" sz="1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</a:pPr>
            <a:endParaRPr lang="ru-RU" sz="1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</a:pPr>
            <a:endParaRPr lang="ru-RU" sz="1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</a:pPr>
            <a:endParaRPr lang="ru-RU" sz="1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</a:pPr>
            <a:endParaRPr lang="ru-RU" sz="1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</a:pPr>
            <a:endParaRPr lang="ru-RU" sz="1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</a:pPr>
            <a:endParaRPr lang="ru-RU" sz="1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708275"/>
            <a:ext cx="44069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smtClean="0"/>
              <a:t>11. Выступления на научно-практических конференциях, семинарах, проведение открытых уроков, мастер-классов, мероприятий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r>
              <a:rPr lang="en-US" smtClean="0"/>
              <a:t>VIII </a:t>
            </a:r>
            <a:r>
              <a:rPr lang="ru-RU" smtClean="0"/>
              <a:t>Международная научно-практическая конференция Осовские педагогические чтения «Образование в современном мире: новое время – новые решения» и педагогический форум «Креативная педагогика в действии», 2012г. </a:t>
            </a:r>
            <a:r>
              <a:rPr lang="ru-RU" smtClean="0">
                <a:hlinkClick r:id="rId2" action="ppaction://hlinkfile"/>
              </a:rPr>
              <a:t>сертификат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12. Общественная активность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1) организатор ЕГЭ, 2012г.;</a:t>
            </a:r>
            <a:r>
              <a:rPr lang="ru-RU" sz="280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СПРАВКА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2) организатор ГИА, 2012г.;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СПРАВКА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3) работа на выборах 2011 г.,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благодарность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4) выборы 2012г.;</a:t>
            </a:r>
            <a:r>
              <a:rPr lang="ru-RU" sz="280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 справка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5) методист у студентов 4-5 курсов математического факультета МГПИ им. М.Е. Евсевьева;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6) организатор конкурса КИТ 2011г.,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сертификат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7) организатор конкурса КИТ 2012г.,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сертификат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i="1" smtClean="0"/>
              <a:t>13. Позитивные результаты работы в качестве классного руководителя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179388" y="1341438"/>
            <a:ext cx="6337300" cy="5183187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Реализуются </a:t>
            </a:r>
            <a:r>
              <a:rPr lang="ru-RU" sz="2000" smtClean="0">
                <a:latin typeface="Arial" charset="0"/>
              </a:rPr>
              <a:t>10</a:t>
            </a:r>
            <a:r>
              <a:rPr lang="ru-RU" sz="2000" smtClean="0"/>
              <a:t> показателей: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 наличие системы воспитательной работы;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наличие системы самоуправления в классе;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динамика межличностных отношений;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уменьшение количества правонарушений;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отсутствие или уменьшение количества пропусков занятий;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отлаженная система взаимодействия с родителями;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отсутствие жалоб родителей;</a:t>
            </a:r>
          </a:p>
          <a:p>
            <a:pPr>
              <a:lnSpc>
                <a:spcPct val="80000"/>
              </a:lnSpc>
            </a:pPr>
            <a:r>
              <a:rPr lang="ru-RU" sz="2200" smtClean="0"/>
              <a:t>участие класса в жизни школы; </a:t>
            </a:r>
            <a:r>
              <a:rPr lang="ru-RU" sz="2200" smtClean="0">
                <a:hlinkClick r:id="rId2" action="ppaction://hlinkfile"/>
              </a:rPr>
              <a:t>грамоты</a:t>
            </a:r>
            <a:endParaRPr lang="ru-RU" sz="2200" smtClean="0"/>
          </a:p>
          <a:p>
            <a:pPr>
              <a:lnSpc>
                <a:spcPct val="80000"/>
              </a:lnSpc>
            </a:pPr>
            <a:r>
              <a:rPr lang="ru-RU" sz="2200" smtClean="0"/>
              <a:t>реализация здоровьесберегающих технологий; </a:t>
            </a:r>
            <a:r>
              <a:rPr lang="ru-RU" sz="2200" smtClean="0">
                <a:hlinkClick r:id="rId3" action="ppaction://hlinkfile"/>
              </a:rPr>
              <a:t>грамоты</a:t>
            </a:r>
            <a:endParaRPr lang="ru-RU" sz="2200" smtClean="0"/>
          </a:p>
          <a:p>
            <a:pPr>
              <a:lnSpc>
                <a:spcPct val="80000"/>
              </a:lnSpc>
            </a:pPr>
            <a:r>
              <a:rPr lang="ru-RU" sz="2200" smtClean="0"/>
              <a:t>духовно-нравственное воспитание и народные традиции. </a:t>
            </a:r>
            <a:r>
              <a:rPr lang="ru-RU" sz="2200" smtClean="0">
                <a:hlinkClick r:id="rId4" action="ppaction://hlinkfile"/>
              </a:rPr>
              <a:t>грамоты</a:t>
            </a:r>
            <a:endParaRPr lang="ru-RU" sz="2200" smtClean="0"/>
          </a:p>
        </p:txBody>
      </p:sp>
      <p:pic>
        <p:nvPicPr>
          <p:cNvPr id="24579" name="Picture 8" descr="scan1_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8125" y="4365625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smtClean="0"/>
              <a:t>14. Профессиональные конкурсы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smtClean="0"/>
              <a:t>Муниципальный уровень:</a:t>
            </a:r>
          </a:p>
          <a:p>
            <a:pPr>
              <a:buFont typeface="Arial" charset="0"/>
              <a:buNone/>
            </a:pPr>
            <a:r>
              <a:rPr lang="ru-RU" i="1" smtClean="0"/>
              <a:t>конкурс «Ярмарка учебно-методических инноваций» в рамках городского педагогического марафона «Образование. Творчество. Развитие.» </a:t>
            </a:r>
            <a:r>
              <a:rPr lang="ru-RU" i="1" smtClean="0">
                <a:hlinkClick r:id="rId2" action="ppaction://hlinkfile"/>
              </a:rPr>
              <a:t>сертификат</a:t>
            </a:r>
            <a:endParaRPr lang="ru-RU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15. Награды и поощрения</a:t>
            </a: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algn="ctr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Российский уровень: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за отличную подготовку учащихся к математической олимпиаде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2012г.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благодарность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2013г.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благодарность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16. Повышение квалификации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«Изучение языка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HTML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для создания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-страниц.», Акмолинский областной институт повышения квалификации, 09.11.2007г., 38 часов,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сертификат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«КонсультантПлюс. Технология Проф», фирма «Байт»,03.10.2013г.., 10 часов,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сертификат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«Культура питания школьников», Мордовский республиканский институт образования, 02.02.2012г., 72 часа,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удостоверение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«Управление имиджем, или Как создать свой стиль», интернет-обеспечение – Педагогический университет «Первое сентября», 20.11.2012г., 6 часов 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«Искусство договариваться, или Как понять других людей и донести свою точку зрения»,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интернет-обеспечение – Педагогический университет «Первое сентября», 20.11.2012г., 6 часов.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«Наследственность и воспитание, или Что влияет на развитие ребенка», интернет-обеспечение – Педагогический университет «Первое сентября», 20.11.2012г., 6 часов.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ru-RU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Характеристика - представление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150000"/>
              </a:lnSpc>
              <a:buFont typeface="Arial" charset="0"/>
              <a:buNone/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Муниципальное образовательное учреждение «Средняя общеобразовательная школа № 8» </a:t>
            </a:r>
          </a:p>
          <a:p>
            <a:pPr marL="0" indent="0" algn="ctr" eaLnBrk="1" hangingPunct="1">
              <a:lnSpc>
                <a:spcPct val="150000"/>
              </a:lnSpc>
              <a:buFont typeface="Arial" charset="0"/>
              <a:buNone/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г.о. Саранск Республики Мордовия представляет Фёдорову Анастасию Николаевну, работающую в школе учителем информатики и математики с 2011 г. </a:t>
            </a:r>
          </a:p>
          <a:p>
            <a:pPr marL="0" indent="0" algn="ctr" eaLnBrk="1" hangingPunct="1">
              <a:lnSpc>
                <a:spcPct val="150000"/>
              </a:lnSpc>
              <a:buFont typeface="Arial" charset="0"/>
              <a:buNone/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читать полностью</a:t>
            </a:r>
            <a:endParaRPr lang="ru-RU" sz="2800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1. Представление собственного инновационного педагогического опыта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Адрес сайта: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mtClean="0">
                <a:hlinkClick r:id="rId2"/>
              </a:rPr>
              <a:t>http://nsportal.ru/fyodorova-anastasiya-nikolaevna </a:t>
            </a:r>
            <a:r>
              <a:rPr lang="en-US" smtClean="0">
                <a:hlinkClick r:id="rId2"/>
              </a:rPr>
              <a:t>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3. Участие в проектно-исследовательской или опытно-экспериментальной деятельности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179388" y="1773238"/>
            <a:ext cx="6264275" cy="48958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Российский уровень: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Участие в общероссийском проекте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«Школа цифрового века»: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1) 2011 – 2012 учебный год; 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сертификат</a:t>
            </a:r>
            <a:endParaRPr lang="ru-RU" sz="2800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2) 2012 – 2013 учебный год. 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диплом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 </a:t>
            </a:r>
            <a:endParaRPr lang="en-US" sz="2800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) 201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 – 201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 учебный год. 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диплом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 </a:t>
            </a:r>
            <a:endParaRPr lang="ru-RU" sz="2800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z="2800" i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24575" y="1989138"/>
            <a:ext cx="30194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611188" y="260350"/>
            <a:ext cx="8075612" cy="2794000"/>
          </a:xfrm>
        </p:spPr>
        <p:txBody>
          <a:bodyPr/>
          <a:lstStyle/>
          <a:p>
            <a:r>
              <a:rPr lang="ru-RU" sz="4000" i="1" smtClean="0"/>
              <a:t>5. Качество знаний обучающихся по результатам итоговой аттестации </a:t>
            </a:r>
            <a:r>
              <a:rPr lang="ru-RU" sz="3200" i="1" smtClean="0"/>
              <a:t>в </a:t>
            </a:r>
            <a:r>
              <a:rPr lang="ru-RU" sz="3200" i="1" smtClean="0">
                <a:latin typeface="Arial" charset="0"/>
              </a:rPr>
              <a:t>9 классе</a:t>
            </a:r>
            <a:r>
              <a:rPr lang="ru-RU" sz="4000" i="1" smtClean="0">
                <a:latin typeface="Arial" charset="0"/>
              </a:rPr>
              <a:t>.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68313" y="2997200"/>
            <a:ext cx="8229600" cy="3128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Процент качества знаний учащихся за 2011-2012 гг. – 85%</a:t>
            </a:r>
          </a:p>
          <a:p>
            <a:r>
              <a:rPr lang="ru-RU" smtClean="0">
                <a:latin typeface="Arial" charset="0"/>
                <a:hlinkClick r:id="rId2" action="ppaction://hlinkfile"/>
              </a:rPr>
              <a:t>протоколы</a:t>
            </a:r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6. Качество знаний обучающихся по итогам внешнего мониторинга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Процент качества знаний обучающихся по итогам мониторинга СтатГрад за 2012г. – </a:t>
            </a: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37%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Процент качества знаний обучающихся по итогам </a:t>
            </a:r>
            <a:r>
              <a:rPr lang="ru-RU" sz="2400" smtClean="0"/>
              <a:t>мониторинга процедур оценки качества основного общего образования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КПМО за 2013г. – </a:t>
            </a: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43%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статистика</a:t>
            </a:r>
            <a:endParaRPr 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ru-RU" sz="250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endParaRPr lang="ru-RU" sz="250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endParaRPr lang="ru-RU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655763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7. Результаты участия обучающихся во Всероссийской предметной олимпиаде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Муниципальный уровень:</a:t>
            </a:r>
          </a:p>
          <a:p>
            <a:pPr algn="ctr" eaLnBrk="1" hangingPunct="1">
              <a:buFont typeface="Arial" charset="0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2011-2012 уч. год:</a:t>
            </a:r>
          </a:p>
          <a:p>
            <a:pPr algn="ctr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Участие – 5  </a:t>
            </a:r>
          </a:p>
          <a:p>
            <a:pPr algn="ctr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Призеры и победители - 1  </a:t>
            </a:r>
          </a:p>
          <a:p>
            <a:pPr algn="ctr" eaLnBrk="1" hangingPunct="1">
              <a:buFont typeface="Arial" charset="0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2012-2013 уч. год:</a:t>
            </a:r>
          </a:p>
          <a:p>
            <a:pPr algn="ctr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Участие – 8  </a:t>
            </a:r>
          </a:p>
          <a:p>
            <a:pPr algn="ctr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Призеры и победители - 2  </a:t>
            </a:r>
          </a:p>
          <a:p>
            <a:pPr algn="ctr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8. Позитивные результаты внеурочной деятельности обучающихся по учебным предметам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250825" y="1196975"/>
            <a:ext cx="6192838" cy="49291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algn="ctr" eaLnBrk="1" hangingPunct="1">
              <a:buFont typeface="Arial" charset="0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Российский уровень: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Победы и призовые места – 15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Все дипломы: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Диплом1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диплом2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диплом3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диплом4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диплом5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диплом6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8" action="ppaction://hlinkfile"/>
              </a:rPr>
              <a:t>диплом7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диплом8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10" action="ppaction://hlinkfile"/>
              </a:rPr>
              <a:t>диплом9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11" action="ppaction://hlinkfile"/>
              </a:rPr>
              <a:t>диплом1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0,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12" action="ppaction://hlinkfile"/>
              </a:rPr>
              <a:t>диплом1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13" action="ppaction://hlinkfile"/>
              </a:rPr>
              <a:t>диплом1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14" action="ppaction://hlinkfile"/>
              </a:rPr>
              <a:t>диплом1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3,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15" action="ppaction://hlinkfile"/>
              </a:rPr>
              <a:t>диплом1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4, </a:t>
            </a: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16" action="ppaction://hlinkfile"/>
              </a:rPr>
              <a:t>диплом15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8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hlinkClick r:id="rId16" action="ppaction://hlinkfile"/>
              </a:rPr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Международный уровень: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  <a:hlinkClick r:id="rId17" action="ppaction://hlinkfile"/>
              </a:rPr>
              <a:t>Диплом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442075" y="1773238"/>
            <a:ext cx="27019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417638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9. Наличие публикаций, включая интернет-публикаций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6525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600" i="1" smtClean="0">
                <a:latin typeface="Times New Roman" pitchFamily="18" charset="0"/>
                <a:cs typeface="Times New Roman" pitchFamily="18" charset="0"/>
              </a:rPr>
              <a:t>Список публикаций:</a:t>
            </a:r>
          </a:p>
          <a:p>
            <a:pPr marL="136525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Российский уровень:</a:t>
            </a:r>
          </a:p>
          <a:p>
            <a:pPr marL="136525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1) Интерактивный урок «</a:t>
            </a:r>
            <a:r>
              <a:rPr lang="ru-RU" u="sng" smtClean="0">
                <a:hlinkClick r:id="rId2"/>
              </a:rPr>
              <a:t>Буквенная запись свойств</a:t>
            </a:r>
            <a:r>
              <a:rPr lang="ru-RU" smtClean="0"/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136525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u="sng" smtClean="0">
                <a:hlinkClick r:id="rId3"/>
              </a:rPr>
              <a:t>Тест по информатике 9 класс "Моделирование"</a:t>
            </a:r>
            <a:r>
              <a:rPr lang="ru-RU" smtClean="0"/>
              <a:t> ;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136525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u="sng" smtClean="0">
                <a:hlinkClick r:id="rId4"/>
              </a:rPr>
              <a:t>Сценарий конкурса "Кулинарный поединок"(в русской традиции)</a:t>
            </a:r>
            <a:r>
              <a:rPr lang="ru-RU" smtClean="0"/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36525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4) Презентация урока «</a:t>
            </a:r>
            <a:r>
              <a:rPr lang="ru-RU" u="sng" smtClean="0">
                <a:hlinkClick r:id="rId5"/>
              </a:rPr>
              <a:t>Создание и редактирование графических и табличных объектов</a:t>
            </a:r>
            <a:r>
              <a:rPr lang="ru-RU" smtClean="0"/>
              <a:t>»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553</Words>
  <Application>Microsoft Office PowerPoint</Application>
  <PresentationFormat>Экран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Министерство образования РМ Портфолио Фёдоровой Анастасии Николаевны, учителя МОУ «СОШ № 8» г.о. Саранск</vt:lpstr>
      <vt:lpstr>Характеристика - представление</vt:lpstr>
      <vt:lpstr>1. Представление собственного инновационного педагогического опыта</vt:lpstr>
      <vt:lpstr>3. Участие в проектно-исследовательской или опытно-экспериментальной деятельности</vt:lpstr>
      <vt:lpstr>5. Качество знаний обучающихся по результатам итоговой аттестации в 9 классе.</vt:lpstr>
      <vt:lpstr>6. Качество знаний обучающихся по итогам внешнего мониторинга</vt:lpstr>
      <vt:lpstr>7. Результаты участия обучающихся во Всероссийской предметной олимпиаде</vt:lpstr>
      <vt:lpstr>8. Позитивные результаты внеурочной деятельности обучающихся по учебным предметам</vt:lpstr>
      <vt:lpstr>9. Наличие публикаций, включая интернет-публикаций</vt:lpstr>
      <vt:lpstr>11. Выступления на научно-практических конференциях, семинарах, проведение открытых уроков, мастер-классов, мероприятий</vt:lpstr>
      <vt:lpstr>12. Общественная активность</vt:lpstr>
      <vt:lpstr>13. Позитивные результаты работы в качестве классного руководителя</vt:lpstr>
      <vt:lpstr>14. Профессиональные конкурсы</vt:lpstr>
      <vt:lpstr>15. Награды и поощрения</vt:lpstr>
      <vt:lpstr>16. Повышение квалификации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РМ  Портфолио Кечуткиной Инны Александровны, учителя МОУ «СОШ № 8» г.о.Саранск</dc:title>
  <dc:creator>User</dc:creator>
  <cp:lastModifiedBy>user</cp:lastModifiedBy>
  <cp:revision>58</cp:revision>
  <dcterms:created xsi:type="dcterms:W3CDTF">2013-04-08T13:40:52Z</dcterms:created>
  <dcterms:modified xsi:type="dcterms:W3CDTF">2013-05-12T19:00:27Z</dcterms:modified>
</cp:coreProperties>
</file>