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0"/>
  </p:notesMasterIdLst>
  <p:sldIdLst>
    <p:sldId id="284" r:id="rId3"/>
    <p:sldId id="256" r:id="rId4"/>
    <p:sldId id="259" r:id="rId5"/>
    <p:sldId id="265" r:id="rId6"/>
    <p:sldId id="263" r:id="rId7"/>
    <p:sldId id="289" r:id="rId8"/>
    <p:sldId id="287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75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A50021"/>
    <a:srgbClr val="663300"/>
    <a:srgbClr val="000066"/>
    <a:srgbClr val="660033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4;&#1090;&#1095;&#1077;&#1090;%20&#1087;&#1086;%20&#1045;&#1043;&#1069;%202012%20&#1057;&#1054;&#1064;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Результат итоговой аттестации ЕГЭ</a:t>
            </a:r>
            <a:r>
              <a:rPr lang="ru-RU" sz="1100" baseline="0" dirty="0"/>
              <a:t> по математике учащихся 11 "б" класса учителя Митрофановой С. А. за 2011/2012 учебный год</a:t>
            </a:r>
            <a:endParaRPr lang="ru-RU" sz="1100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9590409337248055"/>
          <c:y val="0.44518219891270744"/>
          <c:w val="0.79490057090725985"/>
          <c:h val="0.22798946094671099"/>
        </c:manualLayout>
      </c:layout>
      <c:bar3DChart>
        <c:barDir val="col"/>
        <c:grouping val="clustered"/>
        <c:ser>
          <c:idx val="0"/>
          <c:order val="0"/>
          <c:val>
            <c:numRef>
              <c:f>Лист3!$A$1:$AL$1</c:f>
              <c:numCache>
                <c:formatCode>General</c:formatCode>
                <c:ptCount val="38"/>
                <c:pt idx="0">
                  <c:v>0</c:v>
                </c:pt>
              </c:numCache>
            </c:numRef>
          </c:val>
        </c:ser>
        <c:ser>
          <c:idx val="1"/>
          <c:order val="1"/>
          <c:val>
            <c:numRef>
              <c:f>Лист3!$A$2:$AL$2</c:f>
              <c:numCache>
                <c:formatCode>General</c:formatCode>
                <c:ptCount val="38"/>
                <c:pt idx="0">
                  <c:v>63</c:v>
                </c:pt>
                <c:pt idx="1">
                  <c:v>32</c:v>
                </c:pt>
                <c:pt idx="2">
                  <c:v>52</c:v>
                </c:pt>
                <c:pt idx="3">
                  <c:v>36</c:v>
                </c:pt>
                <c:pt idx="4">
                  <c:v>36</c:v>
                </c:pt>
                <c:pt idx="5">
                  <c:v>63</c:v>
                </c:pt>
                <c:pt idx="6">
                  <c:v>72</c:v>
                </c:pt>
                <c:pt idx="7">
                  <c:v>56</c:v>
                </c:pt>
                <c:pt idx="8">
                  <c:v>66</c:v>
                </c:pt>
                <c:pt idx="9">
                  <c:v>52</c:v>
                </c:pt>
                <c:pt idx="10">
                  <c:v>56</c:v>
                </c:pt>
                <c:pt idx="11">
                  <c:v>40</c:v>
                </c:pt>
                <c:pt idx="12">
                  <c:v>63</c:v>
                </c:pt>
                <c:pt idx="13">
                  <c:v>52</c:v>
                </c:pt>
                <c:pt idx="14">
                  <c:v>70</c:v>
                </c:pt>
                <c:pt idx="15">
                  <c:v>24</c:v>
                </c:pt>
                <c:pt idx="16">
                  <c:v>32</c:v>
                </c:pt>
                <c:pt idx="17">
                  <c:v>44</c:v>
                </c:pt>
                <c:pt idx="18">
                  <c:v>63</c:v>
                </c:pt>
                <c:pt idx="19">
                  <c:v>70</c:v>
                </c:pt>
                <c:pt idx="20">
                  <c:v>66</c:v>
                </c:pt>
                <c:pt idx="21">
                  <c:v>44</c:v>
                </c:pt>
                <c:pt idx="22">
                  <c:v>77</c:v>
                </c:pt>
                <c:pt idx="23">
                  <c:v>48</c:v>
                </c:pt>
                <c:pt idx="24">
                  <c:v>40</c:v>
                </c:pt>
                <c:pt idx="25">
                  <c:v>60</c:v>
                </c:pt>
                <c:pt idx="26">
                  <c:v>35</c:v>
                </c:pt>
                <c:pt idx="27">
                  <c:v>24</c:v>
                </c:pt>
                <c:pt idx="28">
                  <c:v>52</c:v>
                </c:pt>
                <c:pt idx="29">
                  <c:v>52</c:v>
                </c:pt>
                <c:pt idx="30">
                  <c:v>56</c:v>
                </c:pt>
                <c:pt idx="31">
                  <c:v>44</c:v>
                </c:pt>
                <c:pt idx="32">
                  <c:v>68</c:v>
                </c:pt>
                <c:pt idx="33">
                  <c:v>44</c:v>
                </c:pt>
                <c:pt idx="34">
                  <c:v>24</c:v>
                </c:pt>
                <c:pt idx="35">
                  <c:v>79</c:v>
                </c:pt>
                <c:pt idx="36">
                  <c:v>68</c:v>
                </c:pt>
                <c:pt idx="37">
                  <c:v>74</c:v>
                </c:pt>
              </c:numCache>
            </c:numRef>
          </c:val>
        </c:ser>
        <c:shape val="box"/>
        <c:axId val="41519744"/>
        <c:axId val="64561536"/>
        <c:axId val="0"/>
      </c:bar3DChart>
      <c:catAx>
        <c:axId val="41519744"/>
        <c:scaling>
          <c:orientation val="minMax"/>
        </c:scaling>
        <c:axPos val="b"/>
        <c:majorTickMark val="none"/>
        <c:tickLblPos val="nextTo"/>
        <c:crossAx val="64561536"/>
        <c:crosses val="autoZero"/>
        <c:auto val="1"/>
        <c:lblAlgn val="ctr"/>
        <c:lblOffset val="100"/>
      </c:catAx>
      <c:valAx>
        <c:axId val="645615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15197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0939-AC03-43F3-BDC3-AAF0BD5F5483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E42DB-9B87-4E2D-A8D3-84A97965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85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83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53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65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539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792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067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847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78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635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792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93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4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188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03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52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60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29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4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63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81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99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52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7FD1-F762-4438-9551-F8AF102D8EE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26F4-77F0-46DF-9A96-42F1021DF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41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7FD1-F762-4438-9551-F8AF102D8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26F4-77F0-46DF-9A96-42F1021DF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Office_Word2.docx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package" Target="../embeddings/_________Microsoft_Office_Word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8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86" y="476672"/>
            <a:ext cx="922316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</a:t>
            </a:r>
          </a:p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теме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«Применение элементов </a:t>
            </a:r>
          </a:p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азвивающего и проектного</a:t>
            </a:r>
          </a:p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бучения»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30120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Учителя </a:t>
            </a:r>
            <a:r>
              <a:rPr lang="ru-RU" smtClean="0"/>
              <a:t>математики  </a:t>
            </a:r>
            <a:endParaRPr lang="ru-RU" dirty="0" smtClean="0"/>
          </a:p>
          <a:p>
            <a:pPr algn="ctr"/>
            <a:r>
              <a:rPr lang="ru-RU" dirty="0" smtClean="0"/>
              <a:t>Митрофановой Светланы Александровны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99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8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1670" y="214290"/>
            <a:ext cx="453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357430"/>
            <a:ext cx="850112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Хочется верить, что мои методические наработки в данном направлении будут востребованы  ребятами в их дальнейшей жизни, а пока они применяют их при решении олимпиадных задач.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5512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«Математический практикум»: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Результативность </a:t>
            </a: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571876"/>
            <a:ext cx="4500562" cy="307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Только в этом учебном году 75 моих  учащихся 5-10 классов приняли участие во всероссийской дистанционной олимпиаде по математике.</a:t>
            </a: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 них 26 стали победителями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3"/>
            <a:ext cx="14820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336" y="3714752"/>
            <a:ext cx="163538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E:\портфолио на акттестацию\дип кобелев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643446"/>
            <a:ext cx="1500198" cy="20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27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9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1670" y="214290"/>
            <a:ext cx="453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7158" y="1643050"/>
            <a:ext cx="814393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«… чрезвычайно важно показать детям их личную заинтересованность в приобретаемых знаниях, которые могут и должны пригодиться им в жизни»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Уильям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Херд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Килпатрик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71546"/>
            <a:ext cx="74841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Внеурочная предметная деятельность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472" y="3143248"/>
            <a:ext cx="385765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патриотической направленности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0" y="3071810"/>
            <a:ext cx="42148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социально-значимой  направленности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внутренняя память 8"/>
          <p:cNvSpPr/>
          <p:nvPr/>
        </p:nvSpPr>
        <p:spPr>
          <a:xfrm>
            <a:off x="357158" y="4214818"/>
            <a:ext cx="3500462" cy="1143008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450057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«Роль математики в годы ВОВ»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7-8 классы</a:t>
            </a:r>
            <a:endParaRPr lang="ru-RU" dirty="0"/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4357686" y="4214818"/>
            <a:ext cx="4572032" cy="1143008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30" y="450057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«Школьник учится, думая, и думает, учась»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9-11 классы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85918" y="5500702"/>
            <a:ext cx="5786478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28794" y="578645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Нацелены на достижение 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2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0232" y="142852"/>
            <a:ext cx="453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8741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«Роль математики в годы ВОВ»</a:t>
            </a:r>
            <a:endParaRPr lang="ru-RU" sz="3600" b="1" cap="none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14282" y="1714488"/>
            <a:ext cx="8572560" cy="14287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785926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Основная цель- развить познавательные интересы, интеллектуальные, творческие и коммуникативные способности, познакомиться и оценить умение применять предметные знания в практических целях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2844" y="3214686"/>
            <a:ext cx="271464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1802" y="3214686"/>
            <a:ext cx="285752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86512" y="3143248"/>
            <a:ext cx="257176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7158" y="335756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Совершенствование военной техники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335756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Математические задачи для фронта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342900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защиту Родины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4286256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Раскрылось в  изучении  практического применении математических знаний: работа различных конструкторских бюро, разработки отдельных ученых и простых людей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4429132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Отразилось в  изучении применения математических, </a:t>
            </a:r>
            <a:r>
              <a:rPr lang="ru-RU" dirty="0" err="1" smtClean="0"/>
              <a:t>логи-ческих</a:t>
            </a:r>
            <a:r>
              <a:rPr lang="ru-RU" dirty="0" smtClean="0"/>
              <a:t> знаний в различных ситуациях в годы войны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00826" y="4500570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Позволило  попробовать на практике  свои модели поведения в разных ролях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2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8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1670" y="0"/>
            <a:ext cx="453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51" y="857232"/>
            <a:ext cx="9124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«Роль математики в годы ВОВ» :  результат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571612"/>
            <a:ext cx="742955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171448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Ребята продемонстрировали высокую активность при работе над проектом, познакомились с опытом применения математических знаний в различных сферах человеческой жизни, вплоть до ее спасения</a:t>
            </a:r>
            <a:endParaRPr lang="ru-RU" dirty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00372"/>
            <a:ext cx="2000264" cy="150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6067">
            <a:off x="6466633" y="4725007"/>
            <a:ext cx="1927207" cy="144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928934"/>
            <a:ext cx="3218486" cy="241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73811">
            <a:off x="274915" y="3544262"/>
            <a:ext cx="2212959" cy="166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74321">
            <a:off x="4602815" y="5427140"/>
            <a:ext cx="1714511" cy="128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90658">
            <a:off x="2665870" y="5481461"/>
            <a:ext cx="1658049" cy="12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47573">
            <a:off x="1068413" y="5166959"/>
            <a:ext cx="1521347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82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8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3108" y="-214338"/>
            <a:ext cx="453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7763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 Школьник учится, думая, и думает, учась»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100010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Был разработан с целью, не только развивать математические способности учащихся на основе культурного наследия России, но и для помощи в реализации решения математических задач в  различных  сферах  профессиональной</a:t>
            </a:r>
          </a:p>
          <a:p>
            <a:pPr algn="ctr"/>
            <a:r>
              <a:rPr lang="ru-RU" dirty="0" smtClean="0"/>
              <a:t>деятельности, способствовать осознанному выбору профессии</a:t>
            </a:r>
            <a:endParaRPr lang="ru-RU" dirty="0"/>
          </a:p>
        </p:txBody>
      </p:sp>
      <p:pic>
        <p:nvPicPr>
          <p:cNvPr id="66563" name="Рисунок 5" descr="Фото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1993">
            <a:off x="2439878" y="2991732"/>
            <a:ext cx="2298700" cy="3089275"/>
          </a:xfrm>
          <a:prstGeom prst="rect">
            <a:avLst/>
          </a:prstGeom>
          <a:noFill/>
        </p:spPr>
      </p:pic>
      <p:pic>
        <p:nvPicPr>
          <p:cNvPr id="66561" name="Рисунок 9" descr="Фото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7281">
            <a:off x="367594" y="2897215"/>
            <a:ext cx="2062162" cy="2743200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6576" name="Object 16"/>
          <p:cNvGraphicFramePr>
            <a:graphicFrameLocks noChangeAspect="1"/>
          </p:cNvGraphicFramePr>
          <p:nvPr/>
        </p:nvGraphicFramePr>
        <p:xfrm>
          <a:off x="5357818" y="2357430"/>
          <a:ext cx="2762250" cy="4349752"/>
        </p:xfrm>
        <a:graphic>
          <a:graphicData uri="http://schemas.openxmlformats.org/presentationml/2006/ole">
            <p:oleObj spid="_x0000_s66576" name="Документ" r:id="rId6" imgW="6195217" imgH="911542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82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9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3108" y="0"/>
            <a:ext cx="453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7158" y="1500174"/>
            <a:ext cx="842968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Технология проектной деятельности не нова, но меня привлекает в ней то, что я могу сформировать у своих обучающихся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2428868"/>
            <a:ext cx="55007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умение работать в команде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приобщить к самостоятельному поиску и отбору информации      из различных источников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анализу и прогнозу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к принятию нестандартных решений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происходит самоутверждение личности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формируются и развиваются коммуникативные компетенции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навыки публичного выступления с применением современной техники (развитие </a:t>
            </a:r>
            <a:r>
              <a:rPr lang="ru-RU" sz="1400" b="1" dirty="0" err="1" smtClean="0"/>
              <a:t>ИКТ-компетенции</a:t>
            </a:r>
            <a:r>
              <a:rPr lang="ru-RU" sz="1400" b="1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при оформлении происходит развитие эстетического вкуса</a:t>
            </a:r>
          </a:p>
          <a:p>
            <a:pPr>
              <a:buFont typeface="Wingdings" pitchFamily="2" charset="2"/>
              <a:buChar char="ü"/>
            </a:pPr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755" y="928670"/>
            <a:ext cx="89962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 применения элементов проектной и развивающей технологии</a:t>
            </a:r>
            <a:endParaRPr lang="ru-RU" sz="20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4608">
            <a:off x="6122400" y="4997444"/>
            <a:ext cx="2143125" cy="160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4443">
            <a:off x="6489350" y="2829308"/>
            <a:ext cx="2145635" cy="160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282" y="5286388"/>
            <a:ext cx="435771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Надеюсь, что организованная таким образом внеурочная деятельность моих воспитанников будет способствовать их успешной социализации и профессиональному самоопределению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8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453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3247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 заключении…</a:t>
            </a:r>
            <a:endParaRPr lang="ru-RU" sz="2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6193">
            <a:off x="355873" y="4833465"/>
            <a:ext cx="257089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43306" y="1142984"/>
            <a:ext cx="550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Глубоко убеждена, что учитель перестает быть учителем, как только говорит:  «Я достиг многого…»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714488"/>
            <a:ext cx="3571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Поэтому серьезно подхожу к обмену опытом в педагогической среде, принимаю участие в семинарах, конференциях, курсах различной  направленности, работе на сайте школы, на методических объединениях учителей математики. Имею наличие публикаций в сети Интернет, в печатных изданиях.</a:t>
            </a:r>
            <a:endParaRPr lang="ru-RU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496"/>
            <a:ext cx="160155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785926"/>
            <a:ext cx="1384056" cy="10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857364"/>
            <a:ext cx="1661284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1857364"/>
            <a:ext cx="998513" cy="129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857496"/>
            <a:ext cx="1428760" cy="184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2612" y="3143248"/>
            <a:ext cx="1115025" cy="153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1785926"/>
            <a:ext cx="1103273" cy="142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1785926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3000364" y="4714884"/>
            <a:ext cx="5857916" cy="20002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14678" y="4786322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все- таки главным достижением считаю, что </a:t>
            </a:r>
            <a:r>
              <a:rPr lang="ru-RU" b="1" dirty="0" smtClean="0"/>
              <a:t>мои дети</a:t>
            </a:r>
            <a:r>
              <a:rPr lang="ru-RU" dirty="0" smtClean="0"/>
              <a:t> </a:t>
            </a:r>
            <a:r>
              <a:rPr lang="ru-RU" b="1" dirty="0" smtClean="0"/>
              <a:t>любят математику</a:t>
            </a:r>
            <a:r>
              <a:rPr lang="ru-RU" dirty="0" smtClean="0"/>
              <a:t>, с интересом приходят на уроки. </a:t>
            </a:r>
          </a:p>
          <a:p>
            <a:r>
              <a:rPr lang="ru-RU" dirty="0" smtClean="0"/>
              <a:t>Я надеюсь, что работа в данном направлении поможет  им благополучно реализовать себя в дальнейшей большой и сложной жизни.</a:t>
            </a:r>
            <a:endParaRPr lang="ru-RU" dirty="0"/>
          </a:p>
        </p:txBody>
      </p:sp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9586" y="3214686"/>
            <a:ext cx="1069951" cy="138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868" y="3429000"/>
            <a:ext cx="8836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1785926"/>
            <a:ext cx="77316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82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8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700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4855" y="1714488"/>
            <a:ext cx="6084163" cy="393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82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8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2428892" cy="162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85992"/>
            <a:ext cx="3357586" cy="265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44" y="14285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ребенка к моменту поступления </a:t>
            </a:r>
          </a:p>
          <a:p>
            <a:pPr algn="ctr"/>
            <a:r>
              <a:rPr lang="ru-RU" dirty="0" smtClean="0"/>
              <a:t>в школу,  уровень  осознанной потребности  в </a:t>
            </a:r>
            <a:r>
              <a:rPr lang="ru-RU" dirty="0" err="1" smtClean="0"/>
              <a:t>самоизменении</a:t>
            </a:r>
            <a:r>
              <a:rPr lang="ru-RU" dirty="0" smtClean="0"/>
              <a:t>  недостаточно высок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135729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Должен обладать набором ключевых компетенций, универсальных действий, оговоренных во ФГОС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00562" y="5143512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 требованиях о  приеме на работу, где работодатель заинтересован в активных, целеустремленных, творческих сотрудниках, обладающих рядом специальных способностей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5214950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 можем мы подготовить наших ребят к новым требованиям, которые предъявляет современное общество?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500438"/>
            <a:ext cx="2857504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Тройная стрелка влево/вправо/вверх 16"/>
          <p:cNvSpPr/>
          <p:nvPr/>
        </p:nvSpPr>
        <p:spPr>
          <a:xfrm rot="12130817">
            <a:off x="3231300" y="2332195"/>
            <a:ext cx="1627835" cy="129624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214290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sz="5400" b="1" cap="none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70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43431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94055" y="2446338"/>
            <a:ext cx="2519362" cy="684212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ЛИЧНОСТНЫЕ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79388" y="3238500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Самоопределение: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внутренняя позиция школьника;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Самоидентификация;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самоуважение и самооценка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79388" y="4102100"/>
            <a:ext cx="2519362" cy="86518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Смыслообразование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мотивация (учебная, социальная);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границы собственного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знания и «незнания»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79388" y="5037138"/>
            <a:ext cx="2519362" cy="167801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Ценностная и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морально-этическая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ориентация: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ориентация на выполнение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Морально-нравственных норм;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способность к решению моральных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проблем на основе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децентрации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оценка своих поступков 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059113" y="2446338"/>
            <a:ext cx="2519362" cy="684212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МЕТАПРЕДМЕТНЫЕ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059113" y="4102100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Коммуникативные: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речевая деятельность;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навыки сотрудничества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057525" y="3238500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Регулятивные: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управление своей деятельностью;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контроль и коррекция;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инициативность и самостоятельность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059113" y="5037138"/>
            <a:ext cx="2519362" cy="14398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Познавательные: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работа с информацией;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работа с учебными моделями;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использование 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знако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-символических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средств, общих схем решения;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выполнение логических операций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сравнения, анализа, обобщения,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классификации, установления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аналогий, подведения под понятие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937250" y="2446338"/>
            <a:ext cx="2698750" cy="684212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t>ПРЕДМЕТНЫЕ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357950" y="3214686"/>
            <a:ext cx="1765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ru-RU" sz="1400" b="1" dirty="0">
                <a:latin typeface="Arial" pitchFamily="34" charset="0"/>
              </a:rPr>
              <a:t>Основы системы</a:t>
            </a:r>
          </a:p>
          <a:p>
            <a:pPr algn="ctr" eaLnBrk="0" hangingPunct="0"/>
            <a:r>
              <a:rPr lang="ru-RU" sz="1400" b="1" dirty="0">
                <a:latin typeface="Arial" pitchFamily="34" charset="0"/>
              </a:rPr>
              <a:t>научных знаний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143636" y="3857628"/>
            <a:ext cx="2017712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Опыт «предметной» деятельности по получению,</a:t>
            </a:r>
          </a:p>
          <a:p>
            <a:pPr algn="ctr" eaLnBrk="0" hangingPunct="0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преобразованию</a:t>
            </a:r>
          </a:p>
          <a:p>
            <a:pPr algn="ctr" eaLnBrk="0" hangingPunct="0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и применению</a:t>
            </a:r>
          </a:p>
          <a:p>
            <a:pPr algn="ctr" eaLnBrk="0" hangingPunct="0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нового знания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6572264" y="521495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50000"/>
            </a:scheme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072198" y="5643578"/>
            <a:ext cx="212407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Предметные и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метапредметные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 действия с учебным материалом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48908" y="116632"/>
            <a:ext cx="694433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Современная школа:</a:t>
            </a:r>
          </a:p>
          <a:p>
            <a:pPr algn="ctr"/>
            <a:r>
              <a:rPr lang="ru-RU" sz="54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овые стандарты</a:t>
            </a:r>
          </a:p>
          <a:p>
            <a:pPr algn="ctr"/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ориентированы на умение применять  </a:t>
            </a:r>
          </a:p>
        </p:txBody>
      </p:sp>
    </p:spTree>
    <p:extLst>
      <p:ext uri="{BB962C8B-B14F-4D97-AF65-F5344CB8AC3E}">
        <p14:creationId xmlns:p14="http://schemas.microsoft.com/office/powerpoint/2010/main" xmlns="" val="25460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8080" cy="69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750" y="764704"/>
            <a:ext cx="874431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«Деятельность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должна быть моя,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увлекать меня,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исходить из души моей…»</a:t>
            </a:r>
          </a:p>
          <a:p>
            <a:pPr algn="ctr"/>
            <a:endParaRPr lang="ru-RU" sz="5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 Д. Ушинский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857760"/>
            <a:ext cx="2133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50" y="26064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32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5292080" y="3860800"/>
            <a:ext cx="1295400" cy="79375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419475" y="3833667"/>
            <a:ext cx="1512937" cy="554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8"/>
            <a:ext cx="9126341" cy="6856861"/>
          </a:xfrm>
          <a:prstGeom prst="rect">
            <a:avLst/>
          </a:prstGeom>
          <a:solidFill>
            <a:schemeClr val="bg2">
              <a:lumMod val="50000"/>
            </a:schemeClr>
          </a:solidFill>
          <a:extLst/>
        </p:spPr>
      </p:pic>
      <p:sp>
        <p:nvSpPr>
          <p:cNvPr id="4" name="Овал 3"/>
          <p:cNvSpPr/>
          <p:nvPr/>
        </p:nvSpPr>
        <p:spPr>
          <a:xfrm>
            <a:off x="539552" y="671522"/>
            <a:ext cx="7416762" cy="1473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92275" y="836613"/>
            <a:ext cx="5975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Деятельность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- динамическая система активного взаимодействия субъекта с внешним миром на основе своих потребностей, все многообразие занятий человека, все, что он делает.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08175" y="2276475"/>
            <a:ext cx="41767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Закономерность: чем больше человек работает в данной области, тем выше его уровень развития в этой области.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27763" y="2133600"/>
            <a:ext cx="2376487" cy="1439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Результат развития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напрямую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связан  с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интенсивностью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деятельности.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 rot="1333981">
            <a:off x="400050" y="2046288"/>
            <a:ext cx="1366838" cy="936625"/>
          </a:xfrm>
          <a:prstGeom prst="curvedDownArrow">
            <a:avLst>
              <a:gd name="adj1" fmla="val 29186"/>
              <a:gd name="adj2" fmla="val 58373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156" y="3323431"/>
            <a:ext cx="1944687" cy="720725"/>
          </a:xfrm>
          <a:prstGeom prst="rightArrow">
            <a:avLst>
              <a:gd name="adj1" fmla="val 50000"/>
              <a:gd name="adj2" fmla="val 67456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9688" y="3466955"/>
            <a:ext cx="1613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факторы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908175" y="3644900"/>
            <a:ext cx="15113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908175" y="38608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способности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39750" y="4868863"/>
            <a:ext cx="7488238" cy="15843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84213" y="4941888"/>
            <a:ext cx="72453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процессе деятельности  происходит  развитие личности, так как в действительности задействуются все ее сущностные силы:  интеллект, эмоции, воля, духовность, способность к творчеству, </a:t>
            </a:r>
            <a:r>
              <a:rPr lang="ru-RU" kern="0" dirty="0" smtClean="0">
                <a:solidFill>
                  <a:sysClr val="windowText" lastClr="000000"/>
                </a:solidFill>
              </a:rPr>
              <a:t> инициативность, стремление к успеху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 т.д.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528243" y="3765550"/>
            <a:ext cx="1295400" cy="7937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635375" y="39338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возраст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948264" y="3899911"/>
            <a:ext cx="2016224" cy="7937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4931668" y="3791744"/>
            <a:ext cx="2016224" cy="7937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164388" y="4005263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организация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076825" y="4005263"/>
            <a:ext cx="1944688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интенсивность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0"/>
            <a:ext cx="75207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Системно-деятельностный</a:t>
            </a:r>
            <a:r>
              <a:rPr lang="ru-RU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подход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2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9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2681" y="188640"/>
            <a:ext cx="665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Инновации в работе</a:t>
            </a:r>
          </a:p>
        </p:txBody>
      </p:sp>
      <p:sp>
        <p:nvSpPr>
          <p:cNvPr id="4" name="Овал 3"/>
          <p:cNvSpPr/>
          <p:nvPr/>
        </p:nvSpPr>
        <p:spPr>
          <a:xfrm>
            <a:off x="571472" y="1857364"/>
            <a:ext cx="4510637" cy="13809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071678"/>
            <a:ext cx="463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Применение  интеграции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алгебраических и геометрических методов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в обучении математике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785926"/>
            <a:ext cx="3174609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1785926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Исследованием данной концепции в настоящее время  </a:t>
            </a:r>
            <a:r>
              <a:rPr lang="ru-RU" dirty="0">
                <a:solidFill>
                  <a:prstClr val="black"/>
                </a:solidFill>
              </a:rPr>
              <a:t>занимаются 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Г.Н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Солтан</a:t>
            </a:r>
            <a:r>
              <a:rPr lang="ru-RU" dirty="0">
                <a:solidFill>
                  <a:prstClr val="black"/>
                </a:solidFill>
              </a:rPr>
              <a:t>, Л.А. </a:t>
            </a:r>
            <a:r>
              <a:rPr lang="ru-RU" dirty="0" err="1">
                <a:solidFill>
                  <a:prstClr val="black"/>
                </a:solidFill>
              </a:rPr>
              <a:t>Латотин</a:t>
            </a:r>
            <a:r>
              <a:rPr lang="ru-RU" dirty="0">
                <a:solidFill>
                  <a:prstClr val="black"/>
                </a:solidFill>
              </a:rPr>
              <a:t>, Б.Д. </a:t>
            </a:r>
            <a:r>
              <a:rPr lang="ru-RU" dirty="0" err="1">
                <a:solidFill>
                  <a:prstClr val="black"/>
                </a:solidFill>
              </a:rPr>
              <a:t>Чеботаревский</a:t>
            </a:r>
            <a:r>
              <a:rPr lang="ru-RU" dirty="0">
                <a:solidFill>
                  <a:prstClr val="black"/>
                </a:solidFill>
              </a:rPr>
              <a:t>., Л.С. </a:t>
            </a:r>
            <a:r>
              <a:rPr lang="ru-RU" dirty="0" err="1">
                <a:solidFill>
                  <a:prstClr val="black"/>
                </a:solidFill>
              </a:rPr>
              <a:t>Капкаева</a:t>
            </a:r>
            <a:r>
              <a:rPr lang="ru-RU" dirty="0">
                <a:solidFill>
                  <a:prstClr val="black"/>
                </a:solidFill>
              </a:rPr>
              <a:t>, А.А. Аксёнов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4282" y="4000504"/>
            <a:ext cx="8286808" cy="27146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4143380"/>
            <a:ext cx="6786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Позволяет систематизировать и углубить знания учащихся по   математике, показать взаимосвязь изучаемого материала с жизнью, повысить интерес к изучению математики.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Использование данного подхода  позволяет преодолеть возникающие трудности и повысить качество знаний учащихся.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142984"/>
            <a:ext cx="88098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Изучаем «Алгебру» и  «Геометрию», а сдаем «Математику»</a:t>
            </a:r>
            <a:endParaRPr lang="ru-RU" sz="2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5577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2681" y="188640"/>
            <a:ext cx="665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Инновации в работе</a:t>
            </a:r>
          </a:p>
        </p:txBody>
      </p:sp>
      <p:sp>
        <p:nvSpPr>
          <p:cNvPr id="10" name="Овал 9"/>
          <p:cNvSpPr/>
          <p:nvPr/>
        </p:nvSpPr>
        <p:spPr>
          <a:xfrm>
            <a:off x="125536" y="1303893"/>
            <a:ext cx="4273035" cy="10081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8470" y="1303893"/>
            <a:ext cx="4439933" cy="1139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568" y="14847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Применение элементов развивающего обучения</a:t>
            </a:r>
            <a:endParaRPr lang="ru-RU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323528" y="2358172"/>
            <a:ext cx="8496944" cy="6097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55576" y="2321569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Превращение ребенка  в субъекта, заинтересованного  в </a:t>
            </a:r>
            <a:r>
              <a:rPr lang="ru-RU" dirty="0" err="1" smtClean="0"/>
              <a:t>самоизменении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 и способного к нему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15038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Применение элементов проектной  методики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5143512"/>
            <a:ext cx="358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 овладение общими правилами и принципами решения задач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571868" y="5643578"/>
            <a:ext cx="350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овладение способами решения этих задач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634422" y="6072206"/>
            <a:ext cx="350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  развитие потребности в творческом поиске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571736" y="3143248"/>
            <a:ext cx="6042860" cy="57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условий для такого превращения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258925" y="2922331"/>
            <a:ext cx="1656184" cy="9568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1409885">
            <a:off x="680493" y="286567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22169" y="340074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282" y="3929066"/>
            <a:ext cx="8572560" cy="96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85720" y="3929066"/>
            <a:ext cx="8355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Ребенок может участвовать в учебном процессе как субъект, </a:t>
            </a:r>
          </a:p>
          <a:p>
            <a:pPr algn="ctr"/>
            <a:r>
              <a:rPr lang="ru-RU" dirty="0" smtClean="0"/>
              <a:t>только в том случае, если он способен </a:t>
            </a:r>
          </a:p>
          <a:p>
            <a:pPr algn="ctr"/>
            <a:r>
              <a:rPr lang="ru-RU" dirty="0" smtClean="0"/>
              <a:t>самостоятельно находить способы решения возникающих перед ним задач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52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8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работы: результативность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792961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Положительная динамика учебных достижений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1643050"/>
            <a:ext cx="43577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данным внутренней аттестации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86314" y="1643050"/>
            <a:ext cx="414340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данным внешней аттестации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381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571472" y="2428868"/>
          <a:ext cx="4214842" cy="4120575"/>
        </p:xfrm>
        <a:graphic>
          <a:graphicData uri="http://schemas.openxmlformats.org/presentationml/2006/ole">
            <p:oleObj spid="_x0000_s1032" name="Документ" r:id="rId4" imgW="5960803" imgH="6250855" progId="Word.Document.12">
              <p:embed/>
            </p:oleObj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4643439" y="4429132"/>
          <a:ext cx="4071966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643438" y="2500306"/>
            <a:ext cx="4071966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Средний балл по итогам ЕГЭ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29190" y="2643182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балл по итогам ЕГЭ в 2012 году- 54  (при проходном 24)</a:t>
            </a:r>
          </a:p>
          <a:p>
            <a:endParaRPr lang="ru-RU" dirty="0" smtClean="0"/>
          </a:p>
          <a:p>
            <a:r>
              <a:rPr lang="ru-RU" dirty="0" smtClean="0"/>
              <a:t>Средний балл по итогам ГИА в 2012 году  4,2 ( по </a:t>
            </a:r>
            <a:r>
              <a:rPr lang="ru-RU" dirty="0" err="1" smtClean="0"/>
              <a:t>пятибальной</a:t>
            </a:r>
            <a:r>
              <a:rPr lang="ru-RU" dirty="0" smtClean="0"/>
              <a:t> системе)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2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чит года 2013\материалы для подготовки\слайды\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38"/>
            <a:ext cx="9126341" cy="68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1670" y="214290"/>
            <a:ext cx="453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408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«Математический практикум»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857364"/>
            <a:ext cx="785818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результате двухлетней работы учащимися были: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143116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систематизированы знания по основным темам школьного курса математики, имеющим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практико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- ориентированную направленность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повышена мотивация к изучаемому предмету через решение вариативных и нестандартных задач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 заложены основы научно-исследовательской деятельности: ребята научились выдвигать гипотезы, ставить цели, создавать и выбирать алгоритмы при решении нестандартных задач, находить в различных источниках необходимую информацию;  грамотно выстраивать аргументацию, приводить контр примеры,  опровергающие или подтверждающие данную гипотезу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35769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428868"/>
            <a:ext cx="2857520" cy="214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82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1166</Words>
  <Application>Microsoft Office PowerPoint</Application>
  <PresentationFormat>Экран (4:3)</PresentationFormat>
  <Paragraphs>178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2_Тема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александр</cp:lastModifiedBy>
  <cp:revision>207</cp:revision>
  <dcterms:created xsi:type="dcterms:W3CDTF">2013-01-14T22:43:33Z</dcterms:created>
  <dcterms:modified xsi:type="dcterms:W3CDTF">2013-12-02T21:06:39Z</dcterms:modified>
</cp:coreProperties>
</file>