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8"/>
  </p:notesMasterIdLst>
  <p:sldIdLst>
    <p:sldId id="272" r:id="rId2"/>
    <p:sldId id="256" r:id="rId3"/>
    <p:sldId id="257" r:id="rId4"/>
    <p:sldId id="258" r:id="rId5"/>
    <p:sldId id="274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6525"/>
    <a:srgbClr val="0033CC"/>
    <a:srgbClr val="23A34B"/>
    <a:srgbClr val="B54A1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7FE1A-D82F-4A5D-9CB8-8DD1FA88DE91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5832F-A24E-4A77-96C0-8C99D8DDA8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0" y="1214438"/>
            <a:ext cx="8229600" cy="479266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/>
              <a:t>       Человека нельзя «сделать», «произвести», вылепить как вещь, как продукт, как пассивный результат воздействия извне, но можно только обусловить его включение в деятельность, вызвать его собственную активность и исключительно через механизм этой его собственной (совместно с другими людьми) деятельности он формируется в то, что делает его эта деятельность.</a:t>
            </a:r>
          </a:p>
          <a:p>
            <a:pPr algn="r">
              <a:buNone/>
            </a:pPr>
            <a:r>
              <a:rPr lang="ru-RU" sz="2000" dirty="0" smtClean="0"/>
              <a:t>Г. С. Батищев</a:t>
            </a:r>
            <a:endParaRPr lang="ru-RU" sz="20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642938"/>
            <a:ext cx="8715375" cy="5811837"/>
          </a:xfrm>
        </p:spPr>
        <p:txBody>
          <a:bodyPr rtlCol="0">
            <a:normAutofit/>
          </a:bodyPr>
          <a:lstStyle/>
          <a:p>
            <a:pPr marL="448056" indent="-384048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i="1" u="sng" dirty="0" smtClean="0">
                <a:solidFill>
                  <a:srgbClr val="756525"/>
                </a:solidFill>
                <a:latin typeface="Times New Roman" pitchFamily="18" charset="0"/>
                <a:cs typeface="Times New Roman" pitchFamily="18" charset="0"/>
              </a:rPr>
              <a:t>3. Выявление места и причины затруднения</a:t>
            </a:r>
          </a:p>
          <a:p>
            <a:pPr marL="448056" indent="-384048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400" b="1" i="1" u="sng" dirty="0" smtClean="0">
              <a:solidFill>
                <a:srgbClr val="756525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Цель этапа: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выявить место и причины затруднений</a:t>
            </a:r>
          </a:p>
          <a:p>
            <a:pPr marL="448056" indent="-384048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48056" indent="-384048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Что я делал, какие знания применял</a:t>
            </a:r>
          </a:p>
          <a:p>
            <a:pPr marL="448056" indent="-384048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Где возникло затруднение (место)</a:t>
            </a:r>
          </a:p>
          <a:p>
            <a:pPr marL="448056" indent="-384048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Почему оно возникло (причина)</a:t>
            </a:r>
          </a:p>
          <a:p>
            <a:pPr marL="448056" indent="-384048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48056" indent="-384048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Затруднение – Причина - Цель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357188"/>
            <a:ext cx="8329612" cy="6097587"/>
          </a:xfrm>
        </p:spPr>
        <p:txBody>
          <a:bodyPr rtlCol="0">
            <a:normAutofit/>
          </a:bodyPr>
          <a:lstStyle/>
          <a:p>
            <a:pPr marL="448056" indent="-384048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i="1" u="sng" dirty="0" smtClean="0">
                <a:solidFill>
                  <a:srgbClr val="756525"/>
                </a:solidFill>
                <a:latin typeface="Times New Roman" pitchFamily="18" charset="0"/>
                <a:cs typeface="Times New Roman" pitchFamily="18" charset="0"/>
              </a:rPr>
              <a:t>4.Построение проекта выхода из затруднения</a:t>
            </a:r>
          </a:p>
          <a:p>
            <a:pPr marL="448056" indent="-384048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400" b="1" i="1" u="sng" dirty="0" smtClean="0">
              <a:solidFill>
                <a:srgbClr val="756525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Цель этапа: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постановка цели учебной деятельности, выбор способа и средств её реализации.</a:t>
            </a:r>
          </a:p>
          <a:p>
            <a:pPr marL="448056" indent="-384048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48056" indent="-384048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Какое знание строю, чему учусь ( цель)</a:t>
            </a:r>
          </a:p>
          <a:p>
            <a:pPr marL="448056" indent="-384048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-Как строю и с помощью чего (выбор способа и средств)</a:t>
            </a:r>
          </a:p>
          <a:p>
            <a:pPr marL="448056" indent="-384048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План построения нового знания</a:t>
            </a:r>
            <a:endParaRPr lang="ru-RU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6097587"/>
          </a:xfrm>
        </p:spPr>
        <p:txBody>
          <a:bodyPr rtlCol="0">
            <a:normAutofit/>
          </a:bodyPr>
          <a:lstStyle/>
          <a:p>
            <a:pPr marL="448056" indent="-384048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i="1" dirty="0" smtClean="0">
                <a:solidFill>
                  <a:srgbClr val="756525"/>
                </a:solidFill>
                <a:latin typeface="Times New Roman" pitchFamily="18" charset="0"/>
                <a:cs typeface="Times New Roman" pitchFamily="18" charset="0"/>
              </a:rPr>
              <a:t>5. Реализация построенного проекта</a:t>
            </a:r>
          </a:p>
          <a:p>
            <a:pPr marL="448056" indent="-384048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400" b="1" i="1" dirty="0" smtClean="0">
              <a:solidFill>
                <a:srgbClr val="756525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Цель этапа: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построение и фиксация нового знания</a:t>
            </a:r>
          </a:p>
          <a:p>
            <a:pPr marL="448056" indent="-384048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48056" indent="-384048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Реализация построенного проекта</a:t>
            </a:r>
          </a:p>
          <a:p>
            <a:pPr marL="448056" indent="-384048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Фиксация нового знания в речи и знаково (эталон)</a:t>
            </a:r>
          </a:p>
          <a:p>
            <a:pPr marL="448056" indent="-384048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 Решение задачи, вызвавшей затруднение</a:t>
            </a:r>
            <a:endParaRPr lang="ru-RU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883275"/>
          </a:xfrm>
        </p:spPr>
        <p:txBody>
          <a:bodyPr rtlCol="0"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i="1" dirty="0" smtClean="0">
                <a:solidFill>
                  <a:srgbClr val="756525"/>
                </a:solidFill>
                <a:latin typeface="Times New Roman" pitchFamily="18" charset="0"/>
                <a:cs typeface="Times New Roman" pitchFamily="18" charset="0"/>
              </a:rPr>
              <a:t>6. Первичное закрепление с комментированием во внешней речи</a:t>
            </a:r>
          </a:p>
          <a:p>
            <a:pPr marL="448056" indent="-384048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400" b="1" i="1" dirty="0" smtClean="0">
              <a:solidFill>
                <a:srgbClr val="756525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Цель этапа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применение нового знания в типовых заданиях</a:t>
            </a:r>
          </a:p>
          <a:p>
            <a:pPr marL="448056" indent="-384048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48056" indent="-384048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Решение типовых заданий на новое знание</a:t>
            </a:r>
          </a:p>
          <a:p>
            <a:pPr marL="448056" indent="-384048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Проговаривание во внешней речи (всеми учащимися)</a:t>
            </a:r>
          </a:p>
          <a:p>
            <a:pPr marL="448056" indent="-384048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5740400"/>
          </a:xfrm>
        </p:spPr>
        <p:txBody>
          <a:bodyPr rtlCol="0">
            <a:normAutofit/>
          </a:bodyPr>
          <a:lstStyle/>
          <a:p>
            <a:pPr marL="448056" indent="-384048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i="1" dirty="0" smtClean="0">
                <a:solidFill>
                  <a:srgbClr val="756525"/>
                </a:solidFill>
                <a:latin typeface="Times New Roman" pitchFamily="18" charset="0"/>
                <a:cs typeface="Times New Roman" pitchFamily="18" charset="0"/>
              </a:rPr>
              <a:t>7.Самостоятельная работа с самопроверкой по эталону</a:t>
            </a:r>
          </a:p>
          <a:p>
            <a:pPr marL="448056" indent="-384048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400" b="1" i="1" dirty="0" smtClean="0">
              <a:solidFill>
                <a:srgbClr val="756525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Цель этапа: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самопроверка умений применять новое знание в типовых условия</a:t>
            </a:r>
          </a:p>
          <a:p>
            <a:pPr marL="448056" indent="-384048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48056" indent="-384048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Выполнение самостоятельной работы</a:t>
            </a:r>
          </a:p>
          <a:p>
            <a:pPr marL="448056" indent="-384048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Самопроверка (по эталону)</a:t>
            </a:r>
          </a:p>
          <a:p>
            <a:pPr marL="448056" indent="-384048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Коррекция ошибок</a:t>
            </a:r>
          </a:p>
          <a:p>
            <a:pPr marL="448056" indent="-384048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Создание ситуации успеха</a:t>
            </a:r>
            <a:endParaRPr lang="ru-RU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5811837"/>
          </a:xfrm>
        </p:spPr>
        <p:txBody>
          <a:bodyPr rtlCol="0">
            <a:normAutofit/>
          </a:bodyPr>
          <a:lstStyle/>
          <a:p>
            <a:pPr marL="448056" indent="-384048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i="1" dirty="0" smtClean="0">
                <a:solidFill>
                  <a:srgbClr val="756525"/>
                </a:solidFill>
                <a:latin typeface="Times New Roman" pitchFamily="18" charset="0"/>
                <a:cs typeface="Times New Roman" pitchFamily="18" charset="0"/>
              </a:rPr>
              <a:t>8. Включение в систему знаний и повторение</a:t>
            </a:r>
          </a:p>
          <a:p>
            <a:pPr marL="448056" indent="-384048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400" b="1" i="1" dirty="0" smtClean="0">
              <a:solidFill>
                <a:srgbClr val="756525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Цель этапа: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включение нового знания в систему знаний, повторение и закрепление ранее изученного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Границы применимости нового знания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Задания, в которых новое знание связывается с ранее изученными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Задания на повторение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Задания на пропедевтику изучения последующих тем</a:t>
            </a:r>
            <a:endParaRPr lang="ru-RU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6169025"/>
          </a:xfrm>
        </p:spPr>
        <p:txBody>
          <a:bodyPr rtlCol="0"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i="1" dirty="0" smtClean="0">
                <a:solidFill>
                  <a:srgbClr val="756525"/>
                </a:solidFill>
                <a:latin typeface="Times New Roman" pitchFamily="18" charset="0"/>
                <a:cs typeface="Times New Roman" pitchFamily="18" charset="0"/>
              </a:rPr>
              <a:t>9. Рефлексия учебной деятельности на уроке</a:t>
            </a:r>
          </a:p>
          <a:p>
            <a:pPr marL="448056" indent="-384048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400" b="1" i="1" dirty="0" smtClean="0">
              <a:solidFill>
                <a:srgbClr val="756525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Цель этапа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соотнесение цели урока и его результатов, самооценка работы на уроке, осознание метода построения нового знания.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Фиксация нового содержания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Рефлексия учебной деятельности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Самооценка деятельности на уроке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Домашнее задание</a:t>
            </a:r>
            <a:endParaRPr lang="ru-RU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85813"/>
            <a:ext cx="9144000" cy="2928939"/>
          </a:xfrm>
        </p:spPr>
        <p:txBody>
          <a:bodyPr rtlCol="0">
            <a:noAutofit/>
          </a:bodyPr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ru-RU" sz="6000" dirty="0" err="1" smtClean="0">
                <a:solidFill>
                  <a:srgbClr val="0033CC"/>
                </a:solidFill>
              </a:rPr>
              <a:t>Системно-деятельностный</a:t>
            </a:r>
            <a:r>
              <a:rPr lang="ru-RU" sz="6000" dirty="0" smtClean="0">
                <a:solidFill>
                  <a:srgbClr val="0033CC"/>
                </a:solidFill>
              </a:rPr>
              <a:t> </a:t>
            </a:r>
            <a:r>
              <a:rPr lang="ru-RU" sz="6000" dirty="0" smtClean="0">
                <a:solidFill>
                  <a:srgbClr val="0033CC"/>
                </a:solidFill>
              </a:rPr>
              <a:t>подход</a:t>
            </a:r>
            <a:endParaRPr lang="ru-RU" sz="60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285720" y="642918"/>
            <a:ext cx="8858280" cy="5364373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Урок открытия нового знания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ru-RU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Урок рефлексии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ru-RU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Урок построения системы знаний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ru-RU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Урок развивающего контроля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86634" cy="1143000"/>
          </a:xfrm>
        </p:spPr>
        <p:txBody>
          <a:bodyPr rtlCol="0"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ru-RU" sz="6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sz="6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6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sz="6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6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sz="6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6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sz="6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6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sz="6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sz="60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500063" y="5214938"/>
            <a:ext cx="8229600" cy="839787"/>
          </a:xfrm>
        </p:spPr>
        <p:txBody>
          <a:bodyPr/>
          <a:lstStyle/>
          <a:p>
            <a:pPr marL="447675" indent="-382588" eaLnBrk="1" hangingPunct="1">
              <a:buFont typeface="Wingdings 2" pitchFamily="18" charset="2"/>
              <a:buNone/>
            </a:pPr>
            <a:r>
              <a:rPr lang="ru-RU" b="1" i="1" smtClean="0"/>
              <a:t> </a:t>
            </a:r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38" cy="428606"/>
          </a:xfrm>
        </p:spPr>
        <p:txBody>
          <a:bodyPr rtlCol="0">
            <a:no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2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открытия</a:t>
            </a:r>
            <a:r>
              <a:rPr lang="ru-RU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нового знания</a:t>
            </a:r>
            <a:endParaRPr lang="ru-RU" sz="24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14282" y="620895"/>
            <a:ext cx="8715436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i="1" u="sng" dirty="0" err="1">
                <a:solidFill>
                  <a:srgbClr val="75652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Деятельностная</a:t>
            </a:r>
            <a:r>
              <a:rPr lang="ru-RU" sz="2400" b="1" i="1" u="sng" dirty="0">
                <a:solidFill>
                  <a:srgbClr val="75652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i="1" u="sng" dirty="0" smtClean="0">
                <a:solidFill>
                  <a:srgbClr val="75652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</a:t>
            </a:r>
            <a:r>
              <a:rPr lang="ru-RU" sz="2400" i="1" u="sng" dirty="0" smtClean="0">
                <a:solidFill>
                  <a:srgbClr val="75652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400" i="1" u="sng" dirty="0">
              <a:solidFill>
                <a:srgbClr val="756525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умений реализации новых способов                     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действий</a:t>
            </a:r>
          </a:p>
          <a:p>
            <a:pPr eaLnBrk="0" hangingPunct="0">
              <a:buFont typeface="Arial" pitchFamily="34" charset="0"/>
              <a:buChar char="•"/>
            </a:pPr>
            <a:endParaRPr lang="ru-RU" sz="1200" dirty="0" smtClean="0"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умений самостоятельно строить и             применять новые знания</a:t>
            </a:r>
          </a:p>
          <a:p>
            <a:pPr eaLnBrk="0" hangingPunct="0"/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endParaRPr lang="ru-RU" sz="28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sz="2400" dirty="0">
                <a:solidFill>
                  <a:srgbClr val="4F4D5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i="1" u="sng" dirty="0">
                <a:solidFill>
                  <a:srgbClr val="75652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Содержательная </a:t>
            </a:r>
            <a:r>
              <a:rPr lang="ru-RU" sz="2400" b="1" i="1" u="sng" dirty="0" smtClean="0">
                <a:solidFill>
                  <a:srgbClr val="75652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 </a:t>
            </a:r>
            <a:endParaRPr lang="ru-RU" sz="2400" b="1" i="1" u="sng" dirty="0">
              <a:solidFill>
                <a:srgbClr val="756525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</a:t>
            </a:r>
          </a:p>
          <a:p>
            <a:pPr algn="just" eaLnBrk="0" hangingPunct="0"/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</a:t>
            </a:r>
            <a:r>
              <a:rPr lang="ru-RU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системы  понятий,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расширение понятийной </a:t>
            </a:r>
            <a:r>
              <a:rPr lang="ru-RU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базы 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(предметной и </a:t>
            </a:r>
            <a:r>
              <a:rPr lang="ru-RU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метапредметной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endParaRPr lang="ru-RU" sz="1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endParaRPr lang="ru-RU" sz="2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dirty="0">
                <a:ea typeface="Calibri" pitchFamily="34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600" dirty="0" smtClean="0"/>
              <a:t> </a:t>
            </a:r>
            <a:r>
              <a:rPr lang="ru-RU" sz="2400" b="1" i="1" u="sng" dirty="0" err="1" smtClean="0">
                <a:solidFill>
                  <a:srgbClr val="756525"/>
                </a:solidFill>
                <a:latin typeface="Times New Roman" pitchFamily="18" charset="0"/>
                <a:cs typeface="Times New Roman" pitchFamily="18" charset="0"/>
              </a:rPr>
              <a:t>Деятельностная</a:t>
            </a:r>
            <a:r>
              <a:rPr lang="ru-RU" sz="2400" b="1" i="1" u="sng" dirty="0" smtClean="0">
                <a:solidFill>
                  <a:srgbClr val="23A34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u="sng" dirty="0" smtClean="0">
                <a:solidFill>
                  <a:srgbClr val="756525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400" b="1" i="1" u="sng" dirty="0" smtClean="0">
                <a:solidFill>
                  <a:srgbClr val="23A34B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формирование у учащихся способностей  к выявлению причин затруднений и коррекции собственных действий.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i="1" u="sng" dirty="0" smtClean="0">
                <a:solidFill>
                  <a:srgbClr val="756525"/>
                </a:solidFill>
                <a:latin typeface="Times New Roman" pitchFamily="18" charset="0"/>
                <a:cs typeface="Times New Roman" pitchFamily="18" charset="0"/>
              </a:rPr>
              <a:t>Содержательная</a:t>
            </a:r>
            <a:r>
              <a:rPr lang="ru-RU" sz="2400" b="1" i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u="sng" dirty="0" smtClean="0">
                <a:solidFill>
                  <a:srgbClr val="756525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400" b="1" i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закрепление и при необходимости коррекция   изученных    способов действий, понятий,   алгоритмов и  т.д.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86634" cy="1143000"/>
          </a:xfrm>
        </p:spPr>
        <p:txBody>
          <a:bodyPr rtlCol="0"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Урок</a:t>
            </a:r>
            <a:r>
              <a:rPr lang="ru-RU" sz="4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рефлексии</a:t>
            </a:r>
            <a:endParaRPr lang="ru-RU" sz="24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1214423"/>
            <a:ext cx="8229600" cy="4714908"/>
          </a:xfrm>
        </p:spPr>
        <p:txBody>
          <a:bodyPr>
            <a:normAutofit fontScale="250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11200" dirty="0" smtClean="0">
                <a:solidFill>
                  <a:srgbClr val="756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i="1" u="sng" dirty="0" err="1" smtClean="0">
                <a:solidFill>
                  <a:srgbClr val="756525"/>
                </a:solidFill>
                <a:latin typeface="Times New Roman" pitchFamily="18" charset="0"/>
                <a:cs typeface="Times New Roman" pitchFamily="18" charset="0"/>
              </a:rPr>
              <a:t>Деятельностная</a:t>
            </a:r>
            <a:r>
              <a:rPr lang="ru-RU" sz="9600" b="1" i="1" u="sng" dirty="0" smtClean="0">
                <a:solidFill>
                  <a:srgbClr val="756525"/>
                </a:solidFill>
                <a:latin typeface="Times New Roman" pitchFamily="18" charset="0"/>
                <a:cs typeface="Times New Roman" pitchFamily="18" charset="0"/>
              </a:rPr>
              <a:t> цель: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      формирование у учащихся способностей         к структурированию и систематизации изучаемого предметного   содержания и способностей к учебной деятельности.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11200" b="1" i="1" u="sng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9600" b="1" i="1" u="sng" dirty="0" smtClean="0">
                <a:solidFill>
                  <a:srgbClr val="756525"/>
                </a:solidFill>
                <a:latin typeface="Times New Roman" pitchFamily="18" charset="0"/>
                <a:cs typeface="Times New Roman" pitchFamily="18" charset="0"/>
              </a:rPr>
              <a:t>Содержательная цель: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	выявление теоретических основ развития  содержательно-методических линий  и   построение обобщённых норм  учебной деятельности.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600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600" dirty="0" smtClean="0"/>
              <a:t>      </a:t>
            </a:r>
            <a:endParaRPr lang="ru-RU" sz="2600" b="1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929718" cy="785818"/>
          </a:xfrm>
        </p:spPr>
        <p:txBody>
          <a:bodyPr rtlCol="0">
            <a:no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Урок</a:t>
            </a:r>
            <a:r>
              <a:rPr lang="ru-RU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построения</a:t>
            </a:r>
            <a:r>
              <a:rPr lang="ru-RU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системы</a:t>
            </a:r>
            <a:r>
              <a:rPr lang="ru-RU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знаний</a:t>
            </a:r>
            <a:r>
              <a:rPr lang="ru-RU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solidFill>
                <a:schemeClr val="accent1">
                  <a:tint val="83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643998" cy="4808551"/>
          </a:xfrm>
        </p:spPr>
        <p:txBody>
          <a:bodyPr>
            <a:normAutofit fontScale="925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600" dirty="0" smtClean="0">
                <a:solidFill>
                  <a:srgbClr val="756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u="sng" dirty="0" err="1" smtClean="0">
                <a:solidFill>
                  <a:srgbClr val="756525"/>
                </a:solidFill>
                <a:latin typeface="Times New Roman" pitchFamily="18" charset="0"/>
                <a:cs typeface="Times New Roman" pitchFamily="18" charset="0"/>
              </a:rPr>
              <a:t>Деятельностная</a:t>
            </a:r>
            <a:r>
              <a:rPr lang="ru-RU" sz="2600" b="1" i="1" u="sng" dirty="0" smtClean="0">
                <a:solidFill>
                  <a:srgbClr val="756525"/>
                </a:solidFill>
                <a:latin typeface="Times New Roman" pitchFamily="18" charset="0"/>
                <a:cs typeface="Times New Roman" pitchFamily="18" charset="0"/>
              </a:rPr>
              <a:t> цель: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  формирование у учащихся способностей   к осуществлению контрольной функции.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600" b="1" i="1" u="sng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600" b="1" i="1" u="sng" dirty="0" smtClean="0">
                <a:solidFill>
                  <a:srgbClr val="756525"/>
                </a:solidFill>
                <a:latin typeface="Times New Roman" pitchFamily="18" charset="0"/>
                <a:cs typeface="Times New Roman" pitchFamily="18" charset="0"/>
              </a:rPr>
              <a:t>Содержательная цель: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контроль и самоконтроль изученных    понятий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   и  алгоритмов.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600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600" dirty="0" smtClean="0"/>
              <a:t>      </a:t>
            </a:r>
            <a:endParaRPr lang="ru-RU" sz="2600" b="1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29718" cy="1143000"/>
          </a:xfrm>
        </p:spPr>
        <p:txBody>
          <a:bodyPr rtlCol="0">
            <a:no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Урок</a:t>
            </a:r>
            <a:r>
              <a:rPr lang="ru-RU" sz="36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 </a:t>
            </a:r>
            <a:r>
              <a:rPr lang="ru-RU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развивающего</a:t>
            </a:r>
            <a:r>
              <a:rPr lang="ru-RU" sz="36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контроля</a:t>
            </a:r>
            <a:r>
              <a:rPr lang="ru-RU" sz="36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  </a:t>
            </a:r>
            <a:endParaRPr lang="ru-RU" sz="36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714500"/>
            <a:ext cx="8329612" cy="4740275"/>
          </a:xfrm>
        </p:spPr>
        <p:txBody>
          <a:bodyPr rtlCol="0">
            <a:normAutofit/>
          </a:bodyPr>
          <a:lstStyle/>
          <a:p>
            <a:pPr marL="521208" indent="-45720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AutoNum type="arabicPeriod"/>
              <a:defRPr/>
            </a:pPr>
            <a:r>
              <a:rPr lang="ru-RU" sz="2400" b="1" i="1" u="sng" dirty="0" smtClean="0">
                <a:solidFill>
                  <a:srgbClr val="756525"/>
                </a:solidFill>
                <a:latin typeface="Times New Roman" pitchFamily="18" charset="0"/>
                <a:cs typeface="Times New Roman" pitchFamily="18" charset="0"/>
              </a:rPr>
              <a:t>Мотивация к учебной деятельности</a:t>
            </a:r>
          </a:p>
          <a:p>
            <a:pPr marL="521208" indent="-45720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ru-RU" sz="2400" b="1" i="1" u="sng" dirty="0" smtClean="0">
              <a:solidFill>
                <a:srgbClr val="756525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Цель этапа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включение учащихся в учебную деятельность на личностно значимом уровне.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Что значит уметь учиться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Хочу, могу, надо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572528" cy="1000125"/>
          </a:xfrm>
        </p:spPr>
        <p:txBody>
          <a:bodyPr rtlCol="0">
            <a:no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Этапы урока   </a:t>
            </a:r>
            <a:br>
              <a:rPr lang="ru-RU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открытия новых  знаний</a:t>
            </a:r>
            <a:endParaRPr lang="ru-RU" sz="24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668962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i="1" u="sng" dirty="0" smtClean="0">
                <a:solidFill>
                  <a:srgbClr val="756525"/>
                </a:solidFill>
                <a:latin typeface="Times New Roman" pitchFamily="18" charset="0"/>
                <a:cs typeface="Times New Roman" pitchFamily="18" charset="0"/>
              </a:rPr>
              <a:t>2. Актуализация знаний и пробное учебное действие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400" b="1" i="1" u="sng" dirty="0" smtClean="0">
              <a:solidFill>
                <a:srgbClr val="756525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Цель этапа: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готовность мышления и осознание потребности к построению нового способа действия.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Актуализация необходимых ЗУН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Обобщение ЗУН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Пробное учебное действие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Фиксация затруднения</a:t>
            </a:r>
          </a:p>
          <a:p>
            <a:pPr marL="448056" indent="-384048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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117</TotalTime>
  <Words>534</Words>
  <Application>Microsoft Office PowerPoint</Application>
  <PresentationFormat>Экран (4:3)</PresentationFormat>
  <Paragraphs>125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Слайд 1</vt:lpstr>
      <vt:lpstr>Системно-деятельностный подход</vt:lpstr>
      <vt:lpstr>     </vt:lpstr>
      <vt:lpstr>Урок открытия нового знания</vt:lpstr>
      <vt:lpstr>Урок рефлексии</vt:lpstr>
      <vt:lpstr>Урок  построения системы знаний </vt:lpstr>
      <vt:lpstr>Урок  развивающего контроля   </vt:lpstr>
      <vt:lpstr>Этапы урока     открытия новых  знаний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Построение урока на основе системно-деятельностного подхода</dc:title>
  <dc:creator>Александра</dc:creator>
  <cp:lastModifiedBy>Александра</cp:lastModifiedBy>
  <cp:revision>36</cp:revision>
  <dcterms:created xsi:type="dcterms:W3CDTF">2012-03-19T20:48:10Z</dcterms:created>
  <dcterms:modified xsi:type="dcterms:W3CDTF">2013-10-16T19:43:06Z</dcterms:modified>
</cp:coreProperties>
</file>