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2" r:id="rId8"/>
    <p:sldId id="273" r:id="rId9"/>
    <p:sldId id="261" r:id="rId10"/>
    <p:sldId id="262" r:id="rId11"/>
    <p:sldId id="263" r:id="rId12"/>
    <p:sldId id="275" r:id="rId13"/>
    <p:sldId id="276" r:id="rId14"/>
    <p:sldId id="265" r:id="rId15"/>
    <p:sldId id="266" r:id="rId16"/>
    <p:sldId id="277" r:id="rId17"/>
    <p:sldId id="267" r:id="rId18"/>
    <p:sldId id="270" r:id="rId19"/>
    <p:sldId id="269" r:id="rId20"/>
    <p:sldId id="268" r:id="rId21"/>
    <p:sldId id="271" r:id="rId22"/>
  </p:sldIdLst>
  <p:sldSz cx="9144000" cy="6858000" type="screen4x3"/>
  <p:notesSz cx="6856413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83" d="100"/>
          <a:sy n="83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06E1-AC0E-4108-908A-6089EF5F950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0B20-6C1A-4C46-8BDE-C37A5C5B3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E290-0E2A-45AA-AB44-5640CE56AE1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4335-CC2C-48F0-90ED-305ACED0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9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E71-C760-4C57-8242-584266001025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4813-8F9D-4620-8695-DFFAA1DF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EE95-0C5B-4338-8B44-67D9BEE53DD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5336-806D-4877-BD5D-76E42A3D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0D49-AEC6-415E-960E-4C35171B999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0245-4243-4B24-A55F-83F57EA66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7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85DC-2ABC-47AF-88F3-98630E49CFE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11FB-E678-45ED-BDB5-4173F50EB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DDA9-9A17-43F5-B704-E3127C3FE67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3ECA-5DEE-40E4-ABE3-6560CFC72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A2CD-9DFC-418A-B77C-1EE451E7469C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7CCA-8C7E-4E02-9F2F-DD125ADF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9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751C-B2A2-4FCE-8DAA-01D57A35AD6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8B61-6E59-4690-90F2-45E40FB9A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2625-244E-4A14-80F7-79FA61359A3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FC90-B975-4771-9E3A-CCE3D803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36D4-D01E-4DC0-A38B-018753CE45E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F328-A7C0-4124-B949-8D03013B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3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99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552C3-DDD2-4C9B-AE65-D83EDD2A414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D8499-EB6C-441E-8BCA-653EF0370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4" r:id="rId4"/>
    <p:sldLayoutId id="2147483768" r:id="rId5"/>
    <p:sldLayoutId id="2147483763" r:id="rId6"/>
    <p:sldLayoutId id="2147483769" r:id="rId7"/>
    <p:sldLayoutId id="2147483770" r:id="rId8"/>
    <p:sldLayoutId id="2147483771" r:id="rId9"/>
    <p:sldLayoutId id="2147483762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qwerty\Desktop\&#1055;&#1088;&#1086;&#1076;&#1078;&#1077;&#1082;&#1090;\russkaya_narodnaya_-_katiush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qwerty\Desktop\&#1055;&#1088;&#1086;&#1076;&#1078;&#1077;&#1082;&#1090;\voennie_pesni_-_v_zemlyanke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qwerty\Desktop\&#1055;&#1088;&#1086;&#1076;&#1078;&#1077;&#1082;&#1090;\russkaya_narodnaya_-_katiush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qwerty\Desktop\&#1055;&#1088;&#1086;&#1076;&#1078;&#1077;&#1082;&#1090;\lev_leshenko_-_den_pobed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qwerty\Desktop\&#1055;&#1088;&#1086;&#1076;&#1078;&#1077;&#1082;&#1090;\sozhgli.mp3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qwerty\Desktop\&#1055;&#1088;&#1086;&#1076;&#1078;&#1077;&#1082;&#1090;\lev_leshenko_-_den_pobed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052513"/>
            <a:ext cx="7743825" cy="251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baseline="30000" smtClean="0">
                <a:solidFill>
                  <a:srgbClr val="443329"/>
                </a:solidFill>
                <a:latin typeface="Times New Roman" pitchFamily="18" charset="0"/>
              </a:rPr>
              <a:t>Великая Отечественная война</a:t>
            </a:r>
          </a:p>
          <a:p>
            <a:pPr algn="ctr" eaLnBrk="1" hangingPunct="1"/>
            <a:r>
              <a:rPr lang="ru-RU" altLang="ru-RU" sz="4000" b="1" baseline="30000" smtClean="0">
                <a:solidFill>
                  <a:srgbClr val="443329"/>
                </a:solidFill>
                <a:latin typeface="Times New Roman" pitchFamily="18" charset="0"/>
              </a:rPr>
              <a:t> в поэзии </a:t>
            </a:r>
            <a:r>
              <a:rPr lang="ru-RU" altLang="ru-RU" sz="4400" b="1" baseline="30000" smtClean="0">
                <a:solidFill>
                  <a:srgbClr val="443329"/>
                </a:solidFill>
                <a:latin typeface="Times New Roman" pitchFamily="18" charset="0"/>
              </a:rPr>
              <a:t>К.Симонова, А.Твардовского,</a:t>
            </a:r>
            <a:r>
              <a:rPr lang="ru-RU" altLang="ru-RU" sz="4400" b="1" smtClean="0">
                <a:solidFill>
                  <a:srgbClr val="443329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ru-RU" altLang="ru-RU" sz="4400" b="1" baseline="30000" smtClean="0">
                <a:solidFill>
                  <a:srgbClr val="443329"/>
                </a:solidFill>
                <a:latin typeface="Times New Roman" pitchFamily="18" charset="0"/>
              </a:rPr>
              <a:t>А.Суркова, М.Исаковского</a:t>
            </a:r>
            <a:r>
              <a:rPr lang="ru-RU" altLang="ru-RU" sz="4000" b="1" baseline="30000" smtClean="0">
                <a:solidFill>
                  <a:srgbClr val="443329"/>
                </a:solidFill>
                <a:latin typeface="Times New Roman" pitchFamily="18" charset="0"/>
              </a:rPr>
              <a:t>.</a:t>
            </a:r>
            <a:r>
              <a:rPr lang="ru-RU" altLang="ru-RU" sz="3200" b="1" smtClean="0">
                <a:solidFill>
                  <a:srgbClr val="443329"/>
                </a:solidFill>
                <a:latin typeface="Times New Roman" pitchFamily="18" charset="0"/>
              </a:rPr>
              <a:t> </a:t>
            </a:r>
            <a:endParaRPr lang="ru-RU" altLang="ru-RU" b="1" smtClean="0">
              <a:solidFill>
                <a:srgbClr val="443329"/>
              </a:solidFill>
              <a:latin typeface="Times New Roman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084888" y="3860800"/>
            <a:ext cx="287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i="1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572000" y="4365625"/>
            <a:ext cx="36433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</a:rPr>
              <a:t>Учитель русского языка и литературы ГБОУ СОШ № 629, ЮАО г.Москвы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</a:rPr>
              <a:t>Иншакова Ольга Артуровна</a:t>
            </a: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8501063" y="6215063"/>
            <a:ext cx="484187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283743" y="6215063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2014- 2015</a:t>
            </a:r>
          </a:p>
        </p:txBody>
      </p:sp>
      <p:pic>
        <p:nvPicPr>
          <p:cNvPr id="10250" name="russkaya_narodnaya_-_katiush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92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А.Твардовский</a:t>
            </a:r>
            <a:endParaRPr lang="ru-RU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00563" y="1628775"/>
            <a:ext cx="43926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Александр Трифонович</a:t>
            </a:r>
            <a:r>
              <a:rPr lang="ru-RU" altLang="ru-RU">
                <a:latin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</a:rPr>
              <a:t>Твардовский</a:t>
            </a:r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(8 июня 1910 — 18 декабря 1971)</a:t>
            </a: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русский советский поэт. </a:t>
            </a: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Родился на Смоленщине </a:t>
            </a:r>
          </a:p>
          <a:p>
            <a:pPr eaLnBrk="1" hangingPunct="1"/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Член ВКП(б) с 1938 г.</a:t>
            </a:r>
          </a:p>
          <a:p>
            <a:pPr eaLnBrk="1" hangingPunct="1"/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Военная биография Твардовского начинается осенью 1939 года.</a:t>
            </a:r>
          </a:p>
          <a:p>
            <a:pPr eaLnBrk="1" hangingPunct="1"/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Комиссаром участвовал в присоединении к СССР Западной Белоруссии и в Советско-финской войне </a:t>
            </a: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 </a:t>
            </a: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358188" y="6143625"/>
            <a:ext cx="484187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91" name="Picture 7" descr="tvardovsky_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6417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А.Твардовский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427538" y="1412875"/>
            <a:ext cx="4541837" cy="4464050"/>
          </a:xfrm>
        </p:spPr>
        <p:txBody>
          <a:bodyPr/>
          <a:lstStyle/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Среди большой войны жестокой,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С чего ума не приложу,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 Мне жалко той судьбы далекой, 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Как будто мертвый, одинокий,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 Как будто это я лежу, 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Примерзший, маленький, убитый,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 На той войне незнаменитой</a:t>
            </a:r>
          </a:p>
          <a:p>
            <a:pPr eaLnBrk="1" hangingPunct="1"/>
            <a:r>
              <a:rPr lang="ru-RU" altLang="ru-RU" sz="2100" b="1" smtClean="0">
                <a:latin typeface="Times New Roman" pitchFamily="18" charset="0"/>
              </a:rPr>
              <a:t> Забытый, маленький, лежу.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100" b="1" smtClean="0">
              <a:latin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790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88925" y="6165850"/>
            <a:ext cx="4859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Franklin Gothic Book" pitchFamily="34" charset="0"/>
              </a:rPr>
              <a:t>А</a:t>
            </a:r>
            <a:r>
              <a:rPr lang="ru-RU" altLang="ru-RU">
                <a:latin typeface="Franklin Gothic Book" pitchFamily="34" charset="0"/>
              </a:rPr>
              <a:t>.</a:t>
            </a:r>
            <a:r>
              <a:rPr lang="ru-RU" altLang="ru-RU"/>
              <a:t> </a:t>
            </a:r>
            <a:r>
              <a:rPr lang="ru-RU" altLang="ru-RU" b="1">
                <a:latin typeface="Franklin Gothic Book" pitchFamily="34" charset="0"/>
              </a:rPr>
              <a:t>Твардовский</a:t>
            </a:r>
            <a:r>
              <a:rPr lang="ru-RU" altLang="ru-RU">
                <a:latin typeface="Franklin Gothic Book" pitchFamily="34" charset="0"/>
              </a:rPr>
              <a:t>,</a:t>
            </a:r>
            <a:r>
              <a:rPr lang="ru-RU" altLang="ru-RU"/>
              <a:t> </a:t>
            </a:r>
            <a:r>
              <a:rPr lang="ru-RU" altLang="ru-RU">
                <a:latin typeface="Franklin Gothic Book" pitchFamily="34" charset="0"/>
              </a:rPr>
              <a:t>художник </a:t>
            </a:r>
            <a:endParaRPr lang="ru-RU" altLang="ru-RU"/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Вячеслав Смирнов</a:t>
            </a: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86750" y="614362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А.Твардовский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3" y="1341438"/>
            <a:ext cx="4248150" cy="4803775"/>
          </a:xfrm>
        </p:spPr>
        <p:txBody>
          <a:bodyPr>
            <a:normAutofit/>
          </a:bodyPr>
          <a:lstStyle/>
          <a:p>
            <a:r>
              <a:rPr lang="ru-RU" altLang="ru-RU" sz="1800" b="1" smtClean="0">
                <a:latin typeface="Times New Roman" pitchFamily="18" charset="0"/>
              </a:rPr>
              <a:t>Теркин - кто же он такой?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Скажем откровенно: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Просто парень сам собой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Он обыкновенный. </a:t>
            </a:r>
          </a:p>
          <a:p>
            <a:endParaRPr lang="ru-RU" altLang="ru-RU" sz="1800" b="1" smtClean="0">
              <a:latin typeface="Times New Roman" pitchFamily="18" charset="0"/>
            </a:endParaRPr>
          </a:p>
          <a:p>
            <a:r>
              <a:rPr lang="ru-RU" altLang="ru-RU" sz="1800" b="1" smtClean="0">
                <a:latin typeface="Times New Roman" pitchFamily="18" charset="0"/>
              </a:rPr>
              <a:t>Впрочем, парень хоть куда.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Парень, в этом роде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В каждой роте есть всегда,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Да и в каждом взводе.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То серьезный, то потешный,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…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Нипочем, что дождь, что снег, -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В бой, вперед, в огонь кромешный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Он идет, святой и грешный,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Русский чудо-человек.</a:t>
            </a: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86750" y="614362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8" name="Picture 12" descr="REG1419482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465638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/>
          </p:cNvSpPr>
          <p:nvPr/>
        </p:nvSpPr>
        <p:spPr bwMode="auto">
          <a:xfrm>
            <a:off x="250825" y="4868863"/>
            <a:ext cx="38877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altLang="ru-RU" sz="2000" b="1">
                <a:latin typeface="Arial" charset="0"/>
              </a:rPr>
              <a:t>      </a:t>
            </a:r>
            <a:r>
              <a:rPr lang="ru-RU" altLang="ru-RU" sz="1800" b="1">
                <a:latin typeface="Times New Roman" pitchFamily="18" charset="0"/>
              </a:rPr>
              <a:t>Ярчайшим выражением русского национального характера стала поэма “Василий Тёркин. Книга про бойца” (1941-45).</a:t>
            </a:r>
            <a:r>
              <a:rPr lang="ru-RU" altLang="ru-RU" sz="1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А.Твардовский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5025" y="1341438"/>
            <a:ext cx="4248150" cy="4803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</a:rPr>
              <a:t>Ой, родная, отцовская,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Что на свете одна,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Сторона приднепровская,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Смоленская сторона,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Здравствуй!..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…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</a:rPr>
              <a:t>Сторона моя милая,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Земляки и родня,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Бей же силу постылую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Всей несчетною силою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Ножа и огня.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Бей! Вовек не утратится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Имя, дело твое,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Не уйдет в забытье,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Высшей славой оплатится.</a:t>
            </a:r>
            <a:br>
              <a:rPr lang="ru-RU" altLang="ru-RU" sz="2000" smtClean="0">
                <a:latin typeface="Times New Roman" pitchFamily="18" charset="0"/>
              </a:rPr>
            </a:b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</a:rPr>
              <a:t>Эй, родная, Смоленская,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Сторона деревенская,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Эй, веселый народ,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Бей!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Наша берет!</a:t>
            </a:r>
            <a:br>
              <a:rPr lang="ru-RU" altLang="ru-RU" sz="2000" smtClean="0">
                <a:latin typeface="Times New Roman" pitchFamily="18" charset="0"/>
              </a:rPr>
            </a:br>
            <a:endParaRPr lang="ru-RU" altLang="ru-RU" sz="2000" smtClean="0">
              <a:latin typeface="Times New Roman" pitchFamily="18" charset="0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03800" y="549275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Партизанам Смоленщины </a:t>
            </a:r>
          </a:p>
        </p:txBody>
      </p:sp>
      <p:pic>
        <p:nvPicPr>
          <p:cNvPr id="46085" name="Picture 5" descr="Твардовский на Смоленщ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341438"/>
            <a:ext cx="418465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188" y="6072188"/>
            <a:ext cx="542925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А.Сурков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1484313"/>
            <a:ext cx="4681537" cy="3889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Алексей Александрович Сурков</a:t>
            </a:r>
            <a:r>
              <a:rPr lang="ru-RU" altLang="ru-RU" sz="2000" smtClean="0">
                <a:latin typeface="Times New Roman" pitchFamily="18" charset="0"/>
              </a:rPr>
              <a:t>                (1 октября 1899 — 14 июня 1983) русский советский поэт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>
                <a:solidFill>
                  <a:schemeClr val="tx1"/>
                </a:solidFill>
                <a:latin typeface="Times New Roman" pitchFamily="18" charset="0"/>
              </a:rPr>
              <a:t>В годы Великой Отечественной войны и поэзия Алексея Суркова обрела широчайшую популярность, и его по праву называли "солдатским поэтом".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1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>
                <a:solidFill>
                  <a:schemeClr val="tx1"/>
                </a:solidFill>
                <a:latin typeface="Times New Roman" pitchFamily="18" charset="0"/>
              </a:rPr>
              <a:t>Алексей Сурков действительно прошел с XX веком большую часть исторического пути, в чем-то отразив его, в чем-то сам став его отражением.</a:t>
            </a: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86750" y="6215063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6" name="Picture 10" descr="sur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798888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А.Сурков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275" y="1773238"/>
            <a:ext cx="7196138" cy="3313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smtClean="0">
                <a:latin typeface="Arial" charset="0"/>
              </a:rPr>
              <a:t>                  </a:t>
            </a:r>
            <a:r>
              <a:rPr lang="ru-RU" altLang="ru-RU" sz="2400" b="1" smtClean="0">
                <a:latin typeface="Times New Roman" pitchFamily="18" charset="0"/>
              </a:rPr>
              <a:t>Землянка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Бьется в тесной печурке огонь,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 На поленьях смола, как слеза,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И поёт мне в землянке гармонь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Про улыбку твою и глаза....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... Ты сейчас далеко-далеко.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 Между нами снега и снега.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 До тебя мне дойти нелегко,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 А до смерти — четыре шага...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400" smtClean="0">
              <a:latin typeface="Times New Roman" pitchFamily="18" charset="0"/>
            </a:endParaRP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6623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4"/>
          <p:cNvSpPr txBox="1">
            <a:spLocks noChangeArrowheads="1"/>
          </p:cNvSpPr>
          <p:nvPr/>
        </p:nvSpPr>
        <p:spPr bwMode="auto">
          <a:xfrm>
            <a:off x="4284663" y="5589588"/>
            <a:ext cx="2500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itchFamily="34" charset="0"/>
              </a:rPr>
              <a:t>Фронтовой корреспондент - поэт </a:t>
            </a:r>
            <a:r>
              <a:rPr lang="ru-RU" altLang="ru-RU" b="1">
                <a:latin typeface="Franklin Gothic Book" pitchFamily="34" charset="0"/>
              </a:rPr>
              <a:t>А</a:t>
            </a:r>
            <a:r>
              <a:rPr lang="ru-RU" altLang="ru-RU">
                <a:latin typeface="Franklin Gothic Book" pitchFamily="34" charset="0"/>
              </a:rPr>
              <a:t>.</a:t>
            </a:r>
            <a:r>
              <a:rPr lang="ru-RU" altLang="ru-RU" b="1">
                <a:latin typeface="Franklin Gothic Book" pitchFamily="34" charset="0"/>
              </a:rPr>
              <a:t>А</a:t>
            </a:r>
            <a:r>
              <a:rPr lang="ru-RU" altLang="ru-RU">
                <a:latin typeface="Franklin Gothic Book" pitchFamily="34" charset="0"/>
              </a:rPr>
              <a:t>.</a:t>
            </a:r>
            <a:r>
              <a:rPr lang="ru-RU" altLang="ru-RU" b="1">
                <a:latin typeface="Franklin Gothic Book" pitchFamily="34" charset="0"/>
              </a:rPr>
              <a:t>Сурков</a:t>
            </a:r>
            <a:endParaRPr lang="ru-RU" altLang="ru-RU">
              <a:latin typeface="Franklin Gothic Book" pitchFamily="34" charset="0"/>
            </a:endParaRP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86750" y="6215063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93" name="voennie_pesni_-_v_zemlyank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92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А.Сурков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538" y="1412875"/>
            <a:ext cx="8097837" cy="3313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latin typeface="Times New Roman" pitchFamily="18" charset="0"/>
              </a:rPr>
              <a:t>О войне и детях</a:t>
            </a:r>
            <a:r>
              <a:rPr lang="ru-RU" altLang="ru-RU" sz="24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И снова в марше,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В ад и дым,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Торить проклятый след.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Мы ночь не спим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И день не спим,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Мы ночь и день в седле.</a:t>
            </a:r>
          </a:p>
          <a:p>
            <a:pPr>
              <a:buFont typeface="Wingdings 2" pitchFamily="18" charset="2"/>
              <a:buNone/>
            </a:pPr>
            <a:endParaRPr lang="ru-RU" altLang="ru-RU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В драгунке ржавой,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На клинке,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Сквозь орудийный гром,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Мы детям на Москве-реке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Тепло и жизнь несем.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58188" y="6072188"/>
            <a:ext cx="542925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6" name="Picture 12" descr="det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052888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М.Исаковский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1412875"/>
            <a:ext cx="5113338" cy="5113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smtClean="0">
                <a:latin typeface="Times New Roman" pitchFamily="18" charset="0"/>
              </a:rPr>
              <a:t>Исаковский Михаил Васильевич</a:t>
            </a:r>
            <a:r>
              <a:rPr lang="ru-RU" altLang="ru-RU" sz="22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(19 январь 1900 — 20 июль 1973)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русский советский поэт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Михаилу Исаковскому тяжелая болезнь глаз не позволила надеть солдатскую шинель.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Но написанные им стихи и песни передавали чувства испепеляющей ненависти людей к врагу, пробуждали чувства отваги, умножали любовь к Родине 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latin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12875"/>
            <a:ext cx="37115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072438" y="6143625"/>
            <a:ext cx="484187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М.Исаковский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37050" y="1501775"/>
            <a:ext cx="4699000" cy="4735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У выжженной врагами деревушки,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Где только трубы черные торчат,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Как смертный суд, стоят литые пушки,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Хотя они пока еще молчат.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Но час придет, но этот час настанет,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И враг падет в смятенье и тоске,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Когда они над грозным полем брани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smtClean="0">
                <a:latin typeface="Times New Roman" pitchFamily="18" charset="0"/>
              </a:rPr>
              <a:t>Заговорят на русском языке.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200" smtClean="0">
              <a:latin typeface="Times New Roman" pitchFamily="18" charset="0"/>
            </a:endParaRP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316913" y="6165850"/>
            <a:ext cx="484187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8" name="Picture 12" descr="097-data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713162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/>
          </p:cNvSpPr>
          <p:nvPr/>
        </p:nvSpPr>
        <p:spPr bwMode="auto">
          <a:xfrm>
            <a:off x="4356100" y="5949950"/>
            <a:ext cx="4699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>
                <a:latin typeface="Arial" charset="0"/>
              </a:rPr>
              <a:t>Деревня Цветково, </a:t>
            </a:r>
            <a:r>
              <a:rPr lang="ru-RU" altLang="ru-RU" sz="2000"/>
              <a:t> </a:t>
            </a:r>
            <a:r>
              <a:rPr lang="ru-RU" altLang="ru-RU" sz="2000">
                <a:latin typeface="Arial" charset="0"/>
              </a:rPr>
              <a:t>весна 1941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М.Исаковский</a:t>
            </a:r>
            <a:endParaRPr lang="ru-RU" dirty="0"/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286750" y="614362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63" name="Picture 11" descr="_________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7691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/>
          </p:cNvSpPr>
          <p:nvPr/>
        </p:nvSpPr>
        <p:spPr bwMode="auto">
          <a:xfrm>
            <a:off x="2268538" y="6165850"/>
            <a:ext cx="3384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400" b="1">
                <a:latin typeface="Arial" charset="0"/>
              </a:rPr>
              <a:t>     </a:t>
            </a:r>
            <a:r>
              <a:rPr lang="ru-RU" altLang="ru-RU" sz="2000" b="1">
                <a:latin typeface="Arial" charset="0"/>
              </a:rPr>
              <a:t>БМ-13 «Катюша</a:t>
            </a:r>
            <a:r>
              <a:rPr lang="ru-RU" altLang="ru-RU" sz="2800" b="1">
                <a:latin typeface="Arial" charset="0"/>
              </a:rPr>
              <a:t>»</a:t>
            </a:r>
          </a:p>
        </p:txBody>
      </p:sp>
      <p:pic>
        <p:nvPicPr>
          <p:cNvPr id="23567" name="russkaya_narodnaya_-_katiush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92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8286750" y="614362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423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7777163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7705725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"/>
                <a:cs typeface="Arial"/>
              </a:rPr>
              <a:t>Посвящается 70 годовщине Великой Победы</a:t>
            </a:r>
          </a:p>
        </p:txBody>
      </p:sp>
      <p:pic>
        <p:nvPicPr>
          <p:cNvPr id="44045" name="lev_leshenko_-_den_pobed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40" fill="hold"/>
                                        <p:tgtEl>
                                          <p:spTgt spid="44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М.Исаковский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1125538"/>
            <a:ext cx="6053138" cy="535781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1800" b="1" smtClean="0">
                <a:latin typeface="Times New Roman" pitchFamily="18" charset="0"/>
              </a:rPr>
              <a:t>Враги сожгли родную хату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Враги сожгли родную хату,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Сгубили всю его семью.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Куда теперь идти солдату,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Куда нести печаль свою?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…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Сказал солдат: "Встречай, Прасковья,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Героя-мужа своего.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Готовь для гостья угощенье,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Накрой в избе широкий стол.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…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Никто солдату не ответил,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Никто его не повстречал.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И только тёплый летний вечер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Траву могильную качал.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b="1" smtClean="0">
                <a:latin typeface="Times New Roman" pitchFamily="18" charset="0"/>
              </a:rPr>
              <a:t>…</a:t>
            </a:r>
          </a:p>
        </p:txBody>
      </p:sp>
      <p:pic>
        <p:nvPicPr>
          <p:cNvPr id="22536" name="Picture 8" descr="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048000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188" y="6072188"/>
            <a:ext cx="614362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9" name="sozhg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17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7188" y="1484313"/>
            <a:ext cx="3095625" cy="4752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</a:rPr>
              <a:t>В эти дни наш народ готовится отметить </a:t>
            </a:r>
            <a:r>
              <a:rPr lang="ru-RU" altLang="ru-RU" sz="2000" b="1" smtClean="0">
                <a:latin typeface="Times New Roman" pitchFamily="18" charset="0"/>
              </a:rPr>
              <a:t>70-летюю</a:t>
            </a:r>
            <a:r>
              <a:rPr lang="ru-RU" altLang="ru-RU" sz="2000" smtClean="0">
                <a:latin typeface="Times New Roman" pitchFamily="18" charset="0"/>
              </a:rPr>
              <a:t> годовщину того дня, когда отгремели последние залпы Великой Отечественной войны.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</a:rPr>
              <a:t>Но сколько бы ни прошло лет, </a:t>
            </a:r>
            <a:r>
              <a:rPr lang="ru-RU" altLang="ru-RU" sz="2000" b="1" smtClean="0">
                <a:latin typeface="Times New Roman" pitchFamily="18" charset="0"/>
              </a:rPr>
              <a:t>не потускнеет</a:t>
            </a:r>
            <a:r>
              <a:rPr lang="ru-RU" altLang="ru-RU" sz="2000" smtClean="0">
                <a:latin typeface="Times New Roman" pitchFamily="18" charset="0"/>
              </a:rPr>
              <a:t>, </a:t>
            </a:r>
            <a:r>
              <a:rPr lang="ru-RU" altLang="ru-RU" sz="2000" b="1" smtClean="0">
                <a:latin typeface="Times New Roman" pitchFamily="18" charset="0"/>
              </a:rPr>
              <a:t>не сотрется</a:t>
            </a:r>
            <a:r>
              <a:rPr lang="ru-RU" altLang="ru-RU" sz="2000" smtClean="0">
                <a:latin typeface="Times New Roman" pitchFamily="18" charset="0"/>
              </a:rPr>
              <a:t> в памяти благодарного человечества </a:t>
            </a:r>
            <a:r>
              <a:rPr lang="ru-RU" altLang="ru-RU" sz="2000" b="1" smtClean="0">
                <a:latin typeface="Times New Roman" pitchFamily="18" charset="0"/>
              </a:rPr>
              <a:t>совершенный нашим народом подвиг</a:t>
            </a:r>
            <a:r>
              <a:rPr lang="ru-RU" altLang="ru-RU" sz="2000" smtClean="0">
                <a:latin typeface="Times New Roman" pitchFamily="18" charset="0"/>
              </a:rPr>
              <a:t>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29625" y="6143625"/>
            <a:ext cx="542925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Picture 6" descr="im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635375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lev_leshenko_-_den_pobed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040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686800" cy="452596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hlinkClick r:id="rId2" action="ppaction://hlinksldjump"/>
              </a:rPr>
              <a:t>Вступление</a:t>
            </a:r>
            <a:endParaRPr lang="ru-RU" altLang="ru-RU" sz="4000" smtClean="0"/>
          </a:p>
          <a:p>
            <a:pPr eaLnBrk="1" hangingPunct="1"/>
            <a:r>
              <a:rPr lang="ru-RU" altLang="ru-RU" sz="4000" smtClean="0">
                <a:hlinkClick r:id="rId3" action="ppaction://hlinksldjump"/>
              </a:rPr>
              <a:t>К.Симонов</a:t>
            </a:r>
            <a:endParaRPr lang="ru-RU" altLang="ru-RU" sz="4000" smtClean="0"/>
          </a:p>
          <a:p>
            <a:pPr eaLnBrk="1" hangingPunct="1"/>
            <a:r>
              <a:rPr lang="ru-RU" altLang="ru-RU" sz="4000" smtClean="0">
                <a:hlinkClick r:id="rId4" action="ppaction://hlinksldjump"/>
              </a:rPr>
              <a:t>А.Твардовский</a:t>
            </a:r>
            <a:endParaRPr lang="ru-RU" altLang="ru-RU" sz="4000" smtClean="0"/>
          </a:p>
          <a:p>
            <a:pPr eaLnBrk="1" hangingPunct="1"/>
            <a:r>
              <a:rPr lang="ru-RU" altLang="ru-RU" sz="4000" smtClean="0">
                <a:hlinkClick r:id="rId5" action="ppaction://hlinksldjump"/>
              </a:rPr>
              <a:t>А.Сурков</a:t>
            </a:r>
            <a:endParaRPr lang="ru-RU" altLang="ru-RU" sz="4000" smtClean="0"/>
          </a:p>
          <a:p>
            <a:pPr eaLnBrk="1" hangingPunct="1"/>
            <a:r>
              <a:rPr lang="ru-RU" altLang="ru-RU" sz="4000" smtClean="0">
                <a:hlinkClick r:id="rId6" action="ppaction://hlinksldjump"/>
              </a:rPr>
              <a:t>М.Исаковский</a:t>
            </a:r>
            <a:endParaRPr lang="ru-RU" altLang="ru-RU" sz="4000" smtClean="0"/>
          </a:p>
          <a:p>
            <a:pPr eaLnBrk="1" hangingPunct="1"/>
            <a:r>
              <a:rPr lang="ru-RU" altLang="ru-RU" sz="4000" smtClean="0">
                <a:hlinkClick r:id="rId7" action="ppaction://hlinksldjump"/>
              </a:rPr>
              <a:t>Заключение</a:t>
            </a:r>
            <a:endParaRPr lang="ru-RU" altLang="ru-RU" sz="4000" smtClean="0"/>
          </a:p>
        </p:txBody>
      </p:sp>
      <p:pic>
        <p:nvPicPr>
          <p:cNvPr id="11270" name="Picture 6" descr="2006-18-01-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87508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86800" cy="45259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В далекое прошлое уходят суровые годы Великой Отечественной войны, напоенные горем и страданиями миллионов людей. В наши дни можно часто услышать вопрос: «Зачем снова говорить о войне, после которой прошло больше половины века?». 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Но правы ли мы будем, забыв об уроках войны, забыв о тех, кто погиб или был изувечен, защищая Родину? Правы ли мы будем, забыв об огромной роли писателей, помогавших бороться и побеждать?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12088" y="6237288"/>
            <a:ext cx="471487" cy="471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8501063" y="6215063"/>
            <a:ext cx="484187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К.Симонов</a:t>
            </a:r>
            <a:endParaRPr lang="ru-RU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211638" y="1989138"/>
            <a:ext cx="46434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Константин  Михайлович Симонов</a:t>
            </a:r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(15  ноября 1915 — 28 августа 1979) выдающийся советский писатель </a:t>
            </a:r>
          </a:p>
          <a:p>
            <a:pPr eaLnBrk="1" hangingPunct="1"/>
            <a:endParaRPr lang="ru-RU" altLang="ru-RU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С началом Великой Отечественной войны призван в армию, работал в газете «Боевое знамя». </a:t>
            </a:r>
          </a:p>
          <a:p>
            <a:pPr eaLnBrk="1" hangingPunct="1"/>
            <a:endParaRPr lang="ru-RU" altLang="ru-RU" sz="1400"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Как военный корреспондент побывал на всех фронтах, прошел по землям Румынии, Болгарии, Югославии, Польши и Германии, </a:t>
            </a:r>
          </a:p>
          <a:p>
            <a:pPr eaLnBrk="1" hangingPunct="1"/>
            <a:r>
              <a:rPr lang="ru-RU" altLang="ru-RU">
                <a:latin typeface="Times New Roman" pitchFamily="18" charset="0"/>
              </a:rPr>
              <a:t>был свидетелем последних боев за Берлин. </a:t>
            </a:r>
          </a:p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>
          <a:xfrm>
            <a:off x="8286750" y="6143625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9" name="Picture 7" descr="simo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6734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К.Симонов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2808288" cy="4525962"/>
          </a:xfrm>
        </p:spPr>
        <p:txBody>
          <a:bodyPr>
            <a:normAutofit/>
          </a:bodyPr>
          <a:lstStyle/>
          <a:p>
            <a:r>
              <a:rPr lang="ru-RU" altLang="ru-RU" sz="1600" b="1" smtClean="0">
                <a:latin typeface="Broadway" pitchFamily="82" charset="0"/>
              </a:rPr>
              <a:t>Ты помнишь, Алеша, дороги Смоленщины,</a:t>
            </a:r>
          </a:p>
          <a:p>
            <a:r>
              <a:rPr lang="ru-RU" altLang="ru-RU" sz="1600" b="1" smtClean="0">
                <a:latin typeface="Broadway" pitchFamily="82" charset="0"/>
              </a:rPr>
              <a:t>Как шли бесконечные, злые дожди, </a:t>
            </a:r>
          </a:p>
          <a:p>
            <a:r>
              <a:rPr lang="ru-RU" altLang="ru-RU" sz="1600" b="1" smtClean="0">
                <a:latin typeface="Broadway" pitchFamily="82" charset="0"/>
              </a:rPr>
              <a:t>Как кринки несли нам усталые женщины, </a:t>
            </a:r>
          </a:p>
          <a:p>
            <a:r>
              <a:rPr lang="ru-RU" altLang="ru-RU" sz="1600" b="1" smtClean="0">
                <a:latin typeface="Broadway" pitchFamily="82" charset="0"/>
              </a:rPr>
              <a:t>Прижав, как детей, от дождя их к груди,</a:t>
            </a:r>
          </a:p>
          <a:p>
            <a:r>
              <a:rPr lang="ru-RU" altLang="ru-RU" sz="1600" b="1" smtClean="0">
                <a:latin typeface="Broadway" pitchFamily="82" charset="0"/>
              </a:rPr>
              <a:t>Как слезы они вытирали украдкой, </a:t>
            </a:r>
          </a:p>
          <a:p>
            <a:r>
              <a:rPr lang="ru-RU" altLang="ru-RU" sz="1600" b="1" smtClean="0">
                <a:latin typeface="Broadway" pitchFamily="82" charset="0"/>
              </a:rPr>
              <a:t>Как вслед нам шептали: — Господь вас спаси! — </a:t>
            </a:r>
          </a:p>
          <a:p>
            <a:r>
              <a:rPr lang="ru-RU" altLang="ru-RU" sz="1600" b="1" smtClean="0">
                <a:latin typeface="Broadway" pitchFamily="82" charset="0"/>
              </a:rPr>
              <a:t>И снова себя называли солдатками, </a:t>
            </a:r>
          </a:p>
          <a:p>
            <a:r>
              <a:rPr lang="ru-RU" altLang="ru-RU" sz="1600" b="1" smtClean="0">
                <a:latin typeface="Broadway" pitchFamily="82" charset="0"/>
              </a:rPr>
              <a:t>Как встарь повелось на великой Руси.</a:t>
            </a:r>
            <a:r>
              <a:rPr lang="ru-RU" altLang="ru-RU" sz="1600" smtClean="0">
                <a:latin typeface="Broadway" pitchFamily="82" charset="0"/>
              </a:rPr>
              <a:t>         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57642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851275" y="5805488"/>
            <a:ext cx="352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latin typeface="Franklin Gothic Book" pitchFamily="34" charset="0"/>
              </a:rPr>
              <a:t>А.Сурков и К.Симонов на ржевском направлении</a:t>
            </a:r>
          </a:p>
        </p:txBody>
      </p:sp>
      <p:sp>
        <p:nvSpPr>
          <p:cNvPr id="7" name="Нашивка 6">
            <a:hlinkClick r:id="rId3" action="ppaction://hlinksldjump"/>
          </p:cNvPr>
          <p:cNvSpPr/>
          <p:nvPr/>
        </p:nvSpPr>
        <p:spPr>
          <a:xfrm>
            <a:off x="8286750" y="6072188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К.Симонов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3708400" cy="4751387"/>
          </a:xfrm>
        </p:spPr>
        <p:txBody>
          <a:bodyPr>
            <a:normAutofit lnSpcReduction="10000"/>
          </a:bodyPr>
          <a:lstStyle/>
          <a:p>
            <a:r>
              <a:rPr lang="ru-RU" altLang="ru-RU" sz="1800" b="1" smtClean="0">
                <a:latin typeface="Times New Roman" pitchFamily="18" charset="0"/>
              </a:rPr>
              <a:t>Слезами измеренный чаще, чем верстами,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Шел тракт, на пригорках скрываясь из глаз: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Деревни, деревни, деревни с погостами,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Как будто на них вся Россия сошлась,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Как будто за каждою русской околицей,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Крестом своих рук ограждая живых,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Всем миром сойдясь, наши прадеды молятся </a:t>
            </a:r>
          </a:p>
          <a:p>
            <a:r>
              <a:rPr lang="ru-RU" altLang="ru-RU" sz="1800" b="1" smtClean="0">
                <a:latin typeface="Times New Roman" pitchFamily="18" charset="0"/>
              </a:rPr>
              <a:t>За в Бога не верящих внуков своих.</a:t>
            </a:r>
            <a:endParaRPr lang="ru-RU" altLang="ru-RU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1800" smtClean="0">
              <a:latin typeface="Times New Roman" pitchFamily="18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57375"/>
            <a:ext cx="2857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5643563" y="4143375"/>
            <a:ext cx="321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Franklin Gothic Book" pitchFamily="34" charset="0"/>
              </a:rPr>
              <a:t>А.Сурков и К.Симонов на ржевском направлении</a:t>
            </a:r>
          </a:p>
        </p:txBody>
      </p:sp>
      <p:sp>
        <p:nvSpPr>
          <p:cNvPr id="7" name="Нашивка 6">
            <a:hlinkClick r:id="rId3" action="ppaction://hlinksldjump"/>
          </p:cNvPr>
          <p:cNvSpPr/>
          <p:nvPr/>
        </p:nvSpPr>
        <p:spPr>
          <a:xfrm>
            <a:off x="8286750" y="6072188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6" name="Picture 8" descr="malov_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5080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TextBox 5"/>
          <p:cNvSpPr txBox="1">
            <a:spLocks noChangeArrowheads="1"/>
          </p:cNvSpPr>
          <p:nvPr/>
        </p:nvSpPr>
        <p:spPr bwMode="auto">
          <a:xfrm>
            <a:off x="3995738" y="5661025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/>
              <a:t>К.Симонов с солдатами</a:t>
            </a:r>
          </a:p>
          <a:p>
            <a:pPr eaLnBrk="1" hangingPunct="1"/>
            <a:r>
              <a:rPr lang="ru-RU" altLang="ru-RU" b="1" i="1"/>
              <a:t> 62 армии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К.Симонов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56325" y="1268413"/>
            <a:ext cx="2771775" cy="4679950"/>
          </a:xfrm>
        </p:spPr>
        <p:txBody>
          <a:bodyPr>
            <a:normAutofit/>
          </a:bodyPr>
          <a:lstStyle/>
          <a:p>
            <a:pPr marL="990600" lvl="1" indent="-533400"/>
            <a:endParaRPr lang="ru-RU" altLang="ru-RU" sz="1200" smtClean="0">
              <a:latin typeface="Arial" charset="0"/>
            </a:endParaRP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Жди меня, и я вернусь,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Всем смертям назло.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Кто не ждал меня, тот пусть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Скажет: — Повезло.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Не понять, не ждавшим им,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Как среди огня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Ожиданием своим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Ты спасла меня.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Как я выжил, будем знать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Только мы с тобой, —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Просто ты умела ждать, </a:t>
            </a:r>
          </a:p>
          <a:p>
            <a:pPr marL="609600" indent="-609600"/>
            <a:r>
              <a:rPr lang="ru-RU" altLang="ru-RU" sz="1400" b="1" smtClean="0">
                <a:latin typeface="Times New Roman" pitchFamily="18" charset="0"/>
              </a:rPr>
              <a:t>Как никто другой.9</a:t>
            </a:r>
          </a:p>
        </p:txBody>
      </p:sp>
      <p:sp>
        <p:nvSpPr>
          <p:cNvPr id="7" name="Нашивка 6">
            <a:hlinkClick r:id="rId2" action="ppaction://hlinksldjump"/>
          </p:cNvPr>
          <p:cNvSpPr/>
          <p:nvPr/>
        </p:nvSpPr>
        <p:spPr>
          <a:xfrm>
            <a:off x="8286750" y="6072188"/>
            <a:ext cx="484188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9" name="Picture 7" descr="rus-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61626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323850" y="6276975"/>
            <a:ext cx="604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/>
              <a:t>Фрагмент их к/ф «Русские люди»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К.Симонов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663" y="1484313"/>
            <a:ext cx="5059362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100" b="1" smtClean="0">
                <a:latin typeface="Arial" charset="0"/>
              </a:rPr>
              <a:t>     </a:t>
            </a:r>
            <a:r>
              <a:rPr lang="ru-RU" altLang="ru-RU" sz="2000" b="1" smtClean="0">
                <a:latin typeface="Times New Roman" pitchFamily="18" charset="0"/>
              </a:rPr>
              <a:t>Симонов видит в солдатской дружбе могучую силу,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</a:rPr>
              <a:t>      способную нравственно возвысить человека,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</a:rPr>
              <a:t>      упрочить сознание его ответственности перед обществом, товарищами, перед самим собой.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Любовь мы завещаем женам,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Воспоминанья — сыновьям,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Но по земле, войной сожженной,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Идти завещано друзьям.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1600" smtClean="0">
                <a:latin typeface="Arial" charset="0"/>
              </a:rPr>
              <a:t>     </a:t>
            </a:r>
            <a:endParaRPr lang="ru-RU" altLang="ru-RU" sz="1600" smtClean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29625" y="6143625"/>
            <a:ext cx="471488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8" name="Picture 8" descr="tvardov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392612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07950" y="5949950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А. Твардовский,</a:t>
            </a:r>
            <a:r>
              <a:rPr lang="ru-RU" altLang="ru-RU"/>
              <a:t> </a:t>
            </a:r>
            <a:r>
              <a:rPr lang="ru-RU" altLang="ru-RU" b="1"/>
              <a:t>К.Симонов</a:t>
            </a:r>
            <a:r>
              <a:rPr lang="ru-RU" altLang="ru-RU"/>
              <a:t> </a:t>
            </a:r>
            <a:r>
              <a:rPr lang="ru-RU" altLang="ru-RU" b="1">
                <a:latin typeface="Franklin Gothic Book" pitchFamily="34" charset="0"/>
              </a:rPr>
              <a:t>и </a:t>
            </a:r>
            <a:r>
              <a:rPr lang="ru-RU" altLang="ru-RU" b="1"/>
              <a:t>А.Сурков</a:t>
            </a:r>
            <a:endParaRPr lang="ru-RU" altLang="ru-RU" b="1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1063</Words>
  <Application>Microsoft Office PowerPoint</Application>
  <PresentationFormat>Экран (4:3)</PresentationFormat>
  <Paragraphs>192</Paragraphs>
  <Slides>21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Broadway</vt:lpstr>
      <vt:lpstr>Трек</vt:lpstr>
      <vt:lpstr>Презентация PowerPoint</vt:lpstr>
      <vt:lpstr>Презентация PowerPoint</vt:lpstr>
      <vt:lpstr>Содержание</vt:lpstr>
      <vt:lpstr>Вступление</vt:lpstr>
      <vt:lpstr>К.Симонов</vt:lpstr>
      <vt:lpstr>К.Симонов</vt:lpstr>
      <vt:lpstr>К.Симонов</vt:lpstr>
      <vt:lpstr>К.Симонов</vt:lpstr>
      <vt:lpstr>К.Симонов</vt:lpstr>
      <vt:lpstr>А.Твардовский</vt:lpstr>
      <vt:lpstr>А.Твардовский</vt:lpstr>
      <vt:lpstr>А.Твардовский</vt:lpstr>
      <vt:lpstr>А.Твардовский</vt:lpstr>
      <vt:lpstr>А.Сурков</vt:lpstr>
      <vt:lpstr>А.Сурков</vt:lpstr>
      <vt:lpstr>А.Сурков</vt:lpstr>
      <vt:lpstr>М.Исаковский</vt:lpstr>
      <vt:lpstr>М.Исаковский</vt:lpstr>
      <vt:lpstr>М.Исаковский</vt:lpstr>
      <vt:lpstr>М.Исаковский</vt:lpstr>
      <vt:lpstr>Заключение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Презентация по литературе</dc:title>
  <dc:creator>Гриша</dc:creator>
  <cp:lastModifiedBy>125-1</cp:lastModifiedBy>
  <cp:revision>88</cp:revision>
  <dcterms:created xsi:type="dcterms:W3CDTF">2008-04-18T06:29:42Z</dcterms:created>
  <dcterms:modified xsi:type="dcterms:W3CDTF">2015-02-17T12:09:52Z</dcterms:modified>
</cp:coreProperties>
</file>