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306" r:id="rId6"/>
    <p:sldId id="309" r:id="rId7"/>
    <p:sldId id="308" r:id="rId8"/>
    <p:sldId id="307" r:id="rId9"/>
    <p:sldId id="304" r:id="rId10"/>
    <p:sldId id="305" r:id="rId11"/>
    <p:sldId id="303" r:id="rId12"/>
    <p:sldId id="302" r:id="rId13"/>
    <p:sldId id="300" r:id="rId14"/>
    <p:sldId id="288" r:id="rId15"/>
    <p:sldId id="299" r:id="rId16"/>
    <p:sldId id="297" r:id="rId17"/>
    <p:sldId id="296" r:id="rId18"/>
    <p:sldId id="261" r:id="rId19"/>
    <p:sldId id="283" r:id="rId20"/>
    <p:sldId id="259" r:id="rId21"/>
    <p:sldId id="286" r:id="rId22"/>
    <p:sldId id="282" r:id="rId23"/>
    <p:sldId id="312" r:id="rId24"/>
    <p:sldId id="285" r:id="rId25"/>
    <p:sldId id="281" r:id="rId26"/>
    <p:sldId id="279" r:id="rId27"/>
    <p:sldId id="313" r:id="rId28"/>
    <p:sldId id="275" r:id="rId29"/>
    <p:sldId id="278" r:id="rId30"/>
    <p:sldId id="280" r:id="rId31"/>
    <p:sldId id="311" r:id="rId32"/>
    <p:sldId id="276" r:id="rId33"/>
    <p:sldId id="31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2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5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4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3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6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8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6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0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ADE0-10DA-4086-AAFB-DBF63EAA8AB3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BEB7F-0018-4AA0-BC34-41D3AE4EE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4123" y="1064174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Segoe Print" panose="02000600000000000000" pitchFamily="2" charset="0"/>
              </a:rPr>
              <a:t>Викторина по творчеству </a:t>
            </a:r>
            <a:br>
              <a:rPr lang="ru-RU" sz="4800" dirty="0" smtClean="0">
                <a:latin typeface="Segoe Print" panose="02000600000000000000" pitchFamily="2" charset="0"/>
              </a:rPr>
            </a:br>
            <a:r>
              <a:rPr lang="ru-RU" sz="4800" dirty="0" smtClean="0">
                <a:latin typeface="Segoe Print" panose="02000600000000000000" pitchFamily="2" charset="0"/>
              </a:rPr>
              <a:t>Н.В. Гоголя, </a:t>
            </a:r>
            <a:br>
              <a:rPr lang="ru-RU" sz="4800" dirty="0" smtClean="0">
                <a:latin typeface="Segoe Print" panose="02000600000000000000" pitchFamily="2" charset="0"/>
              </a:rPr>
            </a:br>
            <a:r>
              <a:rPr lang="ru-RU" sz="4800" dirty="0" smtClean="0">
                <a:latin typeface="Segoe Print" panose="02000600000000000000" pitchFamily="2" charset="0"/>
              </a:rPr>
              <a:t>Н.А. Некрасова, </a:t>
            </a:r>
            <a:br>
              <a:rPr lang="ru-RU" sz="4800" dirty="0" smtClean="0">
                <a:latin typeface="Segoe Print" panose="02000600000000000000" pitchFamily="2" charset="0"/>
              </a:rPr>
            </a:br>
            <a:r>
              <a:rPr lang="ru-RU" sz="4800" dirty="0" smtClean="0">
                <a:latin typeface="Segoe Print" panose="02000600000000000000" pitchFamily="2" charset="0"/>
              </a:rPr>
              <a:t>М.Е. Салтыкова-Щедрина.</a:t>
            </a:r>
            <a:endParaRPr lang="ru-RU" sz="48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68" y="3725801"/>
            <a:ext cx="1872957" cy="2864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67" y="3725800"/>
            <a:ext cx="2338386" cy="2864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23" y="3738298"/>
            <a:ext cx="2311241" cy="28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59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Вспомните, почему юный Некрасов, переехавший в </a:t>
            </a:r>
            <a:r>
              <a:rPr lang="ru-RU" dirty="0">
                <a:latin typeface="Segoe Print" panose="02000600000000000000" pitchFamily="2" charset="0"/>
              </a:rPr>
              <a:t>П</a:t>
            </a:r>
            <a:r>
              <a:rPr lang="ru-RU" dirty="0" smtClean="0">
                <a:latin typeface="Segoe Print" panose="02000600000000000000" pitchFamily="2" charset="0"/>
              </a:rPr>
              <a:t>етербург, вынужден был 8 лет вести нищенский образ жизни, голодать, прежде чем добился успеха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1914" y="321837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Некрасов мечтал о литературной карьере. Отец был против и прекратил посылать ему деньги. </a:t>
            </a:r>
            <a:endParaRPr lang="ru-RU" sz="32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01" y="3116101"/>
            <a:ext cx="50006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086" y="2083248"/>
            <a:ext cx="9922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Segoe Print" panose="02000600000000000000" pitchFamily="2" charset="0"/>
              </a:rPr>
              <a:t>Однажды, в студеную зимнюю пору,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latin typeface="Segoe Print" panose="02000600000000000000" pitchFamily="2" charset="0"/>
              </a:rPr>
              <a:t>Я из лесу вышел; был сильный мороз.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latin typeface="Segoe Print" panose="02000600000000000000" pitchFamily="2" charset="0"/>
              </a:rPr>
              <a:t>Гляжу, поднимается медленно в </a:t>
            </a:r>
            <a:r>
              <a:rPr lang="ru-RU" sz="32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гору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…? </a:t>
            </a:r>
            <a:endParaRPr lang="ru-RU" sz="3200" b="1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5803" y="5984495"/>
            <a:ext cx="8057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Segoe Print" panose="02000600000000000000" pitchFamily="2" charset="0"/>
              </a:rPr>
              <a:t>Лошадка, везущая хворосту воз.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914" y="220737"/>
            <a:ext cx="11332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Segoe Print" panose="02000600000000000000" pitchFamily="2" charset="0"/>
              </a:rPr>
              <a:t>Продолжите строчку из поэмы </a:t>
            </a:r>
            <a:endParaRPr lang="ru-RU" sz="4400" b="1" dirty="0" smtClean="0">
              <a:latin typeface="Segoe Print" panose="02000600000000000000" pitchFamily="2" charset="0"/>
            </a:endParaRPr>
          </a:p>
          <a:p>
            <a:pPr algn="ctr"/>
            <a:r>
              <a:rPr lang="ru-RU" sz="4400" b="1" dirty="0" smtClean="0">
                <a:latin typeface="Segoe Print" panose="02000600000000000000" pitchFamily="2" charset="0"/>
              </a:rPr>
              <a:t>"</a:t>
            </a:r>
            <a:r>
              <a:rPr lang="ru-RU" sz="4400" b="1" dirty="0">
                <a:latin typeface="Segoe Print" panose="02000600000000000000" pitchFamily="2" charset="0"/>
              </a:rPr>
              <a:t>Крестьянские дети":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43" y="3697290"/>
            <a:ext cx="335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5" y="9137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Назовите причины, по которым княгиня Трубецкая, отказавшись от всех привилегий, уехала за мужем-декабристом в </a:t>
            </a:r>
            <a:r>
              <a:rPr lang="ru-RU" dirty="0">
                <a:latin typeface="Segoe Print" panose="02000600000000000000" pitchFamily="2" charset="0"/>
              </a:rPr>
              <a:t>С</a:t>
            </a:r>
            <a:r>
              <a:rPr lang="ru-RU" dirty="0" smtClean="0">
                <a:latin typeface="Segoe Print" panose="02000600000000000000" pitchFamily="2" charset="0"/>
              </a:rPr>
              <a:t>ибирь.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1563" y="3060380"/>
            <a:ext cx="8951742" cy="266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«Я должна близ мужа умереть».</a:t>
            </a:r>
            <a:endParaRPr lang="ru-RU" b="1" dirty="0" smtClean="0">
              <a:solidFill>
                <a:srgbClr val="7030A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«Я силы дам ему».</a:t>
            </a:r>
            <a:endParaRPr lang="ru-RU" b="1" dirty="0" smtClean="0">
              <a:solidFill>
                <a:srgbClr val="7030A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«Я видеть не могу продажных и тупых». </a:t>
            </a:r>
            <a:endParaRPr lang="ru-RU" b="1" dirty="0">
              <a:solidFill>
                <a:srgbClr val="7030A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Segoe Print" panose="02000600000000000000" pitchFamily="2" charset="0"/>
              </a:rPr>
              <a:t>Назовите полное имя и отчество писателя.</a:t>
            </a:r>
            <a:endParaRPr lang="ru-RU" sz="4800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1914" y="2303294"/>
            <a:ext cx="787790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 </a:t>
            </a:r>
            <a:r>
              <a:rPr lang="ru-RU" sz="4800" dirty="0" err="1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Евграфович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22" y="1849034"/>
            <a:ext cx="3577489" cy="47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Соедините слова, чтобы получились названия сказок. 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754" y="157819"/>
            <a:ext cx="1066892" cy="106689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Segoe Print" panose="02000600000000000000" pitchFamily="2" charset="0"/>
              </a:rPr>
              <a:t> пескарь.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Segoe Print" panose="02000600000000000000" pitchFamily="2" charset="0"/>
              </a:rPr>
              <a:t> помещик.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Segoe Print" panose="02000600000000000000" pitchFamily="2" charset="0"/>
              </a:rPr>
              <a:t> заяц.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Segoe Print" panose="02000600000000000000" pitchFamily="2" charset="0"/>
              </a:rPr>
              <a:t> один мужик двух генералов прокормил.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990600" y="187298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Segoe Print" panose="02000600000000000000" pitchFamily="2" charset="0"/>
              </a:rPr>
              <a:t> Дикий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Segoe Print" panose="02000600000000000000" pitchFamily="2" charset="0"/>
              </a:rPr>
              <a:t> Премудрый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Segoe Print" panose="02000600000000000000" pitchFamily="2" charset="0"/>
              </a:rPr>
              <a:t> Повесть о том, как …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Segoe Print" panose="02000600000000000000" pitchFamily="2" charset="0"/>
              </a:rPr>
              <a:t> Самоотверженный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07812" y="6311900"/>
            <a:ext cx="419803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– 2; 2 – 1; 3 – 4; 4 – 3. </a:t>
            </a:r>
            <a:endParaRPr lang="ru-RU" sz="20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4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58" y="9700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Как называлась газета, которую читали два генерала на острове, пока не нашли мужика?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02" y="2649376"/>
            <a:ext cx="47625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13076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Назовите пороки, которые осуждает писатель в мужике, главном герое «Повести о том, как один мужик двух генералов прокормил».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3812" y="3494744"/>
            <a:ext cx="6096000" cy="26026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Привычка к рабскому положению,</a:t>
            </a:r>
            <a:endParaRPr lang="ru-RU" sz="11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самосознания, самоуважения</a:t>
            </a:r>
            <a:endParaRPr lang="ru-RU" sz="11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Неумение постоять за себя</a:t>
            </a:r>
            <a:endParaRPr lang="ru-RU" sz="11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5" y="3085698"/>
            <a:ext cx="2440745" cy="3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064" y="13217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Вспомните, герой какого изученного ранее произведения напоминает по поведению мужика из «Повести о том, как один мужик двух генералов прокормил»? 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779" y="5521731"/>
            <a:ext cx="1066892" cy="106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03" y="2966283"/>
            <a:ext cx="2814593" cy="3754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7957" y="3501466"/>
            <a:ext cx="6156055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Герасим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(Тургенев И.С. «Муму»)</a:t>
            </a:r>
            <a:endParaRPr lang="ru-RU" sz="3200" b="1" dirty="0">
              <a:solidFill>
                <a:srgbClr val="7030A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1417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</a:rPr>
              <a:t>Он «весь погрузился в музыку пуль и мечей. Он не знал, что такое значит обдумывать, или рассчитывать, или измерять заранее свои и чужие поступки». 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16" y="2947183"/>
            <a:ext cx="4591929" cy="1280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Андрий Бульба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(Н.В. Гоголь «Тарас Бульба»)</a:t>
            </a:r>
            <a:endParaRPr lang="ru-RU" sz="32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81" y="3587263"/>
            <a:ext cx="6705600" cy="28956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7" y="5529774"/>
            <a:ext cx="1069145" cy="10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1" y="11247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«Весь он, с головы до ног, оброс волосами, словно древний Исав, а ногти у него сделались как железные».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9" y="2464604"/>
            <a:ext cx="3332977" cy="4166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5360" y="3822473"/>
            <a:ext cx="6719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«Дикий помещик»,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М.Е. Салтыков-Щедрин</a:t>
            </a:r>
            <a:endParaRPr lang="ru-RU" sz="36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22479"/>
              </p:ext>
            </p:extLst>
          </p:nvPr>
        </p:nvGraphicFramePr>
        <p:xfrm>
          <a:off x="295422" y="647113"/>
          <a:ext cx="11141612" cy="568336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46641"/>
                <a:gridCol w="1673006"/>
                <a:gridCol w="1491125"/>
                <a:gridCol w="1492628"/>
                <a:gridCol w="1347036"/>
                <a:gridCol w="1491176"/>
              </a:tblGrid>
              <a:tr h="84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Segoe Print" panose="02000600000000000000" pitchFamily="2" charset="0"/>
                        </a:rPr>
                        <a:t>Н.В. Гоголь</a:t>
                      </a:r>
                      <a:endParaRPr lang="ru-RU" sz="3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" action="ppaction://hlinksldjump"/>
                        </a:rPr>
                        <a:t>100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3" action="ppaction://hlinksldjump"/>
                        </a:rPr>
                        <a:t>200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4" action="ppaction://hlinksldjump"/>
                        </a:rPr>
                        <a:t>300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5" action="ppaction://hlinksldjump"/>
                        </a:rPr>
                        <a:t>400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6" action="ppaction://hlinksldjump"/>
                        </a:rPr>
                        <a:t>500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Segoe Print" panose="02000600000000000000" pitchFamily="2" charset="0"/>
                        </a:rPr>
                        <a:t>Н.А. Некрасов</a:t>
                      </a:r>
                      <a:endParaRPr lang="ru-RU" sz="3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7" action="ppaction://hlinksldjump"/>
                        </a:rPr>
                        <a:t>100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8" action="ppaction://hlinksldjump"/>
                        </a:rPr>
                        <a:t>200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9" action="ppaction://hlinksldjump"/>
                        </a:rPr>
                        <a:t>300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0" action="ppaction://hlinksldjump"/>
                        </a:rPr>
                        <a:t>400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1" action="ppaction://hlinksldjump"/>
                        </a:rPr>
                        <a:t>500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Segoe Print" panose="02000600000000000000" pitchFamily="2" charset="0"/>
                        </a:rPr>
                        <a:t>М.Е. Салтыков-Щедрин</a:t>
                      </a:r>
                      <a:endParaRPr lang="ru-RU" sz="3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2" action="ppaction://hlinksldjump"/>
                        </a:rPr>
                        <a:t>100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3" action="ppaction://hlinksldjump"/>
                        </a:rPr>
                        <a:t>200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4" action="ppaction://hlinksldjump"/>
                        </a:rPr>
                        <a:t>300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5" action="ppaction://hlinksldjump"/>
                        </a:rPr>
                        <a:t>400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6" action="ppaction://hlinksldjump"/>
                        </a:rPr>
                        <a:t>500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Segoe Print" panose="02000600000000000000" pitchFamily="2" charset="0"/>
                        </a:rPr>
                        <a:t>Узнай героя</a:t>
                      </a:r>
                      <a:endParaRPr lang="ru-RU" sz="3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7" action="ppaction://hlinksldjump"/>
                        </a:rPr>
                        <a:t>100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8" action="ppaction://hlinksldjump"/>
                        </a:rPr>
                        <a:t>200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19" action="ppaction://hlinksldjump"/>
                        </a:rPr>
                        <a:t>300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0" action="ppaction://hlinksldjump"/>
                        </a:rPr>
                        <a:t>400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1" action="ppaction://hlinksldjump"/>
                        </a:rPr>
                        <a:t>500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Segoe Print" panose="02000600000000000000" pitchFamily="2" charset="0"/>
                        </a:rPr>
                        <a:t>Откуда цитата?</a:t>
                      </a:r>
                      <a:endParaRPr lang="ru-RU" sz="3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2" action="ppaction://hlinksldjump"/>
                        </a:rPr>
                        <a:t>100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3" action="ppaction://hlinksldjump"/>
                        </a:rPr>
                        <a:t>200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4" action="ppaction://hlinksldjump"/>
                        </a:rPr>
                        <a:t>300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5" action="ppaction://hlinksldjump"/>
                        </a:rPr>
                        <a:t>400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6" action="ppaction://hlinksldjump"/>
                        </a:rPr>
                        <a:t>500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5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Segoe Print" panose="02000600000000000000" pitchFamily="2" charset="0"/>
                        </a:rPr>
                        <a:t>Общие вопросы</a:t>
                      </a:r>
                      <a:endParaRPr lang="ru-RU" sz="3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7" action="ppaction://hlinksldjump"/>
                        </a:rPr>
                        <a:t>100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8" action="ppaction://hlinksldjump"/>
                        </a:rPr>
                        <a:t>200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29" action="ppaction://hlinksldjump"/>
                        </a:rPr>
                        <a:t>300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30" action="ppaction://hlinksldjump"/>
                        </a:rPr>
                        <a:t>400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Segoe Print" panose="02000600000000000000" pitchFamily="2" charset="0"/>
                          <a:hlinkClick r:id="rId31" action="ppaction://hlinksldjump"/>
                        </a:rPr>
                        <a:t>500</a:t>
                      </a:r>
                      <a:endParaRPr lang="ru-RU" sz="36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71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48" y="4238371"/>
            <a:ext cx="7011572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Княгиня Трубецкая </a:t>
            </a:r>
            <a:b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(Некрасов Н.А. «Русские женщины»)</a:t>
            </a:r>
            <a:endParaRPr lang="ru-RU" sz="32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0784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О нет! я этого ждала...</a:t>
            </a:r>
          </a:p>
          <a:p>
            <a:pPr marL="0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   Но вы, но вы... злодей!..</a:t>
            </a:r>
          </a:p>
          <a:p>
            <a:pPr marL="0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Неделя целая прошла...</a:t>
            </a:r>
          </a:p>
          <a:p>
            <a:pPr marL="0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   Нет сердца у людей!</a:t>
            </a:r>
          </a:p>
          <a:p>
            <a:pPr marL="0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Зачем бы разом не сказать?..</a:t>
            </a:r>
          </a:p>
          <a:p>
            <a:pPr marL="0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   Уж шла бы я давно...</a:t>
            </a:r>
          </a:p>
          <a:p>
            <a:pPr marL="0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Велите ж партию сбирать -</a:t>
            </a:r>
          </a:p>
          <a:p>
            <a:pPr marL="0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   Иду! мне все равно!..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28" y="3315417"/>
            <a:ext cx="2438180" cy="3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569" y="5265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Мужик («Повесть о том, как один мужик двух генералов прокормил», М.Е. Салтыков-Щедрин)</a:t>
            </a:r>
            <a:endParaRPr lang="ru-RU" sz="32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25" y="5634273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91" y="191086"/>
            <a:ext cx="6858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58" y="252584"/>
            <a:ext cx="8981050" cy="37567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Segoe Print" panose="02000600000000000000" pitchFamily="2" charset="0"/>
              </a:rPr>
              <a:t>«…потупила свои очи; прекрасными снежными полукружьями надвинулись на</a:t>
            </a:r>
            <a:br>
              <a:rPr lang="ru-RU" sz="3600" dirty="0" smtClean="0">
                <a:latin typeface="Segoe Print" panose="02000600000000000000" pitchFamily="2" charset="0"/>
              </a:rPr>
            </a:br>
            <a:r>
              <a:rPr lang="ru-RU" sz="3600" dirty="0" smtClean="0">
                <a:latin typeface="Segoe Print" panose="02000600000000000000" pitchFamily="2" charset="0"/>
              </a:rPr>
              <a:t>  них веки, </a:t>
            </a:r>
            <a:r>
              <a:rPr lang="ru-RU" sz="3600" dirty="0" err="1" smtClean="0">
                <a:latin typeface="Segoe Print" panose="02000600000000000000" pitchFamily="2" charset="0"/>
              </a:rPr>
              <a:t>окраенные</a:t>
            </a:r>
            <a:r>
              <a:rPr lang="ru-RU" sz="3600" dirty="0" smtClean="0">
                <a:latin typeface="Segoe Print" panose="02000600000000000000" pitchFamily="2" charset="0"/>
              </a:rPr>
              <a:t> длинными, как стрелы, ресницами. </a:t>
            </a:r>
            <a:r>
              <a:rPr lang="ru-RU" sz="3600" dirty="0" err="1" smtClean="0">
                <a:latin typeface="Segoe Print" panose="02000600000000000000" pitchFamily="2" charset="0"/>
              </a:rPr>
              <a:t>Наклонилося</a:t>
            </a:r>
            <a:r>
              <a:rPr lang="ru-RU" sz="3600" dirty="0" smtClean="0">
                <a:latin typeface="Segoe Print" panose="02000600000000000000" pitchFamily="2" charset="0"/>
              </a:rPr>
              <a:t> все</a:t>
            </a:r>
            <a:br>
              <a:rPr lang="ru-RU" sz="3600" dirty="0" smtClean="0">
                <a:latin typeface="Segoe Print" panose="02000600000000000000" pitchFamily="2" charset="0"/>
              </a:rPr>
            </a:br>
            <a:r>
              <a:rPr lang="ru-RU" sz="3600" dirty="0" smtClean="0">
                <a:latin typeface="Segoe Print" panose="02000600000000000000" pitchFamily="2" charset="0"/>
              </a:rPr>
              <a:t>  чудесное лицо ее, и тонкий румянец оттенил его снизу».</a:t>
            </a:r>
            <a:endParaRPr lang="ru-RU" sz="3600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39" y="2967130"/>
            <a:ext cx="2548128" cy="36636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0110" y="4233256"/>
            <a:ext cx="6718506" cy="1248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Панночка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(Н.В. Гоголь «Тарас Бульба»)</a:t>
            </a:r>
            <a:endParaRPr lang="ru-RU" dirty="0">
              <a:solidFill>
                <a:srgbClr val="7030A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529" y="622384"/>
            <a:ext cx="96832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egoe Print" panose="02000600000000000000" pitchFamily="2" charset="0"/>
              </a:rPr>
              <a:t>Посмотрит в окошко — ан там все, как он задумал, все точно так уж и есть! Ломятся, по щучьему велению, под грузом плодов деревья грушевые, персиковые, абрикосовые, а он только знай фрукты машинами собирает да в рот кладёт!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90160" y="527788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«Дикий помещик». </a:t>
            </a:r>
          </a:p>
          <a:p>
            <a:pPr fontAlgn="base"/>
            <a:r>
              <a:rPr lang="ru-RU" sz="28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М.Е. Салтыков-Щедрин</a:t>
            </a:r>
            <a:endParaRPr lang="ru-RU" sz="2800" b="1" i="0" dirty="0">
              <a:solidFill>
                <a:srgbClr val="7030A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5058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u="sng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Сюрприз! 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Вы получаете 200 очков и право выбрать команде соперников следующий вопрос!</a:t>
            </a:r>
            <a:endParaRPr lang="ru-RU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41" y="2525551"/>
            <a:ext cx="6153150" cy="4105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843" y="4684542"/>
            <a:ext cx="2035257" cy="1946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" y="1168583"/>
            <a:ext cx="1924343" cy="1924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97" y="1703217"/>
            <a:ext cx="17526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1" y="464234"/>
            <a:ext cx="10515600" cy="34887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«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Нет, братцы, так любить, как русская душа, - любить не то чтобы умом или чем другим, а всем, чем дал бог, что ни есть в тебе, а... Нет, так любить никто не может!»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7861" y="3951195"/>
            <a:ext cx="6753685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 Бульба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(Н.В. Гоголь «Тарас Бульба»)</a:t>
            </a:r>
            <a:endParaRPr lang="ru-RU" sz="3200" dirty="0">
              <a:solidFill>
                <a:srgbClr val="7030A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81" y="3789500"/>
            <a:ext cx="4018671" cy="2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154110"/>
            <a:ext cx="10515600" cy="3095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Segoe Print" panose="02000600000000000000" pitchFamily="2" charset="0"/>
              </a:rPr>
              <a:t>«Вчера у почтенного начальника нашей древней столицы был парадный обед. Стол сервирован был на сто персон с роскошью изумительною. Дары всех стран назначили себе как бы рандеву на этом волшебном празднике. Тут была и «</a:t>
            </a:r>
            <a:r>
              <a:rPr lang="ru-RU" sz="3200" b="1" dirty="0" err="1" smtClean="0">
                <a:latin typeface="Segoe Print" panose="02000600000000000000" pitchFamily="2" charset="0"/>
              </a:rPr>
              <a:t>шексинска</a:t>
            </a:r>
            <a:r>
              <a:rPr lang="ru-RU" sz="3200" b="1" dirty="0" smtClean="0">
                <a:latin typeface="Segoe Print" panose="02000600000000000000" pitchFamily="2" charset="0"/>
              </a:rPr>
              <a:t> стерлядь золотая», и питомец лесов кавказских – фазан…»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70" y="4552324"/>
            <a:ext cx="2771335" cy="2078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3582825"/>
            <a:ext cx="3048000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247" y="3852789"/>
            <a:ext cx="5337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«Повесть о том как один мужик двух генералов прокормил»,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М.Е. Салтыков-Щедрин</a:t>
            </a:r>
            <a:endParaRPr lang="ru-RU" sz="24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0081" y="455509"/>
            <a:ext cx="98782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Segoe Print" panose="02000600000000000000" pitchFamily="2" charset="0"/>
              </a:rPr>
              <a:t> Дорога вилась передо мною между густыми кустами орешника, уже залитыми мраком; я подвигался вперёд с трудом. Дрожки прыгали по твердым корням столетних дубов и лип, беспрестанно пересекавшим глубокие продольные рытвины — следы тележных колес; лошадь моя начала спотыкаться. Сильный ветер внезапно загудел в вышине, деревья забушевали, крупные капли дождя резко застучали, зашлёпали по листьям, сверкнула молния, и гроза разразилась. Дождь полил ручьями.</a:t>
            </a:r>
            <a:endParaRPr lang="ru-RU" sz="2800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3944" y="5512605"/>
            <a:ext cx="5392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«Бирюк», И.С. Тургенев</a:t>
            </a:r>
            <a:endParaRPr lang="ru-RU" sz="3200" b="1" i="0" dirty="0">
              <a:solidFill>
                <a:srgbClr val="7030A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Назовите имена минимум трёх зарубежных классиков. 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636219"/>
            <a:ext cx="6096000" cy="30346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Джек Лондон</a:t>
            </a:r>
            <a:endParaRPr lang="ru-RU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Вильям Шекспир</a:t>
            </a:r>
            <a:endParaRPr lang="ru-RU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Д. Байрон</a:t>
            </a:r>
            <a:endParaRPr lang="ru-RU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4000" b="1" dirty="0" err="1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Брэдбери</a:t>
            </a:r>
            <a:endParaRPr lang="ru-RU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Перечислите известные Вам изобразительно-выразительные средства (минимум 5)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468789"/>
            <a:ext cx="6096000" cy="4162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Эпитет</a:t>
            </a:r>
            <a:endParaRPr lang="ru-RU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</a:t>
            </a:r>
            <a:endParaRPr lang="ru-RU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Олицетворение</a:t>
            </a:r>
            <a:endParaRPr lang="ru-RU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Метафора</a:t>
            </a:r>
            <a:endParaRPr lang="ru-RU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Гипербола</a:t>
            </a:r>
            <a:endParaRPr lang="ru-RU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Гротеск</a:t>
            </a:r>
            <a:endParaRPr lang="ru-RU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459" y="9841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Какое бессмертное произведение так и не смог дописать Николай Васильевич и сжёг его?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Picture 6" descr="душ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78" y="2760859"/>
            <a:ext cx="4802945" cy="38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259" y="355468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48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«Мертвые</a:t>
            </a:r>
            <a:r>
              <a:rPr lang="ru-RU" altLang="ru-RU" sz="4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души»</a:t>
            </a:r>
            <a:endParaRPr lang="ru-RU" altLang="ru-RU" sz="44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Объект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16" y="210381"/>
            <a:ext cx="5548532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Segoe Print" panose="02000600000000000000" pitchFamily="2" charset="0"/>
              </a:rPr>
              <a:t>Кот в мешке!</a:t>
            </a:r>
            <a:endParaRPr lang="ru-RU" sz="4800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30" y="1275726"/>
            <a:ext cx="7455876" cy="54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16" y="210381"/>
            <a:ext cx="5548532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Segoe Print" panose="02000600000000000000" pitchFamily="2" charset="0"/>
              </a:rPr>
              <a:t>Кот в мешке!</a:t>
            </a:r>
            <a:endParaRPr lang="ru-RU" sz="4800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30" y="1275726"/>
            <a:ext cx="7455876" cy="54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553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Перечислите социальные пороки, с которыми боролись писатели </a:t>
            </a:r>
            <a:br>
              <a:rPr lang="ru-RU" b="1" dirty="0" smtClean="0">
                <a:latin typeface="Segoe Print" panose="02000600000000000000" pitchFamily="2" charset="0"/>
              </a:rPr>
            </a:br>
            <a:r>
              <a:rPr lang="ru-RU" b="1" dirty="0" smtClean="0">
                <a:latin typeface="Segoe Print" panose="02000600000000000000" pitchFamily="2" charset="0"/>
              </a:rPr>
              <a:t>19-ого века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Жестокость,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крепостное право,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косность,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привычка мужиков подчиняться помещикам, </a:t>
            </a:r>
            <a:r>
              <a:rPr lang="ru-RU" sz="32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антигуманность</a:t>
            </a:r>
            <a:r>
              <a:rPr lang="ru-RU" sz="32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. </a:t>
            </a:r>
            <a:endParaRPr lang="ru-RU" sz="32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Segoe Print" panose="02000600000000000000" pitchFamily="2" charset="0"/>
              </a:rPr>
              <a:t>Спасибо за игру!</a:t>
            </a:r>
            <a:endParaRPr lang="ru-RU" sz="5400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50" y="1690688"/>
            <a:ext cx="6470921" cy="4850643"/>
          </a:xfrm>
        </p:spPr>
      </p:pic>
    </p:spTree>
    <p:extLst>
      <p:ext uri="{BB962C8B-B14F-4D97-AF65-F5344CB8AC3E}">
        <p14:creationId xmlns:p14="http://schemas.microsoft.com/office/powerpoint/2010/main" val="6785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10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Segoe Print" panose="02000600000000000000" pitchFamily="2" charset="0"/>
              </a:rPr>
              <a:t>Кому принадлежат слова «Добре, сынку, добре!» </a:t>
            </a:r>
            <a:br>
              <a:rPr lang="ru-RU" sz="3600" b="1" dirty="0" smtClean="0">
                <a:latin typeface="Segoe Print" panose="02000600000000000000" pitchFamily="2" charset="0"/>
              </a:rPr>
            </a:br>
            <a:r>
              <a:rPr lang="ru-RU" sz="3600" b="1" dirty="0" smtClean="0">
                <a:latin typeface="Segoe Print" panose="02000600000000000000" pitchFamily="2" charset="0"/>
              </a:rPr>
              <a:t>В какой момент герой произносит их?</a:t>
            </a:r>
            <a:endParaRPr lang="ru-RU" sz="3600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50" y="2852567"/>
            <a:ext cx="6097172" cy="2042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Тарасу Бульбе. Он произносит эти слова, когда видит казнь старшего сына Остапа.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37" y="2259505"/>
            <a:ext cx="4410222" cy="3528178"/>
          </a:xfrm>
          <a:prstGeom prst="rect">
            <a:avLst/>
          </a:prstGeom>
        </p:spPr>
      </p:pic>
      <p:pic>
        <p:nvPicPr>
          <p:cNvPr id="5" name="Объект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Segoe Print" panose="02000600000000000000" pitchFamily="2" charset="0"/>
              </a:rPr>
              <a:t>Почему Тарас убивает своего сына </a:t>
            </a:r>
            <a:r>
              <a:rPr lang="ru-RU" sz="4800" b="1" dirty="0" err="1" smtClean="0">
                <a:latin typeface="Segoe Print" panose="02000600000000000000" pitchFamily="2" charset="0"/>
              </a:rPr>
              <a:t>Андрия</a:t>
            </a:r>
            <a:r>
              <a:rPr lang="ru-RU" sz="4800" b="1" dirty="0" smtClean="0">
                <a:latin typeface="Segoe Print" panose="02000600000000000000" pitchFamily="2" charset="0"/>
              </a:rPr>
              <a:t>?</a:t>
            </a:r>
            <a:endParaRPr lang="ru-RU" sz="4800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38" y="2097331"/>
            <a:ext cx="7283502" cy="42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1388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Охарактеризуйте главных героев повести «Тарас Бульба», братьев Остапа и </a:t>
            </a:r>
            <a:r>
              <a:rPr lang="ru-RU" b="1" dirty="0" err="1" smtClean="0">
                <a:latin typeface="Segoe Print" panose="02000600000000000000" pitchFamily="2" charset="0"/>
              </a:rPr>
              <a:t>Андрия</a:t>
            </a:r>
            <a:r>
              <a:rPr lang="ru-RU" b="1" dirty="0" smtClean="0">
                <a:latin typeface="Segoe Print" panose="02000600000000000000" pitchFamily="2" charset="0"/>
              </a:rPr>
              <a:t>. Назовите, чем они похожи, чем отличаются. 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5" y="3126309"/>
            <a:ext cx="5256775" cy="35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Назовите минимум 5 произведений </a:t>
            </a:r>
            <a:br>
              <a:rPr lang="ru-RU" b="1" dirty="0" smtClean="0">
                <a:latin typeface="Segoe Print" panose="02000600000000000000" pitchFamily="2" charset="0"/>
              </a:rPr>
            </a:br>
            <a:r>
              <a:rPr lang="ru-RU" b="1" dirty="0" smtClean="0">
                <a:latin typeface="Segoe Print" panose="02000600000000000000" pitchFamily="2" charset="0"/>
              </a:rPr>
              <a:t>Н.В. Гоголя. 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6" y="1535551"/>
            <a:ext cx="2068034" cy="3352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9" y="3636814"/>
            <a:ext cx="2283069" cy="3108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690688"/>
            <a:ext cx="2381250" cy="3267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82" y="4033692"/>
            <a:ext cx="1801837" cy="2711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67" y="1096814"/>
            <a:ext cx="1681480" cy="2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19" y="3549931"/>
            <a:ext cx="2065166" cy="31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93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Назовите реку, на берег которой любил бегать в детстве 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Н.А. Некрасов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99" y="2411251"/>
            <a:ext cx="6334125" cy="4219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5360" y="2583152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Волга</a:t>
            </a:r>
            <a:endParaRPr lang="ru-RU" sz="66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14" y="5563934"/>
            <a:ext cx="1066892" cy="1066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913" y="486065"/>
            <a:ext cx="112202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Segoe Print" panose="02000600000000000000" pitchFamily="2" charset="0"/>
              </a:rPr>
              <a:t>Продолжите строчку стихотворения:</a:t>
            </a:r>
            <a:br>
              <a:rPr lang="ru-RU" sz="3200" dirty="0">
                <a:latin typeface="Segoe Print" panose="02000600000000000000" pitchFamily="2" charset="0"/>
              </a:rPr>
            </a:br>
            <a:r>
              <a:rPr lang="ru-RU" sz="3200" dirty="0">
                <a:latin typeface="Segoe Print" panose="02000600000000000000" pitchFamily="2" charset="0"/>
              </a:rPr>
              <a:t/>
            </a:r>
            <a:br>
              <a:rPr lang="ru-RU" sz="3200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Вчерашний день, часу в шестом,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Зашел я на Сенную;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Там били женщину кнутом,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smtClean="0">
                <a:latin typeface="Segoe Print" panose="02000600000000000000" pitchFamily="2" charset="0"/>
              </a:rPr>
              <a:t>Крестьянку …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8424" y="4794493"/>
            <a:ext cx="44873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Молодую.</a:t>
            </a:r>
            <a:endParaRPr lang="ru-RU" sz="44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755</Words>
  <Application>Microsoft Office PowerPoint</Application>
  <PresentationFormat>Широкоэкранный</PresentationFormat>
  <Paragraphs>138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Segoe Print</vt:lpstr>
      <vt:lpstr>Times New Roman</vt:lpstr>
      <vt:lpstr>Wingdings</vt:lpstr>
      <vt:lpstr>Тема Office</vt:lpstr>
      <vt:lpstr>Викторина по творчеству  Н.В. Гоголя,  Н.А. Некрасова,  М.Е. Салтыкова-Щедрина.</vt:lpstr>
      <vt:lpstr>Презентация PowerPoint</vt:lpstr>
      <vt:lpstr>Какое бессмертное произведение так и не смог дописать Николай Васильевич и сжёг его?</vt:lpstr>
      <vt:lpstr>Кому принадлежат слова «Добре, сынку, добре!»  В какой момент герой произносит их?</vt:lpstr>
      <vt:lpstr>Почему Тарас убивает своего сына Андрия?</vt:lpstr>
      <vt:lpstr>Охарактеризуйте главных героев повести «Тарас Бульба», братьев Остапа и Андрия. Назовите, чем они похожи, чем отличаются. </vt:lpstr>
      <vt:lpstr>Назовите минимум 5 произведений  Н.В. Гоголя. </vt:lpstr>
      <vt:lpstr>Назовите реку, на берег которой любил бегать в детстве  Н.А. Некрасов</vt:lpstr>
      <vt:lpstr>Презентация PowerPoint</vt:lpstr>
      <vt:lpstr>Вспомните, почему юный Некрасов, переехавший в Петербург, вынужден был 8 лет вести нищенский образ жизни, голодать, прежде чем добился успеха.</vt:lpstr>
      <vt:lpstr>Презентация PowerPoint</vt:lpstr>
      <vt:lpstr>Назовите причины, по которым княгиня Трубецкая, отказавшись от всех привилегий, уехала за мужем-декабристом в Сибирь.</vt:lpstr>
      <vt:lpstr>Назовите полное имя и отчество писателя.</vt:lpstr>
      <vt:lpstr>Соедините слова, чтобы получились названия сказок. </vt:lpstr>
      <vt:lpstr>Как называлась газета, которую читали два генерала на острове, пока не нашли мужика?</vt:lpstr>
      <vt:lpstr>Назовите пороки, которые осуждает писатель в мужике, главном герое «Повести о том, как один мужик двух генералов прокормил».</vt:lpstr>
      <vt:lpstr>Вспомните, герой какого изученного ранее произведения напоминает по поведению мужика из «Повести о том, как один мужик двух генералов прокормил»? </vt:lpstr>
      <vt:lpstr>Он «весь погрузился в музыку пуль и мечей. Он не знал, что такое значит обдумывать, или рассчитывать, или измерять заранее свои и чужие поступки». </vt:lpstr>
      <vt:lpstr>«Весь он, с головы до ног, оброс волосами, словно древний Исав, а ногти у него сделались как железные».</vt:lpstr>
      <vt:lpstr>Княгиня Трубецкая  (Некрасов Н.А. «Русские женщины»)</vt:lpstr>
      <vt:lpstr>Мужик («Повесть о том, как один мужик двух генералов прокормил», М.Е. Салтыков-Щедрин)</vt:lpstr>
      <vt:lpstr>«…потупила свои очи; прекрасными снежными полукружьями надвинулись на   них веки, окраенные длинными, как стрелы, ресницами. Наклонилося все   чудесное лицо ее, и тонкий румянец оттенил его снизу».</vt:lpstr>
      <vt:lpstr>Презентация PowerPoint</vt:lpstr>
      <vt:lpstr>Сюрприз!  Вы получаете 200 очков и право выбрать команде соперников следующий вопрос!</vt:lpstr>
      <vt:lpstr>«Нет, братцы, так любить, как русская душа, - любить не то чтобы умом или чем другим, а всем, чем дал бог, что ни есть в тебе, а... Нет, так любить никто не может!»</vt:lpstr>
      <vt:lpstr>«Вчера у почтенного начальника нашей древней столицы был парадный обед. Стол сервирован был на сто персон с роскошью изумительною. Дары всех стран назначили себе как бы рандеву на этом волшебном празднике. Тут была и «шексинска стерлядь золотая», и питомец лесов кавказских – фазан…»</vt:lpstr>
      <vt:lpstr>Презентация PowerPoint</vt:lpstr>
      <vt:lpstr>Назовите имена минимум трёх зарубежных классиков. </vt:lpstr>
      <vt:lpstr>Перечислите известные Вам изобразительно-выразительные средства (минимум 5)</vt:lpstr>
      <vt:lpstr>Кот в мешке!</vt:lpstr>
      <vt:lpstr>Кот в мешке!</vt:lpstr>
      <vt:lpstr>Перечислите социальные пороки, с которыми боролись писатели  19-ого века</vt:lpstr>
      <vt:lpstr>Спасибо за игру!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творчеству  Н.В. Гоголя,  Н.А. Некрасова,  М.Е. Салтыкова-Щедрина.</dc:title>
  <dc:creator>Аня</dc:creator>
  <cp:lastModifiedBy>Аня</cp:lastModifiedBy>
  <cp:revision>17</cp:revision>
  <dcterms:created xsi:type="dcterms:W3CDTF">2015-01-20T16:22:57Z</dcterms:created>
  <dcterms:modified xsi:type="dcterms:W3CDTF">2015-01-20T18:48:29Z</dcterms:modified>
</cp:coreProperties>
</file>