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75" r:id="rId2"/>
    <p:sldId id="269" r:id="rId3"/>
    <p:sldId id="270" r:id="rId4"/>
    <p:sldId id="257" r:id="rId5"/>
    <p:sldId id="258" r:id="rId6"/>
    <p:sldId id="259" r:id="rId7"/>
    <p:sldId id="271" r:id="rId8"/>
    <p:sldId id="267" r:id="rId9"/>
    <p:sldId id="266" r:id="rId10"/>
    <p:sldId id="272" r:id="rId11"/>
    <p:sldId id="260" r:id="rId12"/>
    <p:sldId id="261" r:id="rId13"/>
    <p:sldId id="265" r:id="rId14"/>
    <p:sldId id="263" r:id="rId15"/>
    <p:sldId id="268" r:id="rId16"/>
    <p:sldId id="264" r:id="rId17"/>
    <p:sldId id="273"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pPr/>
              <a:t>17.02.2015</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17.02.2015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17.02.2015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17.02.2015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17.02.2015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pPr/>
              <a:t>17.02.2015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17.02.2015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17.02.2015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17.02.2015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17.02.2015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pPr/>
              <a:t>17.02.2015</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1200" dirty="0" smtClean="0"/>
              <a:t>Составляла: </a:t>
            </a:r>
            <a:r>
              <a:rPr lang="ru-RU" sz="1200" dirty="0" err="1" smtClean="0"/>
              <a:t>кадырова</a:t>
            </a:r>
            <a:r>
              <a:rPr lang="ru-RU" sz="1200" dirty="0" smtClean="0"/>
              <a:t> </a:t>
            </a:r>
            <a:r>
              <a:rPr lang="ru-RU" sz="1200" dirty="0" err="1" smtClean="0"/>
              <a:t>Гелнур</a:t>
            </a:r>
            <a:r>
              <a:rPr lang="ru-RU" sz="1200" dirty="0" smtClean="0"/>
              <a:t> </a:t>
            </a:r>
            <a:r>
              <a:rPr lang="ru-RU" sz="1200" dirty="0" err="1" smtClean="0"/>
              <a:t>габделхаковна</a:t>
            </a:r>
            <a:r>
              <a:rPr lang="ru-RU" sz="1200" dirty="0" smtClean="0"/>
              <a:t> учительница русского языка и литературы МБОУ «</a:t>
            </a:r>
            <a:r>
              <a:rPr lang="ru-RU" sz="1200" dirty="0" err="1" smtClean="0"/>
              <a:t>Тахталинская</a:t>
            </a:r>
            <a:r>
              <a:rPr lang="ru-RU" sz="1200" dirty="0" smtClean="0"/>
              <a:t> ООШ»Аксубаевского муниципального района РТ</a:t>
            </a:r>
            <a:endParaRPr lang="ru-RU" sz="1200" dirty="0"/>
          </a:p>
        </p:txBody>
      </p:sp>
      <p:sp>
        <p:nvSpPr>
          <p:cNvPr id="3" name="Подзаголовок 2"/>
          <p:cNvSpPr>
            <a:spLocks noGrp="1"/>
          </p:cNvSpPr>
          <p:nvPr>
            <p:ph type="body" idx="1"/>
          </p:nvPr>
        </p:nvSpPr>
        <p:spPr/>
        <p:txBody>
          <a:bodyPr/>
          <a:lstStyle/>
          <a:p>
            <a:r>
              <a:rPr lang="ru-RU" sz="3200" dirty="0" smtClean="0"/>
              <a:t>Презентация по творчеству А.М.Горького </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13"/>
          </p:nvPr>
        </p:nvSpPr>
        <p:spPr/>
        <p:txBody>
          <a:bodyPr>
            <a:normAutofit fontScale="55000" lnSpcReduction="20000"/>
          </a:bodyPr>
          <a:lstStyle/>
          <a:p>
            <a:r>
              <a:rPr lang="ru-RU" sz="1900" dirty="0" smtClean="0"/>
              <a:t>Среди художников, иллюстрировавших произведения Горького, мы встречаем таких мастеров как С. Герасимов, Б. </a:t>
            </a:r>
            <a:r>
              <a:rPr lang="ru-RU" sz="1900" dirty="0" err="1" smtClean="0"/>
              <a:t>Дехтерев</a:t>
            </a:r>
            <a:r>
              <a:rPr lang="ru-RU" sz="1900" dirty="0" smtClean="0"/>
              <a:t>, Б. Иогансон, </a:t>
            </a:r>
            <a:r>
              <a:rPr lang="ru-RU" sz="1900" dirty="0" err="1" smtClean="0"/>
              <a:t>Кукрыниксы</a:t>
            </a:r>
            <a:r>
              <a:rPr lang="ru-RU" sz="1900" dirty="0" smtClean="0"/>
              <a:t>, Ю. Могилевский, А. Пластов, Б. Пророков, К. Рудаков, В. Серов, Д. </a:t>
            </a:r>
            <a:r>
              <a:rPr lang="ru-RU" sz="1900" dirty="0" err="1" smtClean="0"/>
              <a:t>Шмаринов</a:t>
            </a:r>
            <a:r>
              <a:rPr lang="ru-RU" sz="1900" dirty="0" smtClean="0"/>
              <a:t> и др. </a:t>
            </a:r>
            <a:br>
              <a:rPr lang="ru-RU" sz="1900" dirty="0" smtClean="0"/>
            </a:br>
            <a:r>
              <a:rPr lang="ru-RU" sz="1900" dirty="0" smtClean="0"/>
              <a:t>Художникам старшего поколения (</a:t>
            </a:r>
            <a:r>
              <a:rPr lang="ru-RU" sz="1900" dirty="0" err="1" smtClean="0"/>
              <a:t>Шмаринову</a:t>
            </a:r>
            <a:r>
              <a:rPr lang="ru-RU" sz="1900" dirty="0" smtClean="0"/>
              <a:t>, </a:t>
            </a:r>
            <a:r>
              <a:rPr lang="ru-RU" sz="1900" dirty="0" err="1" smtClean="0"/>
              <a:t>Дехтереву</a:t>
            </a:r>
            <a:r>
              <a:rPr lang="ru-RU" sz="1900" dirty="0" smtClean="0"/>
              <a:t>, </a:t>
            </a:r>
            <a:r>
              <a:rPr lang="ru-RU" sz="1900" dirty="0" err="1" smtClean="0"/>
              <a:t>Кукрыниксам</a:t>
            </a:r>
            <a:r>
              <a:rPr lang="ru-RU" sz="1900" dirty="0" smtClean="0"/>
              <a:t>) в период работы над иллюстрациями к произведениям Горького выпало счастье слышать советы и указания самого писателя. Эти советы помогали раскрытию замысла, идеи произведений.</a:t>
            </a:r>
          </a:p>
          <a:p>
            <a:endParaRPr lang="ru-RU" dirty="0"/>
          </a:p>
        </p:txBody>
      </p:sp>
      <p:sp>
        <p:nvSpPr>
          <p:cNvPr id="5" name="Заголовок 4"/>
          <p:cNvSpPr>
            <a:spLocks noGrp="1"/>
          </p:cNvSpPr>
          <p:nvPr>
            <p:ph type="title"/>
          </p:nvPr>
        </p:nvSpPr>
        <p:spPr/>
        <p:txBody>
          <a:bodyPr>
            <a:normAutofit fontScale="90000"/>
          </a:bodyPr>
          <a:lstStyle/>
          <a:p>
            <a:r>
              <a:rPr lang="ru-RU" sz="1400" b="1" dirty="0" smtClean="0"/>
              <a:t>Максим Горький</a:t>
            </a:r>
            <a:r>
              <a:rPr lang="ru-RU" sz="1400" dirty="0" smtClean="0"/>
              <a:t> (Алексей Максимович Пешков) (1868-1936) — писатель, прозаик, драматург.</a:t>
            </a:r>
            <a:endParaRPr lang="ru-RU" sz="1400" dirty="0"/>
          </a:p>
        </p:txBody>
      </p:sp>
      <p:sp>
        <p:nvSpPr>
          <p:cNvPr id="3" name="Текст 2"/>
          <p:cNvSpPr>
            <a:spLocks noGrp="1"/>
          </p:cNvSpPr>
          <p:nvPr>
            <p:ph sz="quarter" idx="14"/>
          </p:nvPr>
        </p:nvSpPr>
        <p:spPr/>
        <p:txBody>
          <a:bodyPr>
            <a:noAutofit/>
          </a:bodyPr>
          <a:lstStyle/>
          <a:p>
            <a:r>
              <a:rPr lang="ru-RU" sz="800" b="1" dirty="0" smtClean="0"/>
              <a:t>*</a:t>
            </a:r>
            <a:r>
              <a:rPr lang="ru-RU" sz="900" b="1" dirty="0" err="1" smtClean="0"/>
              <a:t>Дехтерёв</a:t>
            </a:r>
            <a:r>
              <a:rPr lang="ru-RU" sz="900" b="1" dirty="0" smtClean="0"/>
              <a:t> Борис Александрович</a:t>
            </a:r>
            <a:r>
              <a:rPr lang="ru-RU" sz="900" dirty="0" smtClean="0"/>
              <a:t> (1908–1993), советский график, художник-иллюстратор. Народный художник РСФСР (1966). Лауреат Сталинской премии второй степени (1947). Художник сосредоточил свое внимание на создании строгого и благородного облика детской книги, на единстве ее графического оформления.</a:t>
            </a:r>
            <a:br>
              <a:rPr lang="ru-RU" sz="900" dirty="0" smtClean="0"/>
            </a:br>
            <a:r>
              <a:rPr lang="ru-RU" sz="900" dirty="0" smtClean="0"/>
              <a:t>      Художник иллюстрировал многих классиков: А.С.Пушкина, М.Ю.Лермонтова, И.С.Тургенева, У.Шекспира, А.П.Гайдара, Ш.Перро. Особенного внимания заслуживают его рисунки к повести "Детство" М.Горького. Писатель не раз сам хвалил </a:t>
            </a:r>
            <a:r>
              <a:rPr lang="ru-RU" sz="900" dirty="0" err="1" smtClean="0"/>
              <a:t>Дехтерёва-иллюстратора</a:t>
            </a:r>
            <a:r>
              <a:rPr lang="ru-RU" sz="900" dirty="0" smtClean="0"/>
              <a:t>. С поразительной точностью и чутким отношением к прочитанному художник передает в своих рисунках замысел автора. За иллюстрации к повести М.Горького "Детство" Борис </a:t>
            </a:r>
            <a:r>
              <a:rPr lang="ru-RU" sz="900" dirty="0" err="1" smtClean="0"/>
              <a:t>Дехтерёв</a:t>
            </a:r>
            <a:r>
              <a:rPr lang="ru-RU" sz="900" dirty="0" smtClean="0"/>
              <a:t> в 1947 году награжден Сталинской премией второй степени.</a:t>
            </a:r>
            <a:endParaRPr lang="ru-RU" sz="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4"/>
          </p:nvPr>
        </p:nvSpPr>
        <p:spPr/>
        <p:txBody>
          <a:bodyPr>
            <a:normAutofit fontScale="62500" lnSpcReduction="20000"/>
          </a:bodyPr>
          <a:lstStyle/>
          <a:p>
            <a:r>
              <a:rPr lang="ru-RU" dirty="0"/>
              <a:t>Пароход снова бухал и дрожал, окно каюты горело, как солнце. Бабушка, сидя около меня, чесала волосы и морщилась, что-то нашептывая...</a:t>
            </a:r>
            <a:br>
              <a:rPr lang="ru-RU" dirty="0"/>
            </a:br>
            <a:r>
              <a:rPr lang="ru-RU" dirty="0"/>
              <a:t>Говорила она, как-то особенно выпевая слова, и они легко укреплялись в памяти моей, похожие на цветы, такие же ласковые, яркие, сочные. Когда она улыбалась, ее темные, как вишни, зрачки расширяли</a:t>
            </a:r>
          </a:p>
        </p:txBody>
      </p:sp>
      <p:sp>
        <p:nvSpPr>
          <p:cNvPr id="4" name="Заголовок 3"/>
          <p:cNvSpPr>
            <a:spLocks noGrp="1"/>
          </p:cNvSpPr>
          <p:nvPr>
            <p:ph type="title"/>
          </p:nvPr>
        </p:nvSpPr>
        <p:spPr/>
        <p:txBody>
          <a:bodyPr>
            <a:normAutofit fontScale="90000"/>
          </a:bodyPr>
          <a:lstStyle/>
          <a:p>
            <a:r>
              <a:rPr lang="ru-RU" sz="1400" b="1" dirty="0" smtClean="0"/>
              <a:t>Максим Горький</a:t>
            </a:r>
            <a:r>
              <a:rPr lang="ru-RU" sz="1400" dirty="0" smtClean="0"/>
              <a:t> (Алексей Максимович Пешков) (1868-1936) — писатель, прозаик, драматург.</a:t>
            </a:r>
            <a:endParaRPr lang="ru-RU" sz="1400" dirty="0"/>
          </a:p>
        </p:txBody>
      </p:sp>
      <p:sp>
        <p:nvSpPr>
          <p:cNvPr id="5" name="Текст 4"/>
          <p:cNvSpPr>
            <a:spLocks noGrp="1"/>
          </p:cNvSpPr>
          <p:nvPr>
            <p:ph type="body" idx="1"/>
          </p:nvPr>
        </p:nvSpPr>
        <p:spPr/>
        <p:txBody>
          <a:bodyPr>
            <a:normAutofit fontScale="92500" lnSpcReduction="20000"/>
          </a:bodyPr>
          <a:lstStyle/>
          <a:p>
            <a:endParaRPr lang="ru-RU"/>
          </a:p>
        </p:txBody>
      </p:sp>
      <p:sp>
        <p:nvSpPr>
          <p:cNvPr id="6" name="Текст 5"/>
          <p:cNvSpPr>
            <a:spLocks noGrp="1"/>
          </p:cNvSpPr>
          <p:nvPr>
            <p:ph type="body" sz="quarter" idx="3"/>
          </p:nvPr>
        </p:nvSpPr>
        <p:spPr/>
        <p:txBody>
          <a:bodyPr>
            <a:normAutofit fontScale="92500" lnSpcReduction="20000"/>
          </a:bodyPr>
          <a:lstStyle/>
          <a:p>
            <a:r>
              <a:rPr lang="ru-RU" dirty="0" smtClean="0"/>
              <a:t>Из рассказа «Детство»</a:t>
            </a:r>
            <a:endParaRPr lang="ru-RU" dirty="0"/>
          </a:p>
        </p:txBody>
      </p:sp>
      <p:pic>
        <p:nvPicPr>
          <p:cNvPr id="4098" name="Picture 2" descr="http://im1-tub-ru.yandex.net/i?id=1916739c616f137f6b8c87a781b2778c-97-144&amp;n=24"/>
          <p:cNvPicPr>
            <a:picLocks noGrp="1" noChangeAspect="1" noChangeArrowheads="1"/>
          </p:cNvPicPr>
          <p:nvPr>
            <p:ph sz="quarter" idx="13"/>
          </p:nvPr>
        </p:nvPicPr>
        <p:blipFill>
          <a:blip r:embed="rId2">
            <a:extLst>
              <a:ext uri="{28A0092B-C50C-407E-A947-70E740481C1C}">
                <a14:useLocalDpi xmlns="" xmlns:a14="http://schemas.microsoft.com/office/drawing/2010/main" val="0"/>
              </a:ext>
            </a:extLst>
          </a:blip>
          <a:srcRect/>
          <a:stretch>
            <a:fillRect/>
          </a:stretch>
        </p:blipFill>
        <p:spPr bwMode="auto">
          <a:xfrm>
            <a:off x="1259632" y="2420888"/>
            <a:ext cx="3240360" cy="33123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8034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13"/>
          </p:nvPr>
        </p:nvSpPr>
        <p:spPr/>
        <p:txBody>
          <a:bodyPr/>
          <a:lstStyle/>
          <a:p>
            <a:endParaRPr lang="ru-RU"/>
          </a:p>
        </p:txBody>
      </p:sp>
      <p:sp>
        <p:nvSpPr>
          <p:cNvPr id="4" name="Заголовок 3"/>
          <p:cNvSpPr>
            <a:spLocks noGrp="1"/>
          </p:cNvSpPr>
          <p:nvPr>
            <p:ph type="title"/>
          </p:nvPr>
        </p:nvSpPr>
        <p:spPr/>
        <p:txBody>
          <a:bodyPr>
            <a:normAutofit fontScale="90000"/>
          </a:bodyPr>
          <a:lstStyle/>
          <a:p>
            <a:r>
              <a:rPr lang="ru-RU" sz="1400" b="1" dirty="0"/>
              <a:t>Максим Горький</a:t>
            </a:r>
            <a:r>
              <a:rPr lang="ru-RU" sz="1400" dirty="0"/>
              <a:t> (Алексей Максимович Пешков) (1868-1936) — писатель, прозаик, драматург.</a:t>
            </a:r>
            <a:br>
              <a:rPr lang="ru-RU" sz="1400" dirty="0"/>
            </a:br>
            <a:endParaRPr lang="ru-RU" sz="1400" dirty="0"/>
          </a:p>
        </p:txBody>
      </p:sp>
      <p:sp>
        <p:nvSpPr>
          <p:cNvPr id="9" name="Содержимое 8"/>
          <p:cNvSpPr>
            <a:spLocks noGrp="1"/>
          </p:cNvSpPr>
          <p:nvPr>
            <p:ph sz="quarter" idx="14"/>
          </p:nvPr>
        </p:nvSpPr>
        <p:spPr/>
        <p:txBody>
          <a:bodyPr>
            <a:normAutofit fontScale="25000" lnSpcReduction="20000"/>
          </a:bodyPr>
          <a:lstStyle/>
          <a:p>
            <a:r>
              <a:rPr lang="ru-RU" sz="2800" dirty="0" smtClean="0"/>
              <a:t>Движения </a:t>
            </a:r>
            <a:r>
              <a:rPr lang="ru-RU" sz="2800" dirty="0" smtClean="0"/>
              <a:t>ее походили на кошачьи. У бабушки была очень приятная белоснежная улыбка, глаза при этом вспыхивали теплым светом, и лицо становилось молодым и светлым. Волосы у нее были черные, очень густые, длинные и непослушные. Поэтому, когда бабушка расчесывалась редкозубым гребнем, то обычно сердилась. Говорила бабушка весело, складно, нараспев. Часто упоминала</a:t>
            </a:r>
          </a:p>
          <a:p>
            <a:r>
              <a:rPr lang="ru-RU" sz="2800" dirty="0" smtClean="0"/>
              <a:t>Бога. Все, что она говорила, было теплым и ласковым, поэтому мальчик с первого дня подружился с бабушкой, она стала для него самым верным и близким другом, самым понимающим человеком. Позже он понял, что бабушка была тем человеком, который отдает свою любовь бескорыстно, она любит мир таким, какой он есть. М. Горький трепетно вспоминает о бабушке, и, возможно, именно бескорыстное отношение к людям помогло писателю в дальнейшем перенести тяжелые минуты жизни.</a:t>
            </a:r>
          </a:p>
          <a:p>
            <a:endParaRPr lang="ru-RU"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7584" y="2204864"/>
            <a:ext cx="3672978" cy="37444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68996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a:bodyPr>
          <a:lstStyle/>
          <a:p>
            <a:r>
              <a:rPr lang="ru-RU" sz="2400" dirty="0" smtClean="0"/>
              <a:t>Дом Каширина</a:t>
            </a:r>
            <a:endParaRPr lang="ru-RU" sz="2400" dirty="0"/>
          </a:p>
        </p:txBody>
      </p:sp>
      <p:sp>
        <p:nvSpPr>
          <p:cNvPr id="9" name="Содержимое 8"/>
          <p:cNvSpPr>
            <a:spLocks noGrp="1"/>
          </p:cNvSpPr>
          <p:nvPr>
            <p:ph idx="1"/>
          </p:nvPr>
        </p:nvSpPr>
        <p:spPr/>
        <p:txBody>
          <a:bodyPr/>
          <a:lstStyle/>
          <a:p>
            <a:endParaRPr lang="ru-RU"/>
          </a:p>
        </p:txBody>
      </p:sp>
      <p:pic>
        <p:nvPicPr>
          <p:cNvPr id="1026" name="Picture 2" descr="C:\Documents and Settings\Admin\Рабочий стол\горький.JPG"/>
          <p:cNvPicPr>
            <a:picLocks noChangeAspect="1" noChangeArrowheads="1"/>
          </p:cNvPicPr>
          <p:nvPr/>
        </p:nvPicPr>
        <p:blipFill>
          <a:blip r:embed="rId2"/>
          <a:srcRect/>
          <a:stretch>
            <a:fillRect/>
          </a:stretch>
        </p:blipFill>
        <p:spPr bwMode="auto">
          <a:xfrm>
            <a:off x="1571604" y="2000240"/>
            <a:ext cx="5705475" cy="3648075"/>
          </a:xfrm>
          <a:prstGeom prst="rect">
            <a:avLst/>
          </a:prstGeom>
          <a:noFill/>
        </p:spPr>
      </p:pic>
    </p:spTree>
    <p:extLst>
      <p:ext uri="{BB962C8B-B14F-4D97-AF65-F5344CB8AC3E}">
        <p14:creationId xmlns="" xmlns:p14="http://schemas.microsoft.com/office/powerpoint/2010/main" val="2997410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quarter" idx="13"/>
          </p:nvPr>
        </p:nvSpPr>
        <p:spPr/>
        <p:txBody>
          <a:bodyPr/>
          <a:lstStyle/>
          <a:p>
            <a:endParaRPr lang="ru-RU"/>
          </a:p>
        </p:txBody>
      </p:sp>
      <p:sp>
        <p:nvSpPr>
          <p:cNvPr id="7" name="Заголовок 6"/>
          <p:cNvSpPr>
            <a:spLocks noGrp="1"/>
          </p:cNvSpPr>
          <p:nvPr>
            <p:ph type="title"/>
          </p:nvPr>
        </p:nvSpPr>
        <p:spPr>
          <a:xfrm>
            <a:off x="1371600" y="1295400"/>
            <a:ext cx="6400800" cy="419088"/>
          </a:xfrm>
        </p:spPr>
        <p:txBody>
          <a:bodyPr>
            <a:normAutofit fontScale="90000"/>
          </a:bodyPr>
          <a:lstStyle/>
          <a:p>
            <a:r>
              <a:rPr lang="ru-RU" sz="2400" dirty="0" smtClean="0"/>
              <a:t>Из рассказа «Макар </a:t>
            </a:r>
            <a:r>
              <a:rPr lang="ru-RU" sz="2400" dirty="0" err="1" smtClean="0"/>
              <a:t>чудра</a:t>
            </a:r>
            <a:r>
              <a:rPr lang="ru-RU" sz="2400" dirty="0" smtClean="0"/>
              <a:t>»</a:t>
            </a:r>
            <a:endParaRPr lang="ru-RU" sz="2400" dirty="0"/>
          </a:p>
        </p:txBody>
      </p:sp>
      <p:sp>
        <p:nvSpPr>
          <p:cNvPr id="9" name="Содержимое 8"/>
          <p:cNvSpPr>
            <a:spLocks noGrp="1"/>
          </p:cNvSpPr>
          <p:nvPr>
            <p:ph sz="quarter" idx="14"/>
          </p:nvPr>
        </p:nvSpPr>
        <p:spPr/>
        <p:txBody>
          <a:bodyPr/>
          <a:lstStyle/>
          <a:p>
            <a:endParaRPr lang="ru-RU"/>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4414" y="1928802"/>
            <a:ext cx="3600400" cy="371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72066" y="1857364"/>
            <a:ext cx="3096344" cy="35283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81150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quarter" idx="13"/>
          </p:nvPr>
        </p:nvPicPr>
        <p:blipFill>
          <a:blip r:embed="rId2">
            <a:extLst>
              <a:ext uri="{28A0092B-C50C-407E-A947-70E740481C1C}">
                <a14:useLocalDpi xmlns="" xmlns:a14="http://schemas.microsoft.com/office/drawing/2010/main" val="0"/>
              </a:ext>
            </a:extLst>
          </a:blip>
          <a:stretch>
            <a:fillRect/>
          </a:stretch>
        </p:blipFill>
        <p:spPr bwMode="auto">
          <a:xfrm>
            <a:off x="1357290" y="2428868"/>
            <a:ext cx="2714644" cy="2571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Заголовок 6"/>
          <p:cNvSpPr>
            <a:spLocks noGrp="1"/>
          </p:cNvSpPr>
          <p:nvPr>
            <p:ph type="title"/>
          </p:nvPr>
        </p:nvSpPr>
        <p:spPr/>
        <p:txBody>
          <a:bodyPr>
            <a:normAutofit/>
          </a:bodyPr>
          <a:lstStyle/>
          <a:p>
            <a:r>
              <a:rPr lang="ru-RU" sz="2000" dirty="0" smtClean="0"/>
              <a:t>Из рассказа «Макар </a:t>
            </a:r>
            <a:r>
              <a:rPr lang="ru-RU" sz="2000" dirty="0" err="1" smtClean="0"/>
              <a:t>чудра</a:t>
            </a:r>
            <a:r>
              <a:rPr lang="ru-RU" sz="2000" dirty="0" smtClean="0"/>
              <a:t>»</a:t>
            </a:r>
            <a:endParaRPr lang="ru-RU" sz="2000" dirty="0"/>
          </a:p>
        </p:txBody>
      </p:sp>
      <p:sp>
        <p:nvSpPr>
          <p:cNvPr id="8" name="Содержимое 7"/>
          <p:cNvSpPr>
            <a:spLocks noGrp="1"/>
          </p:cNvSpPr>
          <p:nvPr>
            <p:ph sz="quarter" idx="14"/>
          </p:nvPr>
        </p:nvSpPr>
        <p:spPr/>
        <p:txBody>
          <a:bodyPr/>
          <a:lstStyle/>
          <a:p>
            <a:endParaRPr lang="ru-RU"/>
          </a:p>
        </p:txBody>
      </p:sp>
      <p:pic>
        <p:nvPicPr>
          <p:cNvPr id="10244"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14876" y="2357430"/>
            <a:ext cx="3024336" cy="3312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53772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p:txBody>
          <a:bodyPr>
            <a:normAutofit fontScale="62500" lnSpcReduction="20000"/>
          </a:bodyPr>
          <a:lstStyle/>
          <a:p>
            <a:r>
              <a:rPr lang="ru-RU" dirty="0" smtClean="0"/>
              <a:t>Памятник Горькому в Ростове-на-Дону находится на набережной города. На Береговой улице 28 марта 1938 г. была установлена мемориальная доска «Здесь на территории Ростовского порта, летом 1891 года работал грузчиком великий пролетарский писатель Максим Горький (Алексей Максимович Пешков, 1868—1936)», в память о первом визите его на Дон (в 1891 году), в ходе пешего путешествия по России. </a:t>
            </a:r>
            <a:br>
              <a:rPr lang="ru-RU" dirty="0" smtClean="0"/>
            </a:br>
            <a:endParaRPr lang="ru-RU" dirty="0"/>
          </a:p>
        </p:txBody>
      </p:sp>
      <p:sp>
        <p:nvSpPr>
          <p:cNvPr id="9" name="Заголовок 8"/>
          <p:cNvSpPr>
            <a:spLocks noGrp="1"/>
          </p:cNvSpPr>
          <p:nvPr>
            <p:ph type="title"/>
          </p:nvPr>
        </p:nvSpPr>
        <p:spPr>
          <a:xfrm>
            <a:off x="1071538" y="1071546"/>
            <a:ext cx="6200796" cy="695340"/>
          </a:xfrm>
        </p:spPr>
        <p:txBody>
          <a:bodyPr>
            <a:normAutofit/>
          </a:bodyPr>
          <a:lstStyle/>
          <a:p>
            <a:r>
              <a:rPr lang="ru-RU" sz="2400" dirty="0" smtClean="0"/>
              <a:t>Исторические памятники</a:t>
            </a:r>
            <a:endParaRPr lang="ru-RU" sz="2400" dirty="0"/>
          </a:p>
        </p:txBody>
      </p:sp>
      <p:sp>
        <p:nvSpPr>
          <p:cNvPr id="10" name="Содержимое 9"/>
          <p:cNvSpPr>
            <a:spLocks noGrp="1"/>
          </p:cNvSpPr>
          <p:nvPr>
            <p:ph sz="quarter" idx="14"/>
          </p:nvPr>
        </p:nvSpPr>
        <p:spPr/>
        <p:txBody>
          <a:bodyPr/>
          <a:lstStyle/>
          <a:p>
            <a:endParaRPr lang="ru-RU"/>
          </a:p>
        </p:txBody>
      </p:sp>
      <p:pic>
        <p:nvPicPr>
          <p:cNvPr id="5" name="Picture 4" descr="C:\Documents and Settings\Admin\Рабочий стол\1294956122_921.jpg"/>
          <p:cNvPicPr>
            <a:picLocks noChangeAspect="1" noChangeArrowheads="1"/>
          </p:cNvPicPr>
          <p:nvPr/>
        </p:nvPicPr>
        <p:blipFill>
          <a:blip r:embed="rId2"/>
          <a:srcRect/>
          <a:stretch>
            <a:fillRect/>
          </a:stretch>
        </p:blipFill>
        <p:spPr bwMode="auto">
          <a:xfrm>
            <a:off x="4643438" y="2214554"/>
            <a:ext cx="3143252" cy="3429024"/>
          </a:xfrm>
          <a:prstGeom prst="rect">
            <a:avLst/>
          </a:prstGeom>
          <a:noFill/>
        </p:spPr>
      </p:pic>
    </p:spTree>
    <p:extLst>
      <p:ext uri="{BB962C8B-B14F-4D97-AF65-F5344CB8AC3E}">
        <p14:creationId xmlns="" xmlns:p14="http://schemas.microsoft.com/office/powerpoint/2010/main" val="3402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1214422"/>
            <a:ext cx="7043742" cy="971552"/>
          </a:xfrm>
        </p:spPr>
        <p:txBody>
          <a:bodyPr>
            <a:normAutofit fontScale="90000"/>
          </a:bodyPr>
          <a:lstStyle/>
          <a:p>
            <a:r>
              <a:rPr lang="ru-RU" dirty="0" smtClean="0"/>
              <a:t>Исторические памятники</a:t>
            </a:r>
            <a:endParaRPr lang="ru-RU" dirty="0"/>
          </a:p>
        </p:txBody>
      </p:sp>
      <p:sp>
        <p:nvSpPr>
          <p:cNvPr id="4" name="Содержимое 3"/>
          <p:cNvSpPr>
            <a:spLocks noGrp="1"/>
          </p:cNvSpPr>
          <p:nvPr>
            <p:ph sz="quarter" idx="14"/>
          </p:nvPr>
        </p:nvSpPr>
        <p:spPr/>
        <p:txBody>
          <a:bodyPr>
            <a:normAutofit fontScale="55000" lnSpcReduction="20000"/>
          </a:bodyPr>
          <a:lstStyle/>
          <a:p>
            <a:r>
              <a:rPr lang="ru-RU" dirty="0" smtClean="0"/>
              <a:t>В 1880-1889 гг. на станции Добринка ночным сторожем работал молодой Максим Горький. Этот период жизни писателя нашел отражение в его рассказе «Сторож».</a:t>
            </a:r>
          </a:p>
          <a:p>
            <a:r>
              <a:rPr lang="ru-RU" dirty="0" smtClean="0"/>
              <a:t>На территории станции были установлены мемориальная доска и памятник писателю. В 1990-х годах памятник был ликвидирован.</a:t>
            </a:r>
          </a:p>
          <a:p>
            <a:r>
              <a:rPr lang="ru-RU" dirty="0" smtClean="0"/>
              <a:t>В сентябре 2002 года, к 200-летию районного центра Добринка, на главной площади поселка установили другой памятник Максиму Горькому, напротив здания районной администрации.</a:t>
            </a:r>
          </a:p>
          <a:p>
            <a:r>
              <a:rPr lang="ru-RU" b="1" dirty="0" smtClean="0"/>
              <a:t>Автор памятника:</a:t>
            </a:r>
            <a:r>
              <a:rPr lang="ru-RU" dirty="0" smtClean="0"/>
              <a:t> липецкий скульптор А. Е. Вагнер. Медь кованая.</a:t>
            </a:r>
          </a:p>
          <a:p>
            <a:endParaRPr lang="ru-RU" dirty="0"/>
          </a:p>
        </p:txBody>
      </p:sp>
      <p:pic>
        <p:nvPicPr>
          <p:cNvPr id="1026" name="Picture 2" descr="C:\Documents and Settings\Admin\Рабочий стол\пам.jpg"/>
          <p:cNvPicPr>
            <a:picLocks noGrp="1" noChangeAspect="1" noChangeArrowheads="1"/>
          </p:cNvPicPr>
          <p:nvPr>
            <p:ph sz="quarter" idx="13"/>
          </p:nvPr>
        </p:nvPicPr>
        <p:blipFill>
          <a:blip r:embed="rId2" cstate="print"/>
          <a:srcRect/>
          <a:stretch>
            <a:fillRect/>
          </a:stretch>
        </p:blipFill>
        <p:spPr bwMode="auto">
          <a:xfrm>
            <a:off x="1893525" y="2438400"/>
            <a:ext cx="2080350" cy="3124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1000108"/>
            <a:ext cx="6415110" cy="981092"/>
          </a:xfrm>
        </p:spPr>
        <p:txBody>
          <a:bodyPr>
            <a:normAutofit fontScale="90000"/>
          </a:bodyPr>
          <a:lstStyle/>
          <a:p>
            <a:r>
              <a:rPr lang="ru-RU" dirty="0" smtClean="0"/>
              <a:t>Исторические памятники</a:t>
            </a:r>
            <a:endParaRPr lang="ru-RU" dirty="0"/>
          </a:p>
        </p:txBody>
      </p:sp>
      <p:sp>
        <p:nvSpPr>
          <p:cNvPr id="4" name="Содержимое 3"/>
          <p:cNvSpPr>
            <a:spLocks noGrp="1"/>
          </p:cNvSpPr>
          <p:nvPr>
            <p:ph sz="quarter" idx="14"/>
          </p:nvPr>
        </p:nvSpPr>
        <p:spPr/>
        <p:txBody>
          <a:bodyPr>
            <a:normAutofit fontScale="55000" lnSpcReduction="20000"/>
          </a:bodyPr>
          <a:lstStyle/>
          <a:p>
            <a:r>
              <a:rPr lang="ru-RU" dirty="0" smtClean="0"/>
              <a:t>Памятник Максиму Горькому в Москве расположен в сквере перед Институтом мировой литературы имени А.М. Горького. Торжественное открытие памятника состоялось 11 января 1956 года. Памятник создан из бронзы скульптором В.И. Мухиной по проекту архитектора А.Л. </a:t>
            </a:r>
            <a:r>
              <a:rPr lang="ru-RU" dirty="0" err="1" smtClean="0"/>
              <a:t>Заварзина</a:t>
            </a:r>
            <a:r>
              <a:rPr lang="ru-RU" dirty="0" smtClean="0"/>
              <a:t>. </a:t>
            </a:r>
            <a:br>
              <a:rPr lang="ru-RU" dirty="0" smtClean="0"/>
            </a:br>
            <a:r>
              <a:rPr lang="ru-RU" dirty="0" smtClean="0"/>
              <a:t/>
            </a:r>
            <a:br>
              <a:rPr lang="ru-RU" dirty="0" smtClean="0"/>
            </a:br>
            <a:r>
              <a:rPr lang="ru-RU" dirty="0" smtClean="0"/>
              <a:t>Памятник представляет собой фигуру писателя, смотрящего вдаль. Молодой Горький изображен в классической позе: голова гордо поднята и слегка повернута вправо, руки соединены за спиной, правая нога немного выдвинута вперед.</a:t>
            </a:r>
            <a:endParaRPr lang="ru-RU" dirty="0"/>
          </a:p>
        </p:txBody>
      </p:sp>
      <p:pic>
        <p:nvPicPr>
          <p:cNvPr id="3074" name="Picture 2" descr="C:\Documents and Settings\Admin\Рабочий стол\585747_340x340.JPG"/>
          <p:cNvPicPr>
            <a:picLocks noGrp="1" noChangeAspect="1" noChangeArrowheads="1"/>
          </p:cNvPicPr>
          <p:nvPr>
            <p:ph sz="quarter" idx="13"/>
          </p:nvPr>
        </p:nvPicPr>
        <p:blipFill>
          <a:blip r:embed="rId2"/>
          <a:srcRect/>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62500" lnSpcReduction="20000"/>
          </a:bodyPr>
          <a:lstStyle/>
          <a:p>
            <a:r>
              <a:rPr lang="ru-RU" sz="2800" dirty="0" smtClean="0"/>
              <a:t>Максим Горький ( настоящее имя Алексий Максимович Пешков)- крупнейший русский писатель 20 века. Новая эпоха истории литературы связана с именем великого русского писателя-публициста, общественного деятеля М. Горького. На рубеже XIX—XX столетий, в период серебряного века, М. Горький являлся одной из значимых фигур советской литературы.</a:t>
            </a:r>
            <a:br>
              <a:rPr lang="ru-RU" sz="2800" dirty="0" smtClean="0"/>
            </a:br>
            <a:endParaRPr lang="ru-RU" sz="2800" dirty="0"/>
          </a:p>
        </p:txBody>
      </p:sp>
      <p:sp>
        <p:nvSpPr>
          <p:cNvPr id="4" name="Заголовок 3"/>
          <p:cNvSpPr>
            <a:spLocks noGrp="1"/>
          </p:cNvSpPr>
          <p:nvPr>
            <p:ph type="title"/>
          </p:nvPr>
        </p:nvSpPr>
        <p:spPr>
          <a:xfrm>
            <a:off x="1357290" y="1285860"/>
            <a:ext cx="6400800" cy="685800"/>
          </a:xfrm>
        </p:spPr>
        <p:txBody>
          <a:bodyPr>
            <a:normAutofit fontScale="90000"/>
          </a:bodyPr>
          <a:lstStyle/>
          <a:p>
            <a:r>
              <a:rPr lang="ru-RU" sz="1400" b="1" dirty="0"/>
              <a:t>Максим Горький</a:t>
            </a:r>
            <a:r>
              <a:rPr lang="ru-RU" sz="1400" dirty="0"/>
              <a:t> (Алексей Максимович Пешков) (1868-1936) — писатель, прозаик, драматург.</a:t>
            </a:r>
            <a:br>
              <a:rPr lang="ru-RU" sz="1400" dirty="0"/>
            </a:br>
            <a:endParaRPr lang="ru-RU" sz="1400" dirty="0"/>
          </a:p>
        </p:txBody>
      </p:sp>
    </p:spTree>
    <p:extLst>
      <p:ext uri="{BB962C8B-B14F-4D97-AF65-F5344CB8AC3E}">
        <p14:creationId xmlns="" xmlns:p14="http://schemas.microsoft.com/office/powerpoint/2010/main" val="2167386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бъект 11"/>
          <p:cNvSpPr>
            <a:spLocks noGrp="1"/>
          </p:cNvSpPr>
          <p:nvPr>
            <p:ph sz="quarter" idx="13"/>
          </p:nvPr>
        </p:nvSpPr>
        <p:spPr>
          <a:xfrm>
            <a:off x="1371600" y="2214554"/>
            <a:ext cx="3124200" cy="3348046"/>
          </a:xfrm>
        </p:spPr>
        <p:txBody>
          <a:bodyPr>
            <a:noAutofit/>
          </a:bodyPr>
          <a:lstStyle/>
          <a:p>
            <a:pPr>
              <a:buNone/>
            </a:pPr>
            <a:r>
              <a:rPr lang="ru-RU" sz="1000" dirty="0" smtClean="0"/>
              <a:t>М. Горький настоящее имя и фамилия, которого А. М. Пешков, родился 16 (28) марта 1868 в Нижнем Новгороде, в семье </a:t>
            </a:r>
            <a:r>
              <a:rPr lang="ru-RU" sz="1000" dirty="0" err="1" smtClean="0"/>
              <a:t>столяра-краснодеревенщика</a:t>
            </a:r>
            <a:r>
              <a:rPr lang="ru-RU" sz="1000" dirty="0" smtClean="0"/>
              <a:t>. Рано потеряв родителей, Горький был взят на воспитание в дом своего деда — Василия Каширина. Дед воспитывал внука по церковным книгам, а бабушка Акулина Ивановна привила мальчику любовь к народной поэзии, песням и сказкам. Благодаря именно бабушке будущий писатель получил тот самый необходимый багаж знаний, который ему пригодится в последующей его творческой деятельности. Акулина Ивановна заменила ему мать и, как потом выразился сам М. Горький в своей трилогии «Детство», «насытила меня крепкой силой для трудной жизни».</a:t>
            </a:r>
            <a:r>
              <a:rPr lang="ru-RU" sz="900" dirty="0" smtClean="0"/>
              <a:t/>
            </a:r>
            <a:br>
              <a:rPr lang="ru-RU" sz="900" dirty="0" smtClean="0"/>
            </a:br>
            <a:endParaRPr lang="ru-RU" sz="900" dirty="0"/>
          </a:p>
        </p:txBody>
      </p:sp>
      <p:sp>
        <p:nvSpPr>
          <p:cNvPr id="11" name="Заголовок 10"/>
          <p:cNvSpPr>
            <a:spLocks noGrp="1"/>
          </p:cNvSpPr>
          <p:nvPr>
            <p:ph type="title"/>
          </p:nvPr>
        </p:nvSpPr>
        <p:spPr/>
        <p:txBody>
          <a:bodyPr>
            <a:normAutofit fontScale="90000"/>
          </a:bodyPr>
          <a:lstStyle/>
          <a:p>
            <a:r>
              <a:rPr lang="ru-RU" sz="1400" b="1" dirty="0"/>
              <a:t>Максим Горький</a:t>
            </a:r>
            <a:r>
              <a:rPr lang="ru-RU" sz="1400" dirty="0"/>
              <a:t> (Алексей Максимович Пешков) (1868-1936) — писатель, прозаик, драматург.</a:t>
            </a:r>
            <a:br>
              <a:rPr lang="ru-RU" sz="1400" dirty="0"/>
            </a:br>
            <a:endParaRPr lang="ru-RU" sz="1400" dirty="0"/>
          </a:p>
        </p:txBody>
      </p:sp>
      <p:pic>
        <p:nvPicPr>
          <p:cNvPr id="1026" name="Picture 2" descr="C:\Documents and Settings\Admin\Рабочий стол\дом.JPG"/>
          <p:cNvPicPr>
            <a:picLocks noGrp="1" noChangeAspect="1" noChangeArrowheads="1"/>
          </p:cNvPicPr>
          <p:nvPr>
            <p:ph sz="quarter" idx="14"/>
          </p:nvPr>
        </p:nvPicPr>
        <p:blipFill>
          <a:blip r:embed="rId2"/>
          <a:stretch>
            <a:fillRect/>
          </a:stretch>
        </p:blipFill>
        <p:spPr bwMode="auto">
          <a:xfrm>
            <a:off x="4648200" y="2971572"/>
            <a:ext cx="3124200" cy="2057856"/>
          </a:xfrm>
          <a:prstGeom prst="rect">
            <a:avLst/>
          </a:prstGeom>
          <a:noFill/>
        </p:spPr>
      </p:pic>
    </p:spTree>
    <p:extLst>
      <p:ext uri="{BB962C8B-B14F-4D97-AF65-F5344CB8AC3E}">
        <p14:creationId xmlns="" xmlns:p14="http://schemas.microsoft.com/office/powerpoint/2010/main" val="2262422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p:txBody>
          <a:bodyPr/>
          <a:lstStyle/>
          <a:p>
            <a:endParaRPr lang="ru-RU" dirty="0"/>
          </a:p>
        </p:txBody>
      </p:sp>
      <p:sp>
        <p:nvSpPr>
          <p:cNvPr id="3" name="Заголовок 2"/>
          <p:cNvSpPr>
            <a:spLocks noGrp="1"/>
          </p:cNvSpPr>
          <p:nvPr>
            <p:ph type="title"/>
          </p:nvPr>
        </p:nvSpPr>
        <p:spPr/>
        <p:txBody>
          <a:bodyPr>
            <a:normAutofit fontScale="90000"/>
          </a:bodyPr>
          <a:lstStyle/>
          <a:p>
            <a:r>
              <a:rPr lang="ru-RU" sz="1400" b="1" dirty="0"/>
              <a:t>Максим Горький</a:t>
            </a:r>
            <a:r>
              <a:rPr lang="ru-RU" sz="1400" dirty="0"/>
              <a:t> (Алексей Максимович Пешков) (1868-1936) — писатель, прозаик, драматург.</a:t>
            </a:r>
            <a:br>
              <a:rPr lang="ru-RU" sz="1400" dirty="0"/>
            </a:br>
            <a:endParaRPr lang="ru-RU" sz="1400" dirty="0"/>
          </a:p>
        </p:txBody>
      </p:sp>
      <p:sp>
        <p:nvSpPr>
          <p:cNvPr id="5" name="Объект 4"/>
          <p:cNvSpPr>
            <a:spLocks noGrp="1"/>
          </p:cNvSpPr>
          <p:nvPr>
            <p:ph sz="quarter" idx="14"/>
          </p:nvPr>
        </p:nvSpPr>
        <p:spPr/>
        <p:txBody>
          <a:bodyPr>
            <a:normAutofit fontScale="47500" lnSpcReduction="20000"/>
          </a:bodyPr>
          <a:lstStyle/>
          <a:p>
            <a:r>
              <a:rPr lang="ru-RU" dirty="0" smtClean="0"/>
              <a:t>Уже в 10 лет М. Горький был вынужден выйти в люди и самостоятельно искать свое место в обществе. Но начало этого пути оказалось достаточно тяжелым: будущий писатель прислуживал у чертежника, был буфетным посудником на пароходе, пекарем. У М. Горького не было настоящего образования, он закончил лишь ремесленное училище. Стремление к знаниям привело писателя в казанский университет, однако попытка поступить туда окончилась неудачно. Несмотря на это, Горький нашел в себе силы продолжать обучение, но уже самостоятельно. В этот же период писатель знакомиться с марксистской литературой, проводит пропагандистские работы среди крестьянства. Из-за чего в 1889 году он впервые подвергся аресту за связь с кружком Н. Е. Федосеева и потом еще долго находился под присмотром полиции.</a:t>
            </a:r>
            <a:br>
              <a:rPr lang="ru-RU" dirty="0" smtClean="0"/>
            </a:br>
            <a:endParaRPr lang="ru-RU" dirty="0">
              <a:effectLst/>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544" y="1916832"/>
            <a:ext cx="3888432" cy="40324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7383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1-tub-ru.yandex.net/i?id=cc637958e162979d676186d7afd5f5a9-97-144&amp;n=24"/>
          <p:cNvPicPr>
            <a:picLocks noGrp="1" noChangeAspect="1" noChangeArrowheads="1"/>
          </p:cNvPicPr>
          <p:nvPr>
            <p:ph sz="quarter" idx="13"/>
          </p:nvPr>
        </p:nvPicPr>
        <p:blipFill>
          <a:blip r:embed="rId2">
            <a:extLst>
              <a:ext uri="{28A0092B-C50C-407E-A947-70E740481C1C}">
                <a14:useLocalDpi xmlns="" xmlns:a14="http://schemas.microsoft.com/office/drawing/2010/main" val="0"/>
              </a:ext>
            </a:extLst>
          </a:blip>
          <a:srcRect/>
          <a:stretch>
            <a:fillRect/>
          </a:stretch>
        </p:blipFill>
        <p:spPr bwMode="auto">
          <a:xfrm>
            <a:off x="1164314" y="2143116"/>
            <a:ext cx="3337221" cy="395018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a:xfrm>
            <a:off x="1371600" y="1295400"/>
            <a:ext cx="6400800" cy="633402"/>
          </a:xfrm>
        </p:spPr>
        <p:txBody>
          <a:bodyPr>
            <a:normAutofit fontScale="90000"/>
          </a:bodyPr>
          <a:lstStyle/>
          <a:p>
            <a:r>
              <a:rPr lang="ru-RU" sz="1400" b="1" dirty="0" smtClean="0"/>
              <a:t>Максим Горький</a:t>
            </a:r>
            <a:r>
              <a:rPr lang="ru-RU" sz="1400" dirty="0" smtClean="0"/>
              <a:t> (Алексей Максимович Пешков) (1868-1936) — писатель, прозаик, драматург.</a:t>
            </a:r>
            <a:endParaRPr lang="ru-RU" sz="1400" dirty="0"/>
          </a:p>
        </p:txBody>
      </p:sp>
      <p:sp>
        <p:nvSpPr>
          <p:cNvPr id="4" name="Объект 3"/>
          <p:cNvSpPr>
            <a:spLocks noGrp="1"/>
          </p:cNvSpPr>
          <p:nvPr>
            <p:ph sz="quarter" idx="14"/>
          </p:nvPr>
        </p:nvSpPr>
        <p:spPr/>
        <p:txBody>
          <a:bodyPr>
            <a:normAutofit fontScale="70000" lnSpcReduction="20000"/>
          </a:bodyPr>
          <a:lstStyle/>
          <a:p>
            <a:r>
              <a:rPr lang="ru-RU" dirty="0" smtClean="0"/>
              <a:t>Над повестью "Детство" М.Горький работал в основном  в 1912 - 1913 годах; 29 января 1913 года он пишет издателю газеты "Русское слово" И.Д.Сытину в ответ на его предложение сотрудничать в газете: "...могу предложить вам ряд маленьких очерков из воспоминаний детства моего, – уверен, что они могут быть интересны" (Архив А.М.Горького).</a:t>
            </a:r>
            <a:endParaRPr lang="ru-RU" dirty="0"/>
          </a:p>
        </p:txBody>
      </p:sp>
    </p:spTree>
    <p:extLst>
      <p:ext uri="{BB962C8B-B14F-4D97-AF65-F5344CB8AC3E}">
        <p14:creationId xmlns="" xmlns:p14="http://schemas.microsoft.com/office/powerpoint/2010/main" val="3145129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endParaRPr lang="ru-RU" dirty="0"/>
          </a:p>
        </p:txBody>
      </p:sp>
      <p:sp>
        <p:nvSpPr>
          <p:cNvPr id="3" name="Объект 2"/>
          <p:cNvSpPr>
            <a:spLocks noGrp="1"/>
          </p:cNvSpPr>
          <p:nvPr>
            <p:ph sz="quarter" idx="14"/>
          </p:nvPr>
        </p:nvSpPr>
        <p:spPr/>
        <p:txBody>
          <a:bodyPr>
            <a:normAutofit fontScale="85000" lnSpcReduction="10000"/>
          </a:bodyPr>
          <a:lstStyle/>
          <a:p>
            <a:r>
              <a:rPr lang="ru-RU" b="1" dirty="0" smtClean="0"/>
              <a:t>Алеше было четыре года, когда умер его отец. После похорон отца Алеши его мать и бабушка, которая приехала к ним в Астрахань, решили вернуться в Нижний Новгород, где жил дед Алеши.]</a:t>
            </a:r>
            <a:endParaRPr lang="ru-RU" dirty="0"/>
          </a:p>
        </p:txBody>
      </p:sp>
      <p:sp>
        <p:nvSpPr>
          <p:cNvPr id="4" name="Заголовок 3"/>
          <p:cNvSpPr>
            <a:spLocks noGrp="1"/>
          </p:cNvSpPr>
          <p:nvPr>
            <p:ph type="title"/>
          </p:nvPr>
        </p:nvSpPr>
        <p:spPr/>
        <p:txBody>
          <a:bodyPr>
            <a:normAutofit fontScale="90000"/>
          </a:bodyPr>
          <a:lstStyle/>
          <a:p>
            <a:r>
              <a:rPr lang="ru-RU" sz="1400" b="1" dirty="0"/>
              <a:t>Максим Горький</a:t>
            </a:r>
            <a:r>
              <a:rPr lang="ru-RU" sz="1400" dirty="0"/>
              <a:t> (Алексей Максимович Пешков) (1868-1936) — писатель, прозаик, драматург.</a:t>
            </a:r>
            <a:br>
              <a:rPr lang="ru-RU" sz="1400" dirty="0"/>
            </a:br>
            <a:endParaRPr lang="ru-RU" sz="1400" dirty="0"/>
          </a:p>
        </p:txBody>
      </p:sp>
      <p:sp>
        <p:nvSpPr>
          <p:cNvPr id="5" name="Текст 4"/>
          <p:cNvSpPr>
            <a:spLocks noGrp="1"/>
          </p:cNvSpPr>
          <p:nvPr>
            <p:ph type="body" idx="1"/>
          </p:nvPr>
        </p:nvSpPr>
        <p:spPr/>
        <p:txBody>
          <a:bodyPr>
            <a:normAutofit fontScale="92500" lnSpcReduction="20000"/>
          </a:bodyPr>
          <a:lstStyle/>
          <a:p>
            <a:endParaRPr lang="ru-RU" dirty="0"/>
          </a:p>
        </p:txBody>
      </p:sp>
      <p:sp>
        <p:nvSpPr>
          <p:cNvPr id="6" name="Текст 5"/>
          <p:cNvSpPr>
            <a:spLocks noGrp="1"/>
          </p:cNvSpPr>
          <p:nvPr>
            <p:ph type="body" sz="quarter" idx="3"/>
          </p:nvPr>
        </p:nvSpPr>
        <p:spPr>
          <a:xfrm>
            <a:off x="4716016" y="2420888"/>
            <a:ext cx="3127375" cy="448056"/>
          </a:xfrm>
        </p:spPr>
        <p:txBody>
          <a:bodyPr>
            <a:normAutofit fontScale="92500" lnSpcReduction="20000"/>
          </a:bodyPr>
          <a:lstStyle/>
          <a:p>
            <a:r>
              <a:rPr lang="ru-RU" dirty="0" smtClean="0"/>
              <a:t>Из рассказа «Детство»</a:t>
            </a:r>
            <a:endParaRPr lang="ru-RU"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59632" y="2420888"/>
            <a:ext cx="3024336" cy="3312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40247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Рабочий стол\дед.JPG"/>
          <p:cNvPicPr>
            <a:picLocks noChangeAspect="1" noChangeArrowheads="1"/>
          </p:cNvPicPr>
          <p:nvPr/>
        </p:nvPicPr>
        <p:blipFill>
          <a:blip r:embed="rId2"/>
          <a:srcRect/>
          <a:stretch>
            <a:fillRect/>
          </a:stretch>
        </p:blipFill>
        <p:spPr bwMode="auto">
          <a:xfrm>
            <a:off x="1142976" y="2000240"/>
            <a:ext cx="3305175" cy="4095743"/>
          </a:xfrm>
          <a:prstGeom prst="rect">
            <a:avLst/>
          </a:prstGeom>
          <a:noFill/>
        </p:spPr>
      </p:pic>
      <p:sp>
        <p:nvSpPr>
          <p:cNvPr id="9" name="Текст 8"/>
          <p:cNvSpPr>
            <a:spLocks noGrp="1"/>
          </p:cNvSpPr>
          <p:nvPr>
            <p:ph sz="quarter" idx="13"/>
          </p:nvPr>
        </p:nvSpPr>
        <p:spPr/>
        <p:txBody>
          <a:bodyPr>
            <a:noAutofit/>
          </a:bodyPr>
          <a:lstStyle/>
          <a:p>
            <a:r>
              <a:rPr lang="ru-RU" sz="900" dirty="0" smtClean="0"/>
              <a:t>.</a:t>
            </a:r>
            <a:endParaRPr lang="ru-RU" sz="900" dirty="0"/>
          </a:p>
        </p:txBody>
      </p:sp>
      <p:sp>
        <p:nvSpPr>
          <p:cNvPr id="6" name="Заголовок 5"/>
          <p:cNvSpPr>
            <a:spLocks noGrp="1"/>
          </p:cNvSpPr>
          <p:nvPr>
            <p:ph type="title"/>
          </p:nvPr>
        </p:nvSpPr>
        <p:spPr/>
        <p:txBody>
          <a:bodyPr>
            <a:normAutofit fontScale="90000"/>
          </a:bodyPr>
          <a:lstStyle/>
          <a:p>
            <a:r>
              <a:rPr lang="ru-RU" sz="1400" b="1" dirty="0" smtClean="0"/>
              <a:t>Максим Горький</a:t>
            </a:r>
            <a:r>
              <a:rPr lang="ru-RU" sz="1400" dirty="0" smtClean="0"/>
              <a:t> (Алексей Максимович Пешков) (1868-1936) — писатель, прозаик, драматург.</a:t>
            </a:r>
            <a:endParaRPr lang="ru-RU" sz="1400" dirty="0"/>
          </a:p>
        </p:txBody>
      </p:sp>
      <p:sp>
        <p:nvSpPr>
          <p:cNvPr id="10" name="Содержимое 9"/>
          <p:cNvSpPr>
            <a:spLocks noGrp="1"/>
          </p:cNvSpPr>
          <p:nvPr>
            <p:ph sz="quarter" idx="14"/>
          </p:nvPr>
        </p:nvSpPr>
        <p:spPr>
          <a:xfrm>
            <a:off x="4572000" y="2285992"/>
            <a:ext cx="3124200" cy="3124200"/>
          </a:xfrm>
        </p:spPr>
        <p:txBody>
          <a:bodyPr>
            <a:noAutofit/>
          </a:bodyPr>
          <a:lstStyle/>
          <a:p>
            <a:pPr>
              <a:buNone/>
            </a:pPr>
            <a:r>
              <a:rPr lang="ru-RU" sz="1000" dirty="0" smtClean="0"/>
              <a:t>Василий Васильевич к концу своей жизни разорился, но внука обучал. По большей части Алексей читал церковные книги и знакомился с жизнеописаниями святых. Уже в одиннадцать лет он познакомился с жестокими реалиями рабочей жизни, так как остался совершенно один. Алексей работал помощником на пароходе, в магазине и учился писать иконы. Полного образования Горький так и не получил, хотя учился в местном ремесленном училище. Уже в этот период Алексей Максимович увлекался литературой, в архивах сохранилось, например, его произведение «Песнь старого дуба…». Очень интересно и подробно описывает Максим Горький биографию юности в одноименном произведении</a:t>
            </a:r>
            <a:endParaRPr lang="ru-RU"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quarter" idx="13"/>
          </p:nvPr>
        </p:nvSpPr>
        <p:spPr/>
        <p:txBody>
          <a:bodyPr/>
          <a:lstStyle/>
          <a:p>
            <a:endParaRPr lang="ru-RU"/>
          </a:p>
        </p:txBody>
      </p:sp>
      <p:sp>
        <p:nvSpPr>
          <p:cNvPr id="6" name="Заголовок 5"/>
          <p:cNvSpPr>
            <a:spLocks noGrp="1"/>
          </p:cNvSpPr>
          <p:nvPr>
            <p:ph type="title"/>
          </p:nvPr>
        </p:nvSpPr>
        <p:spPr/>
        <p:txBody>
          <a:bodyPr>
            <a:normAutofit fontScale="90000"/>
          </a:bodyPr>
          <a:lstStyle/>
          <a:p>
            <a:r>
              <a:rPr lang="ru-RU" sz="1800" b="1" dirty="0" smtClean="0"/>
              <a:t>Максим Горький</a:t>
            </a:r>
            <a:r>
              <a:rPr lang="ru-RU" sz="1800" dirty="0" smtClean="0"/>
              <a:t> (Алексей Максимович Пешков) (1868-1936) — писатель, прозаик, драматург.</a:t>
            </a:r>
            <a:br>
              <a:rPr lang="ru-RU" sz="1800" dirty="0" smtClean="0"/>
            </a:br>
            <a:endParaRPr lang="ru-RU" sz="1800" dirty="0"/>
          </a:p>
        </p:txBody>
      </p:sp>
      <p:sp>
        <p:nvSpPr>
          <p:cNvPr id="8" name="Содержимое 7"/>
          <p:cNvSpPr>
            <a:spLocks noGrp="1"/>
          </p:cNvSpPr>
          <p:nvPr>
            <p:ph sz="quarter" idx="14"/>
          </p:nvPr>
        </p:nvSpPr>
        <p:spPr/>
        <p:txBody>
          <a:bodyPr>
            <a:normAutofit fontScale="55000" lnSpcReduction="20000"/>
          </a:bodyPr>
          <a:lstStyle/>
          <a:p>
            <a:r>
              <a:rPr lang="ru-RU" dirty="0" smtClean="0"/>
              <a:t>В повести "Детство" М. Горький рассказал о своих детских годах, в которых едва ли не главное место занимала его бабушка. Странноватая, очень полная, большеголовая, с огромными глазами, рыхлым красноватым носом. В жизни мальчика бабушка появилась, когда умер его отец, и до конца своих дней она всегда была рядом. Мальчик видит и понимает, что внутренне бабушка красива, она мягкая, ласковая, добрая, старающаяся понять и помочь в любой ситуации. При своей полноте бабушка ходила очень легко, плавно и ловко.</a:t>
            </a:r>
          </a:p>
          <a:p>
            <a:endParaRPr lang="ru-RU" dirty="0"/>
          </a:p>
        </p:txBody>
      </p:sp>
      <p:pic>
        <p:nvPicPr>
          <p:cNvPr id="3074" name="Picture 2" descr="C:\Documents and Settings\Admin\Рабочий стол\бабушка.JPG"/>
          <p:cNvPicPr>
            <a:picLocks noChangeAspect="1" noChangeArrowheads="1"/>
          </p:cNvPicPr>
          <p:nvPr/>
        </p:nvPicPr>
        <p:blipFill>
          <a:blip r:embed="rId2"/>
          <a:srcRect/>
          <a:stretch>
            <a:fillRect/>
          </a:stretch>
        </p:blipFill>
        <p:spPr bwMode="auto">
          <a:xfrm>
            <a:off x="857224" y="2000240"/>
            <a:ext cx="3643338" cy="3781422"/>
          </a:xfrm>
          <a:prstGeom prst="rect">
            <a:avLst/>
          </a:prstGeom>
          <a:noFill/>
        </p:spPr>
      </p:pic>
    </p:spTree>
    <p:extLst>
      <p:ext uri="{BB962C8B-B14F-4D97-AF65-F5344CB8AC3E}">
        <p14:creationId xmlns="" xmlns:p14="http://schemas.microsoft.com/office/powerpoint/2010/main" val="637381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p:txBody>
          <a:bodyPr/>
          <a:lstStyle/>
          <a:p>
            <a:endParaRPr lang="ru-RU"/>
          </a:p>
        </p:txBody>
      </p:sp>
      <p:sp>
        <p:nvSpPr>
          <p:cNvPr id="4" name="Объект 3"/>
          <p:cNvSpPr>
            <a:spLocks noGrp="1"/>
          </p:cNvSpPr>
          <p:nvPr>
            <p:ph sz="quarter" idx="13"/>
          </p:nvPr>
        </p:nvSpPr>
        <p:spPr/>
        <p:txBody>
          <a:bodyPr/>
          <a:lstStyle/>
          <a:p>
            <a:endParaRPr lang="ru-RU"/>
          </a:p>
        </p:txBody>
      </p:sp>
      <p:pic>
        <p:nvPicPr>
          <p:cNvPr id="2051" name="Picture 3" descr="C:\Documents and Settings\Admin\Рабочий стол\дом.JPG"/>
          <p:cNvPicPr>
            <a:picLocks noChangeAspect="1" noChangeArrowheads="1"/>
          </p:cNvPicPr>
          <p:nvPr/>
        </p:nvPicPr>
        <p:blipFill>
          <a:blip r:embed="rId2"/>
          <a:srcRect/>
          <a:stretch>
            <a:fillRect/>
          </a:stretch>
        </p:blipFill>
        <p:spPr bwMode="auto">
          <a:xfrm>
            <a:off x="1500166" y="1643050"/>
            <a:ext cx="6362700" cy="4191000"/>
          </a:xfrm>
          <a:prstGeom prst="rect">
            <a:avLst/>
          </a:prstGeom>
          <a:noFill/>
        </p:spPr>
      </p:pic>
    </p:spTree>
    <p:extLst>
      <p:ext uri="{BB962C8B-B14F-4D97-AF65-F5344CB8AC3E}">
        <p14:creationId xmlns="" xmlns:p14="http://schemas.microsoft.com/office/powerpoint/2010/main" val="30856278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E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177</TotalTime>
  <Words>1187</Words>
  <Application>Microsoft Office PowerPoint</Application>
  <PresentationFormat>Экран (4:3)</PresentationFormat>
  <Paragraphs>39</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Кутюр</vt:lpstr>
      <vt:lpstr>Составляла: кадырова Гелнур габделхаковна учительница русского языка и литературы МБОУ «Тахталинская ООШ»Аксубаевского муниципального района РТ</vt:lpstr>
      <vt:lpstr>Максим Горький (Алексей Максимович Пешков) (1868-1936) — писатель, прозаик, драматург. </vt:lpstr>
      <vt:lpstr>Максим Горький (Алексей Максимович Пешков) (1868-1936) — писатель, прозаик, драматург. </vt:lpstr>
      <vt:lpstr>Максим Горький (Алексей Максимович Пешков) (1868-1936) — писатель, прозаик, драматург. </vt:lpstr>
      <vt:lpstr>Максим Горький (Алексей Максимович Пешков) (1868-1936) — писатель, прозаик, драматург.</vt:lpstr>
      <vt:lpstr>Максим Горький (Алексей Максимович Пешков) (1868-1936) — писатель, прозаик, драматург. </vt:lpstr>
      <vt:lpstr>Максим Горький (Алексей Максимович Пешков) (1868-1936) — писатель, прозаик, драматург.</vt:lpstr>
      <vt:lpstr>Максим Горький (Алексей Максимович Пешков) (1868-1936) — писатель, прозаик, драматург. </vt:lpstr>
      <vt:lpstr>Слайд 9</vt:lpstr>
      <vt:lpstr>Максим Горький (Алексей Максимович Пешков) (1868-1936) — писатель, прозаик, драматург.</vt:lpstr>
      <vt:lpstr>Максим Горький (Алексей Максимович Пешков) (1868-1936) — писатель, прозаик, драматург.</vt:lpstr>
      <vt:lpstr>Максим Горький (Алексей Максимович Пешков) (1868-1936) — писатель, прозаик, драматург. </vt:lpstr>
      <vt:lpstr>Дом Каширина</vt:lpstr>
      <vt:lpstr>Из рассказа «Макар чудра»</vt:lpstr>
      <vt:lpstr>Из рассказа «Макар чудра»</vt:lpstr>
      <vt:lpstr>Исторические памятники</vt:lpstr>
      <vt:lpstr>Исторические памятники</vt:lpstr>
      <vt:lpstr>Исторические памятники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гульнур</dc:creator>
  <cp:lastModifiedBy>admin</cp:lastModifiedBy>
  <cp:revision>18</cp:revision>
  <dcterms:created xsi:type="dcterms:W3CDTF">2015-02-17T05:36:16Z</dcterms:created>
  <dcterms:modified xsi:type="dcterms:W3CDTF">2015-02-17T16:45:24Z</dcterms:modified>
</cp:coreProperties>
</file>