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7986-6B21-48BB-BD4A-EE4B362CB5D8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823C-6AD1-42D1-9C25-2451B1124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7986-6B21-48BB-BD4A-EE4B362CB5D8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823C-6AD1-42D1-9C25-2451B1124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7986-6B21-48BB-BD4A-EE4B362CB5D8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823C-6AD1-42D1-9C25-2451B1124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7986-6B21-48BB-BD4A-EE4B362CB5D8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823C-6AD1-42D1-9C25-2451B1124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7986-6B21-48BB-BD4A-EE4B362CB5D8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823C-6AD1-42D1-9C25-2451B1124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7986-6B21-48BB-BD4A-EE4B362CB5D8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823C-6AD1-42D1-9C25-2451B1124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7986-6B21-48BB-BD4A-EE4B362CB5D8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823C-6AD1-42D1-9C25-2451B1124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7986-6B21-48BB-BD4A-EE4B362CB5D8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823C-6AD1-42D1-9C25-2451B1124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7986-6B21-48BB-BD4A-EE4B362CB5D8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823C-6AD1-42D1-9C25-2451B1124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7986-6B21-48BB-BD4A-EE4B362CB5D8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823C-6AD1-42D1-9C25-2451B1124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7986-6B21-48BB-BD4A-EE4B362CB5D8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823C-6AD1-42D1-9C25-2451B11243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7986-6B21-48BB-BD4A-EE4B362CB5D8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2823C-6AD1-42D1-9C25-2451B11243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Архангельск дом Гай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5040313" cy="314642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5867400" y="620713"/>
            <a:ext cx="28082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Архангельск. Дом в котором жил                 А.П. Гайдар</a:t>
            </a: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3" cstate="print"/>
          <a:srcRect r="4222" b="-6000"/>
          <a:stretch>
            <a:fillRect/>
          </a:stretch>
        </p:blipFill>
        <p:spPr bwMode="auto">
          <a:xfrm>
            <a:off x="4572000" y="3500438"/>
            <a:ext cx="4032250" cy="297497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468313" y="5084763"/>
            <a:ext cx="39973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Летом и осенью 1937 г. А.Гайдар жил в Солотче  Рязанской обл. вместе с К.Паустовским и Р.Фраерманом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75" name="Group 507"/>
          <p:cNvGraphicFramePr>
            <a:graphicFrameLocks noGrp="1"/>
          </p:cNvGraphicFramePr>
          <p:nvPr/>
        </p:nvGraphicFramePr>
        <p:xfrm>
          <a:off x="250825" y="2205038"/>
          <a:ext cx="8604250" cy="1981200"/>
        </p:xfrm>
        <a:graphic>
          <a:graphicData uri="http://schemas.openxmlformats.org/drawingml/2006/table">
            <a:tbl>
              <a:tblPr/>
              <a:tblGrid>
                <a:gridCol w="508000"/>
                <a:gridCol w="493713"/>
                <a:gridCol w="500062"/>
                <a:gridCol w="496888"/>
                <a:gridCol w="501650"/>
                <a:gridCol w="498475"/>
                <a:gridCol w="496887"/>
                <a:gridCol w="525463"/>
                <a:gridCol w="487362"/>
                <a:gridCol w="533400"/>
                <a:gridCol w="534988"/>
                <a:gridCol w="531812"/>
                <a:gridCol w="534988"/>
                <a:gridCol w="530225"/>
                <a:gridCol w="536575"/>
                <a:gridCol w="444500"/>
                <a:gridCol w="449262"/>
              </a:tblGrid>
              <a:tr h="225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grid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Ъ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67" name="Rectangle 499"/>
          <p:cNvSpPr>
            <a:spLocks noChangeArrowheads="1"/>
          </p:cNvSpPr>
          <p:nvPr/>
        </p:nvSpPr>
        <p:spPr bwMode="auto">
          <a:xfrm>
            <a:off x="250825" y="490220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12,20,16 19,15,6,19,7,20 31,20,16,20 12,1,14,6,15,30 15,1</a:t>
            </a:r>
            <a:r>
              <a:rPr lang="ru-RU" sz="2400" b="1">
                <a:solidFill>
                  <a:srgbClr val="9966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4,16,18,21 10 20,1,13 18,1,9,16,2,30,7,20 6,4.16 15,1 25,1,19,20,10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29809" name="WordArt 500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497887" cy="143033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Прочитайте зашифрованную запись </a:t>
            </a:r>
          </a:p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 книги «Горячий камень» и закончите ее.</a:t>
            </a:r>
          </a:p>
        </p:txBody>
      </p:sp>
      <p:sp>
        <p:nvSpPr>
          <p:cNvPr id="33270" name="WordArt 502"/>
          <p:cNvSpPr>
            <a:spLocks noChangeArrowheads="1" noChangeShapeType="1" noTextEdit="1"/>
          </p:cNvSpPr>
          <p:nvPr/>
        </p:nvSpPr>
        <p:spPr bwMode="auto">
          <a:xfrm>
            <a:off x="755650" y="5157788"/>
            <a:ext cx="7921625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Ответ: Кто снесет этот камень на гору и там </a:t>
            </a:r>
          </a:p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разобьет его на части, тот вернет</a:t>
            </a:r>
          </a:p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свою молодость и начнет жить сначала</a:t>
            </a:r>
          </a:p>
        </p:txBody>
      </p:sp>
      <p:pic>
        <p:nvPicPr>
          <p:cNvPr id="33276" name="Picture 508" descr="Отсканировано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844675"/>
            <a:ext cx="3743325" cy="3067050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118" name="Прямоугольник 117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67" grpId="0"/>
      <p:bldP spid="332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-1849438" y="995363"/>
            <a:ext cx="685800" cy="342900"/>
            <a:chOff x="2360" y="6426"/>
            <a:chExt cx="7200" cy="4320"/>
          </a:xfrm>
        </p:grpSpPr>
        <p:sp>
          <p:nvSpPr>
            <p:cNvPr id="30760" name="AutoShape 6"/>
            <p:cNvSpPr>
              <a:spLocks noChangeAspect="1" noChangeArrowheads="1" noTextEdit="1"/>
            </p:cNvSpPr>
            <p:nvPr/>
          </p:nvSpPr>
          <p:spPr bwMode="auto">
            <a:xfrm>
              <a:off x="2360" y="642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3" name="Rectangle 21"/>
          <p:cNvSpPr>
            <a:spLocks noChangeArrowheads="1"/>
          </p:cNvSpPr>
          <p:nvPr/>
        </p:nvSpPr>
        <p:spPr bwMode="auto">
          <a:xfrm>
            <a:off x="-1849438" y="995363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4" name="Rectangle 22"/>
          <p:cNvSpPr>
            <a:spLocks noChangeArrowheads="1"/>
          </p:cNvSpPr>
          <p:nvPr/>
        </p:nvSpPr>
        <p:spPr bwMode="auto">
          <a:xfrm>
            <a:off x="-1849438" y="995363"/>
            <a:ext cx="1165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950" name="Group 158"/>
          <p:cNvGraphicFramePr>
            <a:graphicFrameLocks noGrp="1"/>
          </p:cNvGraphicFramePr>
          <p:nvPr/>
        </p:nvGraphicFramePr>
        <p:xfrm>
          <a:off x="2484438" y="2408238"/>
          <a:ext cx="4032250" cy="4267200"/>
        </p:xfrm>
        <a:graphic>
          <a:graphicData uri="http://schemas.openxmlformats.org/drawingml/2006/table">
            <a:tbl>
              <a:tblPr/>
              <a:tblGrid>
                <a:gridCol w="749300"/>
                <a:gridCol w="939800"/>
                <a:gridCol w="842962"/>
                <a:gridCol w="750888"/>
                <a:gridCol w="749300"/>
              </a:tblGrid>
              <a:tr h="1044575"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7" name="WordArt 140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569325" cy="18002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Если вы расставите буквы в знаменателях </a:t>
            </a:r>
          </a:p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 алфавиту, то в числителе прочитаете название</a:t>
            </a:r>
          </a:p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фильма, поставленному по сценарию Гайдара </a:t>
            </a:r>
          </a:p>
        </p:txBody>
      </p:sp>
      <p:sp>
        <p:nvSpPr>
          <p:cNvPr id="33938" name="WordArt 146"/>
          <p:cNvSpPr>
            <a:spLocks noChangeArrowheads="1" noChangeShapeType="1" noTextEdit="1"/>
          </p:cNvSpPr>
          <p:nvPr/>
        </p:nvSpPr>
        <p:spPr bwMode="auto">
          <a:xfrm>
            <a:off x="1403350" y="6021388"/>
            <a:ext cx="70564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Ответ: Дума про казака Голоту</a:t>
            </a:r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05" name="Group 93"/>
          <p:cNvGraphicFramePr>
            <a:graphicFrameLocks noGrp="1"/>
          </p:cNvGraphicFramePr>
          <p:nvPr/>
        </p:nvGraphicFramePr>
        <p:xfrm>
          <a:off x="250825" y="260350"/>
          <a:ext cx="8642350" cy="1371600"/>
        </p:xfrm>
        <a:graphic>
          <a:graphicData uri="http://schemas.openxmlformats.org/drawingml/2006/table">
            <a:tbl>
              <a:tblPr/>
              <a:tblGrid>
                <a:gridCol w="8642350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шуточной поэме «Суд» Гайдар дал сам себе характеристику, которая была вполне серьезной: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613" name="Group 101"/>
          <p:cNvGraphicFramePr>
            <a:graphicFrameLocks noGrp="1"/>
          </p:cNvGraphicFramePr>
          <p:nvPr/>
        </p:nvGraphicFramePr>
        <p:xfrm>
          <a:off x="1042988" y="1341438"/>
          <a:ext cx="6696075" cy="4114800"/>
        </p:xfrm>
        <a:graphic>
          <a:graphicData uri="http://schemas.openxmlformats.org/drawingml/2006/table">
            <a:tbl>
              <a:tblPr/>
              <a:tblGrid>
                <a:gridCol w="6696075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Он белое красной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краской не красил. 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 был он на взводе.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 был он на страже.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 знал, чего хочет,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 знал, чего скажет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250825" y="260350"/>
            <a:ext cx="85201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2448"/>
                </a:solidFill>
              </a:rPr>
              <a:t>Если внимательно перечесть все написанное Гайдаром, то окажется, что он все время  писал в сущности одну повесть - правдивую, серьезную, веселую и трогательную о жизни советских детей 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34938" y="2620963"/>
            <a:ext cx="88931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2448"/>
                </a:solidFill>
              </a:rPr>
              <a:t>По сведениям Книжной палаты СССР, произведения Аркадия Гайдара выходили </a:t>
            </a:r>
          </a:p>
          <a:p>
            <a:pPr algn="ctr"/>
            <a:r>
              <a:rPr lang="ru-RU" sz="2800" b="1">
                <a:solidFill>
                  <a:srgbClr val="002448"/>
                </a:solidFill>
              </a:rPr>
              <a:t>в нашей стране более 700 раз на 77 языках, причем общий тираж этих изданий достиг 28 миллионов экземпляров. </a:t>
            </a:r>
          </a:p>
          <a:p>
            <a:pPr algn="ctr"/>
            <a:endParaRPr lang="ru-RU" sz="2800" b="1">
              <a:solidFill>
                <a:srgbClr val="002448"/>
              </a:solidFill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403350" y="5300663"/>
            <a:ext cx="6337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chemeClr val="bg2"/>
                </a:solidFill>
              </a:rPr>
              <a:t>Это лучший памятник и </a:t>
            </a:r>
          </a:p>
          <a:p>
            <a:pPr algn="ctr"/>
            <a:r>
              <a:rPr lang="ru-RU" sz="3600" b="1" i="1">
                <a:solidFill>
                  <a:schemeClr val="bg2"/>
                </a:solidFill>
              </a:rPr>
              <a:t>лучшая память о Гайдаре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68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424863" cy="11255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28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Расшифруйте запись и вы узнаете,</a:t>
            </a:r>
          </a:p>
          <a:p>
            <a:pPr algn="ctr"/>
            <a:r>
              <a:rPr lang="ru-RU" sz="28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отвечал А.Гайдар на вопрос:</a:t>
            </a:r>
          </a:p>
        </p:txBody>
      </p:sp>
      <p:sp>
        <p:nvSpPr>
          <p:cNvPr id="21507" name="Text Box 70"/>
          <p:cNvSpPr txBox="1">
            <a:spLocks noChangeArrowheads="1"/>
          </p:cNvSpPr>
          <p:nvPr/>
        </p:nvSpPr>
        <p:spPr bwMode="auto">
          <a:xfrm>
            <a:off x="250825" y="1268413"/>
            <a:ext cx="8713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3264"/>
                </a:solidFill>
              </a:rPr>
              <a:t>Что же это за сила, которая привлекает к нему ребят?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187450" y="1916113"/>
            <a:ext cx="6083300" cy="3976687"/>
            <a:chOff x="793" y="1434"/>
            <a:chExt cx="3832" cy="2505"/>
          </a:xfrm>
        </p:grpSpPr>
        <p:grpSp>
          <p:nvGrpSpPr>
            <p:cNvPr id="3" name="Group 85"/>
            <p:cNvGrpSpPr>
              <a:grpSpLocks/>
            </p:cNvGrpSpPr>
            <p:nvPr/>
          </p:nvGrpSpPr>
          <p:grpSpPr bwMode="auto">
            <a:xfrm>
              <a:off x="793" y="1434"/>
              <a:ext cx="3832" cy="2505"/>
              <a:chOff x="793" y="1434"/>
              <a:chExt cx="3832" cy="2505"/>
            </a:xfrm>
          </p:grpSpPr>
          <p:grpSp>
            <p:nvGrpSpPr>
              <p:cNvPr id="4" name="Group 67"/>
              <p:cNvGrpSpPr>
                <a:grpSpLocks/>
              </p:cNvGrpSpPr>
              <p:nvPr/>
            </p:nvGrpSpPr>
            <p:grpSpPr bwMode="auto">
              <a:xfrm>
                <a:off x="793" y="1434"/>
                <a:ext cx="3832" cy="2498"/>
                <a:chOff x="-717" y="1098"/>
                <a:chExt cx="3832" cy="2498"/>
              </a:xfrm>
            </p:grpSpPr>
            <p:sp>
              <p:nvSpPr>
                <p:cNvPr id="21527" name="Oval 45"/>
                <p:cNvSpPr>
                  <a:spLocks noChangeArrowheads="1"/>
                </p:cNvSpPr>
                <p:nvPr/>
              </p:nvSpPr>
              <p:spPr bwMode="auto">
                <a:xfrm>
                  <a:off x="2307" y="2281"/>
                  <a:ext cx="288" cy="2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" name="Group 66"/>
                <p:cNvGrpSpPr>
                  <a:grpSpLocks/>
                </p:cNvGrpSpPr>
                <p:nvPr/>
              </p:nvGrpSpPr>
              <p:grpSpPr bwMode="auto">
                <a:xfrm>
                  <a:off x="-717" y="1098"/>
                  <a:ext cx="3832" cy="2498"/>
                  <a:chOff x="-717" y="1098"/>
                  <a:chExt cx="3832" cy="2498"/>
                </a:xfrm>
              </p:grpSpPr>
              <p:sp>
                <p:nvSpPr>
                  <p:cNvPr id="21529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-141" y="2518"/>
                    <a:ext cx="288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-717" y="1098"/>
                    <a:ext cx="3832" cy="2498"/>
                    <a:chOff x="-717" y="1098"/>
                    <a:chExt cx="3832" cy="2498"/>
                  </a:xfrm>
                </p:grpSpPr>
                <p:sp>
                  <p:nvSpPr>
                    <p:cNvPr id="21531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5" y="3308"/>
                      <a:ext cx="288" cy="28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717" y="1098"/>
                      <a:ext cx="3832" cy="2472"/>
                      <a:chOff x="-717" y="1098"/>
                      <a:chExt cx="3832" cy="2472"/>
                    </a:xfrm>
                  </p:grpSpPr>
                  <p:sp>
                    <p:nvSpPr>
                      <p:cNvPr id="21533" name="Oval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645" y="1450"/>
                        <a:ext cx="288" cy="28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534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-429" y="1749"/>
                        <a:ext cx="1152" cy="41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8" name="Group 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717" y="1098"/>
                        <a:ext cx="3832" cy="2472"/>
                        <a:chOff x="878" y="8474"/>
                        <a:chExt cx="9580" cy="6179"/>
                      </a:xfrm>
                    </p:grpSpPr>
                    <p:sp>
                      <p:nvSpPr>
                        <p:cNvPr id="21536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498" y="12673"/>
                          <a:ext cx="180" cy="5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9" name="Group 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78" y="8474"/>
                          <a:ext cx="9580" cy="6179"/>
                          <a:chOff x="878" y="8474"/>
                          <a:chExt cx="9580" cy="6179"/>
                        </a:xfrm>
                      </p:grpSpPr>
                      <p:sp>
                        <p:nvSpPr>
                          <p:cNvPr id="21538" name="Oval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8" y="11053"/>
                            <a:ext cx="720" cy="72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39" name="Oval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58" y="13213"/>
                            <a:ext cx="720" cy="72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40" name="Oval 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18" y="10455"/>
                            <a:ext cx="720" cy="72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41" name="Oval 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698" y="13753"/>
                            <a:ext cx="720" cy="72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42" name="Oval 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538" y="10513"/>
                            <a:ext cx="720" cy="72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43" name="Oval 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98" y="10803"/>
                            <a:ext cx="720" cy="72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44" name="Oval 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98" y="13933"/>
                            <a:ext cx="720" cy="72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45" name="Line 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598" y="11343"/>
                            <a:ext cx="6840" cy="5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46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938" y="11883"/>
                            <a:ext cx="4500" cy="205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47" name="Line 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578" y="11523"/>
                            <a:ext cx="180" cy="24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48" name="Line 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18" y="11163"/>
                            <a:ext cx="5580" cy="295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49" name="Line 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5558" y="11163"/>
                            <a:ext cx="4140" cy="28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50" name="Line 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738" y="10873"/>
                            <a:ext cx="180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51" name="Line 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78" y="10983"/>
                            <a:ext cx="4860" cy="248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52" name="Oval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518" y="8642"/>
                            <a:ext cx="720" cy="72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53" name="Oval 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8515"/>
                            <a:ext cx="720" cy="72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54" name="Oval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98" y="9723"/>
                            <a:ext cx="720" cy="72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55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598" y="10047"/>
                            <a:ext cx="90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56" name="Line 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578" y="9147"/>
                            <a:ext cx="900" cy="575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57" name="Line 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758" y="9002"/>
                            <a:ext cx="5760" cy="145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558" name="Line 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098" y="9362"/>
                            <a:ext cx="3780" cy="45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0" name="Group 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78" y="8474"/>
                            <a:ext cx="9580" cy="6121"/>
                            <a:chOff x="878" y="8474"/>
                            <a:chExt cx="9580" cy="6121"/>
                          </a:xfrm>
                        </p:grpSpPr>
                        <p:sp>
                          <p:nvSpPr>
                            <p:cNvPr id="21560" name="Text Box 1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78" y="11175"/>
                              <a:ext cx="720" cy="5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л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1561" name="Text Box 1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018" y="10454"/>
                              <a:ext cx="720" cy="5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с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1562" name="Text Box 1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538" y="10495"/>
                              <a:ext cx="720" cy="5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о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1563" name="Text Box 1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18" y="12043"/>
                              <a:ext cx="720" cy="67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п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1564" name="Text Box 1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98" y="10803"/>
                              <a:ext cx="720" cy="72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о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1565" name="Text Box 14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438" y="11343"/>
                              <a:ext cx="720" cy="816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х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1566" name="Text Box 1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58" y="13143"/>
                              <a:ext cx="720" cy="72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р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1567" name="Text Box 1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98" y="13875"/>
                              <a:ext cx="720" cy="72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и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1568" name="Text Box 1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38" y="13774"/>
                              <a:ext cx="720" cy="5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т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1569" name="Text Box 1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61" y="9327"/>
                              <a:ext cx="720" cy="72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я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1570" name="Text Box 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478" y="9723"/>
                              <a:ext cx="720" cy="5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ю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1571" name="Text Box 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518" y="8642"/>
                              <a:ext cx="720" cy="5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л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1572" name="Text Box 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15" y="8474"/>
                              <a:ext cx="720" cy="5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/>
                                <a:t>б</a:t>
                              </a:r>
                            </a:p>
                          </p:txBody>
                        </p:sp>
                        <p:sp>
                          <p:nvSpPr>
                            <p:cNvPr id="21573" name="Text Box 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558" y="13874"/>
                              <a:ext cx="720" cy="72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ru-RU" sz="2200">
                                  <a:latin typeface="Arial" charset="0"/>
                                  <a:cs typeface="Times New Roman" pitchFamily="18" charset="0"/>
                                </a:rPr>
                                <a:t>ю</a:t>
                              </a:r>
                              <a:endParaRPr lang="ru-RU">
                                <a:latin typeface="Arial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  <p:sp>
            <p:nvSpPr>
              <p:cNvPr id="21514" name="Text Box 71"/>
              <p:cNvSpPr txBox="1">
                <a:spLocks noChangeArrowheads="1"/>
              </p:cNvSpPr>
              <p:nvPr/>
            </p:nvSpPr>
            <p:spPr bwMode="auto">
              <a:xfrm>
                <a:off x="3833" y="2578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х</a:t>
                </a:r>
              </a:p>
            </p:txBody>
          </p:sp>
          <p:sp>
            <p:nvSpPr>
              <p:cNvPr id="21515" name="Text Box 72"/>
              <p:cNvSpPr txBox="1">
                <a:spLocks noChangeArrowheads="1"/>
              </p:cNvSpPr>
              <p:nvPr/>
            </p:nvSpPr>
            <p:spPr bwMode="auto">
              <a:xfrm>
                <a:off x="3470" y="2205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о</a:t>
                </a:r>
              </a:p>
            </p:txBody>
          </p:sp>
          <p:sp>
            <p:nvSpPr>
              <p:cNvPr id="21516" name="Text Box 73"/>
              <p:cNvSpPr txBox="1">
                <a:spLocks noChangeArrowheads="1"/>
              </p:cNvSpPr>
              <p:nvPr/>
            </p:nvSpPr>
            <p:spPr bwMode="auto">
              <a:xfrm>
                <a:off x="2480" y="2205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с</a:t>
                </a:r>
              </a:p>
            </p:txBody>
          </p:sp>
          <p:sp>
            <p:nvSpPr>
              <p:cNvPr id="21517" name="Text Box 74"/>
              <p:cNvSpPr txBox="1">
                <a:spLocks noChangeArrowheads="1"/>
              </p:cNvSpPr>
              <p:nvPr/>
            </p:nvSpPr>
            <p:spPr bwMode="auto">
              <a:xfrm>
                <a:off x="884" y="1745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я</a:t>
                </a:r>
              </a:p>
            </p:txBody>
          </p:sp>
          <p:sp>
            <p:nvSpPr>
              <p:cNvPr id="21518" name="Text Box 75"/>
              <p:cNvSpPr txBox="1">
                <a:spLocks noChangeArrowheads="1"/>
              </p:cNvSpPr>
              <p:nvPr/>
            </p:nvSpPr>
            <p:spPr bwMode="auto">
              <a:xfrm>
                <a:off x="2154" y="1888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ю</a:t>
                </a:r>
              </a:p>
            </p:txBody>
          </p:sp>
          <p:sp>
            <p:nvSpPr>
              <p:cNvPr id="21519" name="Text Box 76"/>
              <p:cNvSpPr txBox="1">
                <a:spLocks noChangeArrowheads="1"/>
              </p:cNvSpPr>
              <p:nvPr/>
            </p:nvSpPr>
            <p:spPr bwMode="auto">
              <a:xfrm>
                <a:off x="4259" y="1453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л</a:t>
                </a:r>
              </a:p>
            </p:txBody>
          </p:sp>
          <p:sp>
            <p:nvSpPr>
              <p:cNvPr id="21520" name="Text Box 77"/>
              <p:cNvSpPr txBox="1">
                <a:spLocks noChangeArrowheads="1"/>
              </p:cNvSpPr>
              <p:nvPr/>
            </p:nvSpPr>
            <p:spPr bwMode="auto">
              <a:xfrm>
                <a:off x="4332" y="3521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т</a:t>
                </a:r>
              </a:p>
            </p:txBody>
          </p:sp>
          <p:sp>
            <p:nvSpPr>
              <p:cNvPr id="21521" name="Text Box 78"/>
              <p:cNvSpPr txBox="1">
                <a:spLocks noChangeArrowheads="1"/>
              </p:cNvSpPr>
              <p:nvPr/>
            </p:nvSpPr>
            <p:spPr bwMode="auto">
              <a:xfrm>
                <a:off x="1737" y="1434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б</a:t>
                </a:r>
              </a:p>
            </p:txBody>
          </p:sp>
          <p:sp>
            <p:nvSpPr>
              <p:cNvPr id="21522" name="Text Box 79"/>
              <p:cNvSpPr txBox="1">
                <a:spLocks noChangeArrowheads="1"/>
              </p:cNvSpPr>
              <p:nvPr/>
            </p:nvSpPr>
            <p:spPr bwMode="auto">
              <a:xfrm>
                <a:off x="1229" y="3294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р</a:t>
                </a:r>
              </a:p>
            </p:txBody>
          </p:sp>
          <p:sp>
            <p:nvSpPr>
              <p:cNvPr id="21523" name="Text Box 80"/>
              <p:cNvSpPr txBox="1">
                <a:spLocks noChangeArrowheads="1"/>
              </p:cNvSpPr>
              <p:nvPr/>
            </p:nvSpPr>
            <p:spPr bwMode="auto">
              <a:xfrm>
                <a:off x="793" y="2432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л</a:t>
                </a:r>
              </a:p>
            </p:txBody>
          </p:sp>
          <p:sp>
            <p:nvSpPr>
              <p:cNvPr id="21524" name="Text Box 81"/>
              <p:cNvSpPr txBox="1">
                <a:spLocks noChangeArrowheads="1"/>
              </p:cNvSpPr>
              <p:nvPr/>
            </p:nvSpPr>
            <p:spPr bwMode="auto">
              <a:xfrm>
                <a:off x="1410" y="2813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п</a:t>
                </a:r>
              </a:p>
            </p:txBody>
          </p:sp>
          <p:sp>
            <p:nvSpPr>
              <p:cNvPr id="21525" name="Text Box 83"/>
              <p:cNvSpPr txBox="1">
                <a:spLocks noChangeArrowheads="1"/>
              </p:cNvSpPr>
              <p:nvPr/>
            </p:nvSpPr>
            <p:spPr bwMode="auto">
              <a:xfrm>
                <a:off x="2672" y="3594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ю</a:t>
                </a:r>
              </a:p>
            </p:txBody>
          </p:sp>
          <p:sp>
            <p:nvSpPr>
              <p:cNvPr id="21526" name="Text Box 84"/>
              <p:cNvSpPr txBox="1">
                <a:spLocks noChangeArrowheads="1"/>
              </p:cNvSpPr>
              <p:nvPr/>
            </p:nvSpPr>
            <p:spPr bwMode="auto">
              <a:xfrm>
                <a:off x="1791" y="3612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000000"/>
                    </a:solidFill>
                  </a:rPr>
                  <a:t>и</a:t>
                </a:r>
              </a:p>
            </p:txBody>
          </p:sp>
        </p:grpSp>
        <p:sp>
          <p:nvSpPr>
            <p:cNvPr id="21512" name="Text Box 86"/>
            <p:cNvSpPr txBox="1">
              <a:spLocks noChangeArrowheads="1"/>
            </p:cNvSpPr>
            <p:nvPr/>
          </p:nvSpPr>
          <p:spPr bwMode="auto">
            <a:xfrm>
              <a:off x="1791" y="2341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0000"/>
                  </a:solidFill>
                </a:rPr>
                <a:t>о</a:t>
              </a:r>
            </a:p>
          </p:txBody>
        </p:sp>
      </p:grpSp>
      <p:sp>
        <p:nvSpPr>
          <p:cNvPr id="69720" name="WordArt 88"/>
          <p:cNvSpPr>
            <a:spLocks noChangeArrowheads="1" noChangeShapeType="1" noTextEdit="1"/>
          </p:cNvSpPr>
          <p:nvPr/>
        </p:nvSpPr>
        <p:spPr bwMode="auto">
          <a:xfrm>
            <a:off x="2411413" y="6021388"/>
            <a:ext cx="4429125" cy="566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Ответ: Я просто их люблю</a:t>
            </a:r>
          </a:p>
        </p:txBody>
      </p:sp>
      <p:sp>
        <p:nvSpPr>
          <p:cNvPr id="71" name="Прямоугольник 70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Отсканировано 24"/>
          <p:cNvPicPr>
            <a:picLocks noChangeAspect="1" noChangeArrowheads="1"/>
          </p:cNvPicPr>
          <p:nvPr/>
        </p:nvPicPr>
        <p:blipFill>
          <a:blip r:embed="rId2" cstate="print"/>
          <a:srcRect l="16446" t="58234" r="21808" b="13550"/>
          <a:stretch>
            <a:fillRect/>
          </a:stretch>
        </p:blipFill>
        <p:spPr bwMode="auto">
          <a:xfrm>
            <a:off x="611188" y="4076700"/>
            <a:ext cx="3602037" cy="2357438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pic>
        <p:nvPicPr>
          <p:cNvPr id="22531" name="Picture 7" descr="Отсканировано 24"/>
          <p:cNvPicPr>
            <a:picLocks noChangeAspect="1" noChangeArrowheads="1"/>
          </p:cNvPicPr>
          <p:nvPr/>
        </p:nvPicPr>
        <p:blipFill>
          <a:blip r:embed="rId2" cstate="print"/>
          <a:srcRect l="4340" t="11639" r="53105" b="49612"/>
          <a:stretch>
            <a:fillRect/>
          </a:stretch>
        </p:blipFill>
        <p:spPr bwMode="auto">
          <a:xfrm>
            <a:off x="4787900" y="1628775"/>
            <a:ext cx="3679825" cy="479742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pic>
        <p:nvPicPr>
          <p:cNvPr id="22532" name="Picture 8" descr="Отсканировано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2601912" cy="331152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3276600" y="260350"/>
            <a:ext cx="586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26 июля 1941 года – Аркадий Гайдар уезжает на фронт на Украину в качестве корреспондента "Комсомольской правды"</a:t>
            </a:r>
            <a:endParaRPr lang="ru-RU" sz="160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Отсканировано 16"/>
          <p:cNvPicPr>
            <a:picLocks noChangeAspect="1" noChangeArrowheads="1"/>
          </p:cNvPicPr>
          <p:nvPr/>
        </p:nvPicPr>
        <p:blipFill>
          <a:blip r:embed="rId2" cstate="print"/>
          <a:srcRect l="22209" t="12668" r="12259" b="71317"/>
          <a:stretch>
            <a:fillRect/>
          </a:stretch>
        </p:blipFill>
        <p:spPr bwMode="auto">
          <a:xfrm>
            <a:off x="684213" y="476250"/>
            <a:ext cx="4464050" cy="1366838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pic>
        <p:nvPicPr>
          <p:cNvPr id="23555" name="Picture 6" descr="Отсканировано 16"/>
          <p:cNvPicPr>
            <a:picLocks noChangeAspect="1" noChangeArrowheads="1"/>
          </p:cNvPicPr>
          <p:nvPr/>
        </p:nvPicPr>
        <p:blipFill>
          <a:blip r:embed="rId2" cstate="print"/>
          <a:srcRect l="21440" t="45778" r="13004" b="17094"/>
          <a:stretch>
            <a:fillRect/>
          </a:stretch>
        </p:blipFill>
        <p:spPr bwMode="auto">
          <a:xfrm>
            <a:off x="468313" y="3213100"/>
            <a:ext cx="4394200" cy="3117850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5292725" y="765175"/>
            <a:ext cx="3430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</a:rPr>
              <a:t>Строчки из письма А. Гайдара жене</a:t>
            </a: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5351463" y="4581525"/>
            <a:ext cx="3792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</a:rPr>
              <a:t>Пень, служивший Гайдару скамьей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Отсканировано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3695700" cy="5256212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95288" y="594995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«Все, что во мне есть лучшего - все это солдатское» 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716463" y="1125538"/>
            <a:ext cx="40338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C0504"/>
                </a:solidFill>
              </a:rPr>
              <a:t>Он был свидетелем и участником Киевской оборонительной операции Юго-Западного фронта. Написал военные очерки "У переправы", "Мост", "У переднего края", "Ракеты и гранаты" 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755650" y="2900363"/>
            <a:ext cx="77041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3200" b="1">
                <a:solidFill>
                  <a:srgbClr val="000000"/>
                </a:solidFill>
              </a:rPr>
              <a:t>а </a:t>
            </a:r>
            <a:r>
              <a:rPr lang="ru-RU" sz="3600" b="1" i="1">
                <a:solidFill>
                  <a:srgbClr val="000000"/>
                </a:solidFill>
              </a:rPr>
              <a:t>л</a:t>
            </a:r>
            <a:r>
              <a:rPr lang="ru-RU" sz="3200" b="1">
                <a:solidFill>
                  <a:srgbClr val="000000"/>
                </a:solidFill>
              </a:rPr>
              <a:t> ж у б н у ь н а п и </a:t>
            </a:r>
            <a:r>
              <a:rPr lang="ru-RU" sz="3600" b="1" i="1">
                <a:solidFill>
                  <a:srgbClr val="000000"/>
                </a:solidFill>
              </a:rPr>
              <a:t>е</a:t>
            </a:r>
            <a:r>
              <a:rPr lang="ru-RU" sz="3200" b="1">
                <a:solidFill>
                  <a:srgbClr val="000000"/>
                </a:solidFill>
              </a:rPr>
              <a:t> б о щ г а ф к </a:t>
            </a:r>
            <a:r>
              <a:rPr lang="ru-RU" sz="3600" b="1" i="1">
                <a:solidFill>
                  <a:srgbClr val="000000"/>
                </a:solidFill>
              </a:rPr>
              <a:t>п</a:t>
            </a:r>
            <a:r>
              <a:rPr lang="ru-RU" sz="3200" b="1">
                <a:solidFill>
                  <a:srgbClr val="000000"/>
                </a:solidFill>
              </a:rPr>
              <a:t> ж г р у ф </a:t>
            </a:r>
            <a:r>
              <a:rPr lang="ru-RU" sz="3600" b="1" i="1">
                <a:solidFill>
                  <a:srgbClr val="000000"/>
                </a:solidFill>
              </a:rPr>
              <a:t>л</a:t>
            </a:r>
            <a:r>
              <a:rPr lang="ru-RU" sz="3200" b="1">
                <a:solidFill>
                  <a:srgbClr val="000000"/>
                </a:solidFill>
              </a:rPr>
              <a:t> з ы е к ц д у а б з у </a:t>
            </a:r>
            <a:r>
              <a:rPr lang="ru-RU" sz="3600" b="1" i="1">
                <a:solidFill>
                  <a:srgbClr val="000000"/>
                </a:solidFill>
              </a:rPr>
              <a:t>я</a:t>
            </a:r>
            <a:r>
              <a:rPr lang="ru-RU" sz="3200" b="1">
                <a:solidFill>
                  <a:srgbClr val="000000"/>
                </a:solidFill>
              </a:rPr>
              <a:t> ы а с м д к р т ж е д л ф б ж ь в с л б т д ж х </a:t>
            </a:r>
            <a:r>
              <a:rPr lang="ru-RU" sz="3600" b="1" i="1">
                <a:solidFill>
                  <a:srgbClr val="000000"/>
                </a:solidFill>
              </a:rPr>
              <a:t>в</a:t>
            </a:r>
            <a:r>
              <a:rPr lang="ru-RU" sz="3200" b="1">
                <a:solidFill>
                  <a:srgbClr val="000000"/>
                </a:solidFill>
              </a:rPr>
              <a:t> а а ж р в п а в</a:t>
            </a:r>
            <a:r>
              <a:rPr lang="ru-RU" sz="3200" b="1" i="1">
                <a:solidFill>
                  <a:srgbClr val="000000"/>
                </a:solidFill>
              </a:rPr>
              <a:t> </a:t>
            </a:r>
            <a:r>
              <a:rPr lang="ru-RU" sz="3600" b="1" i="1">
                <a:solidFill>
                  <a:srgbClr val="000000"/>
                </a:solidFill>
              </a:rPr>
              <a:t>а</a:t>
            </a:r>
            <a:r>
              <a:rPr lang="ru-RU" sz="3200" b="1">
                <a:solidFill>
                  <a:srgbClr val="000000"/>
                </a:solidFill>
              </a:rPr>
              <a:t> ю</a:t>
            </a:r>
            <a:r>
              <a:rPr lang="ru-RU" sz="2800">
                <a:solidFill>
                  <a:srgbClr val="996600"/>
                </a:solidFill>
              </a:rPr>
              <a:t> </a:t>
            </a:r>
          </a:p>
        </p:txBody>
      </p:sp>
      <p:sp>
        <p:nvSpPr>
          <p:cNvPr id="25603" name="WordArt 6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713787" cy="22320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Выбирая буквы другого формата,</a:t>
            </a:r>
          </a:p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прочитайте название украинского села,</a:t>
            </a:r>
          </a:p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около которого погиб А.Гайдар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2916238" y="5876925"/>
            <a:ext cx="49117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6C"/>
                  </a:solidFill>
                  <a:round/>
                  <a:headEnd/>
                  <a:tailEnd/>
                </a:ln>
                <a:solidFill>
                  <a:srgbClr val="74A3D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Ответ: село Леплява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Отсканировано 24"/>
          <p:cNvPicPr>
            <a:picLocks noChangeAspect="1" noChangeArrowheads="1"/>
          </p:cNvPicPr>
          <p:nvPr/>
        </p:nvPicPr>
        <p:blipFill>
          <a:blip r:embed="rId2" cstate="print"/>
          <a:srcRect l="17714" t="49159" r="20367" b="18506"/>
          <a:stretch>
            <a:fillRect/>
          </a:stretch>
        </p:blipFill>
        <p:spPr bwMode="auto">
          <a:xfrm>
            <a:off x="1763713" y="260350"/>
            <a:ext cx="5832475" cy="4167188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1619250" y="4797425"/>
            <a:ext cx="640873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Погиб он в роще под Леплявой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Как партизан, в тылу врагов,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и, осененный вечной славой,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Спит у днепровских берегов…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Отсканировано 24"/>
          <p:cNvPicPr>
            <a:picLocks noChangeAspect="1" noChangeArrowheads="1"/>
          </p:cNvPicPr>
          <p:nvPr/>
        </p:nvPicPr>
        <p:blipFill>
          <a:blip r:embed="rId2" cstate="print"/>
          <a:srcRect l="18019" t="11372" r="19035" b="56729"/>
          <a:stretch>
            <a:fillRect/>
          </a:stretch>
        </p:blipFill>
        <p:spPr bwMode="auto">
          <a:xfrm>
            <a:off x="4716463" y="481013"/>
            <a:ext cx="3887787" cy="2751137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pic>
        <p:nvPicPr>
          <p:cNvPr id="27651" name="Picture 6" descr="006spra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559175"/>
            <a:ext cx="3744912" cy="2982913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684213" y="4149725"/>
            <a:ext cx="36718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В 1947 году прах писателя был перенесен в город Канев Черкасской области</a:t>
            </a:r>
          </a:p>
        </p:txBody>
      </p:sp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76250"/>
            <a:ext cx="2236787" cy="287972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1000208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789363"/>
            <a:ext cx="1793875" cy="2808287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pic>
        <p:nvPicPr>
          <p:cNvPr id="28675" name="Picture 6" descr="cardim3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563" y="333375"/>
            <a:ext cx="2349500" cy="331152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pic>
        <p:nvPicPr>
          <p:cNvPr id="28676" name="Picture 7" descr="cardim9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33375"/>
            <a:ext cx="2540000" cy="331152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pic>
        <p:nvPicPr>
          <p:cNvPr id="28677" name="Picture 8" descr="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3789363"/>
            <a:ext cx="1920875" cy="2763837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pic>
        <p:nvPicPr>
          <p:cNvPr id="28678" name="Picture 9" descr="тиму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650" y="260350"/>
            <a:ext cx="2319338" cy="3384550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chemeClr val="bg1"/>
              </a:gs>
            </a:gsLst>
            <a:lin ang="0" scaled="1"/>
          </a:gradFill>
          <a:ln w="76200" algn="ctr">
            <a:pattFill prst="lgCheck">
              <a:fgClr>
                <a:schemeClr val="accent2"/>
              </a:fgClr>
              <a:bgClr>
                <a:srgbClr val="99CCFF"/>
              </a:bgClr>
            </a:patt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flipH="1">
            <a:off x="7000875" y="6643688"/>
            <a:ext cx="2143125" cy="214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Экран (4:3)</PresentationFormat>
  <Paragraphs>175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ладошин</dc:creator>
  <cp:lastModifiedBy>ладошин</cp:lastModifiedBy>
  <cp:revision>1</cp:revision>
  <dcterms:created xsi:type="dcterms:W3CDTF">2015-02-21T12:09:00Z</dcterms:created>
  <dcterms:modified xsi:type="dcterms:W3CDTF">2015-02-21T12:09:16Z</dcterms:modified>
</cp:coreProperties>
</file>