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9C4B-A70D-4701-972A-CF8E2ABF1CE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D336-7E1D-45D6-B961-A8EB21366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9C4B-A70D-4701-972A-CF8E2ABF1CE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D336-7E1D-45D6-B961-A8EB21366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9C4B-A70D-4701-972A-CF8E2ABF1CE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D336-7E1D-45D6-B961-A8EB21366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1F4C2-5ABB-4AC0-93F4-9AFF1AF8A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9C4B-A70D-4701-972A-CF8E2ABF1CE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D336-7E1D-45D6-B961-A8EB21366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9C4B-A70D-4701-972A-CF8E2ABF1CE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D336-7E1D-45D6-B961-A8EB21366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9C4B-A70D-4701-972A-CF8E2ABF1CE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D336-7E1D-45D6-B961-A8EB21366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9C4B-A70D-4701-972A-CF8E2ABF1CE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D336-7E1D-45D6-B961-A8EB21366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9C4B-A70D-4701-972A-CF8E2ABF1CE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D336-7E1D-45D6-B961-A8EB21366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9C4B-A70D-4701-972A-CF8E2ABF1CE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D336-7E1D-45D6-B961-A8EB21366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9C4B-A70D-4701-972A-CF8E2ABF1CE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D336-7E1D-45D6-B961-A8EB21366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9C4B-A70D-4701-972A-CF8E2ABF1CE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D336-7E1D-45D6-B961-A8EB21366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E9C4B-A70D-4701-972A-CF8E2ABF1CE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D336-7E1D-45D6-B961-A8EB21366E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5"/>
            <a:ext cx="5472112" cy="3598863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graphicFrame>
        <p:nvGraphicFramePr>
          <p:cNvPr id="29716" name="Group 20"/>
          <p:cNvGraphicFramePr>
            <a:graphicFrameLocks noGrp="1"/>
          </p:cNvGraphicFramePr>
          <p:nvPr>
            <p:ph/>
          </p:nvPr>
        </p:nvGraphicFramePr>
        <p:xfrm>
          <a:off x="250825" y="5157788"/>
          <a:ext cx="4752975" cy="1554480"/>
        </p:xfrm>
        <a:graphic>
          <a:graphicData uri="http://schemas.openxmlformats.org/drawingml/2006/table">
            <a:tbl>
              <a:tblPr/>
              <a:tblGrid>
                <a:gridCol w="4752975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Здание училища, где учился Аркадий Голиков с 1914 по 1918 год, г. Арзамас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фотографии.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1951.</a:t>
                      </a: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3" name="Rectangle 18"/>
          <p:cNvSpPr>
            <a:spLocks noChangeArrowheads="1"/>
          </p:cNvSpPr>
          <p:nvPr/>
        </p:nvSpPr>
        <p:spPr bwMode="auto">
          <a:xfrm>
            <a:off x="5724525" y="1052513"/>
            <a:ext cx="324008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Учился я неплохо.·</a:t>
            </a:r>
          </a:p>
          <a:p>
            <a:pPr marL="342900" indent="-342900" algn="ctr"/>
            <a:r>
              <a:rPr lang="ru-RU" sz="2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Слаб был только по чистописанию да по рисованию.      В этих науках что-то слабоват я и до сих пор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с женой и дочкой Женей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/>
          <a:stretch>
            <a:fillRect/>
          </a:stretch>
        </p:blipFill>
        <p:spPr bwMode="auto">
          <a:xfrm>
            <a:off x="395288" y="476250"/>
            <a:ext cx="3298825" cy="4032250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4067175" y="476250"/>
            <a:ext cx="4749800" cy="4079875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3995738" y="4941888"/>
            <a:ext cx="4878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</a:rPr>
              <a:t>Аркадий Петрович с женой Дорой и детьми пол Москвой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9"/>
          <p:cNvSpPr txBox="1">
            <a:spLocks noChangeArrowheads="1"/>
          </p:cNvSpPr>
          <p:nvPr/>
        </p:nvSpPr>
        <p:spPr bwMode="auto">
          <a:xfrm>
            <a:off x="6300788" y="1700213"/>
            <a:ext cx="568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800" baseline="30000">
                <a:latin typeface="Arial" charset="0"/>
                <a:cs typeface="Times New Roman" pitchFamily="18" charset="0"/>
              </a:rPr>
              <a:t>,,</a:t>
            </a:r>
            <a:endParaRPr lang="ru-RU">
              <a:latin typeface="Arial" charset="0"/>
            </a:endParaRPr>
          </a:p>
        </p:txBody>
      </p:sp>
      <p:sp>
        <p:nvSpPr>
          <p:cNvPr id="17411" name="Text Box 18"/>
          <p:cNvSpPr txBox="1">
            <a:spLocks noChangeArrowheads="1"/>
          </p:cNvSpPr>
          <p:nvPr/>
        </p:nvSpPr>
        <p:spPr bwMode="auto">
          <a:xfrm>
            <a:off x="6354763" y="1409700"/>
            <a:ext cx="91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4800" baseline="30000">
              <a:latin typeface="Arial" charset="0"/>
              <a:cs typeface="Times New Roman" pitchFamily="18" charset="0"/>
            </a:endParaRPr>
          </a:p>
          <a:p>
            <a:pPr eaLnBrk="0" hangingPunct="0"/>
            <a:r>
              <a:rPr lang="ru-RU" sz="4800" baseline="30000">
                <a:latin typeface="Arial" charset="0"/>
                <a:cs typeface="Times New Roman" pitchFamily="18" charset="0"/>
              </a:rPr>
              <a:t>,,</a:t>
            </a:r>
            <a:endParaRPr lang="ru-RU">
              <a:latin typeface="Arial" charset="0"/>
            </a:endParaRPr>
          </a:p>
        </p:txBody>
      </p:sp>
      <p:sp>
        <p:nvSpPr>
          <p:cNvPr id="17412" name="Rectangle 21"/>
          <p:cNvSpPr>
            <a:spLocks noChangeArrowheads="1"/>
          </p:cNvSpPr>
          <p:nvPr/>
        </p:nvSpPr>
        <p:spPr bwMode="auto">
          <a:xfrm>
            <a:off x="2354263" y="1160463"/>
            <a:ext cx="1841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Arial" charset="0"/>
              </a:rPr>
              <a:t/>
            </a:r>
            <a:br>
              <a:rPr lang="ru-RU" sz="1100">
                <a:latin typeface="Arial" charset="0"/>
              </a:rPr>
            </a:br>
            <a:endParaRPr lang="ru-RU">
              <a:latin typeface="Arial" charset="0"/>
            </a:endParaRPr>
          </a:p>
        </p:txBody>
      </p:sp>
      <p:sp>
        <p:nvSpPr>
          <p:cNvPr id="17413" name="Rectangle 22"/>
          <p:cNvSpPr>
            <a:spLocks noChangeArrowheads="1"/>
          </p:cNvSpPr>
          <p:nvPr/>
        </p:nvSpPr>
        <p:spPr bwMode="auto">
          <a:xfrm>
            <a:off x="2354263" y="581025"/>
            <a:ext cx="60769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4" name="Rectangle 24"/>
          <p:cNvSpPr>
            <a:spLocks noChangeArrowheads="1"/>
          </p:cNvSpPr>
          <p:nvPr/>
        </p:nvSpPr>
        <p:spPr bwMode="auto">
          <a:xfrm>
            <a:off x="2354263" y="581025"/>
            <a:ext cx="60769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5" name="Rectangle 26"/>
          <p:cNvSpPr>
            <a:spLocks noChangeArrowheads="1"/>
          </p:cNvSpPr>
          <p:nvPr/>
        </p:nvSpPr>
        <p:spPr bwMode="auto">
          <a:xfrm>
            <a:off x="2354263" y="581025"/>
            <a:ext cx="60769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6" name="WordArt 45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569325" cy="194468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Разгадайте ребусы, и вы узнаете, </a:t>
            </a:r>
          </a:p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каких газетах работал А. Гайдар </a:t>
            </a:r>
          </a:p>
        </p:txBody>
      </p:sp>
      <p:pic>
        <p:nvPicPr>
          <p:cNvPr id="17417" name="Picture 55" descr="Копия Imag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636838"/>
            <a:ext cx="1030287" cy="752475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38100" algn="ctr">
            <a:pattFill prst="lgCheck">
              <a:fgClr>
                <a:schemeClr val="accent2"/>
              </a:fgClr>
              <a:bgClr>
                <a:srgbClr val="FFCC00"/>
              </a:bgClr>
            </a:pattFill>
            <a:miter lim="800000"/>
            <a:headEnd/>
            <a:tailEnd/>
          </a:ln>
        </p:spPr>
      </p:pic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539750" y="2405063"/>
            <a:ext cx="4456113" cy="908050"/>
            <a:chOff x="340" y="1515"/>
            <a:chExt cx="2807" cy="572"/>
          </a:xfrm>
        </p:grpSpPr>
        <p:pic>
          <p:nvPicPr>
            <p:cNvPr id="17436" name="Picture 53" descr="Кран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661"/>
              <a:ext cx="645" cy="426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100000">
                  <a:schemeClr val="bg1"/>
                </a:gs>
              </a:gsLst>
              <a:lin ang="0" scaled="1"/>
            </a:gradFill>
            <a:ln w="38100" algn="ctr">
              <a:pattFill prst="lgCheck">
                <a:fgClr>
                  <a:schemeClr val="accent2"/>
                </a:fgClr>
                <a:bgClr>
                  <a:srgbClr val="FFCC00"/>
                </a:bgClr>
              </a:pattFill>
              <a:miter lim="800000"/>
              <a:headEnd/>
              <a:tailEnd/>
            </a:ln>
          </p:spPr>
        </p:pic>
        <p:sp>
          <p:nvSpPr>
            <p:cNvPr id="17437" name="Rectangle 54"/>
            <p:cNvSpPr>
              <a:spLocks noChangeArrowheads="1"/>
            </p:cNvSpPr>
            <p:nvPr/>
          </p:nvSpPr>
          <p:spPr bwMode="auto">
            <a:xfrm>
              <a:off x="975" y="1687"/>
              <a:ext cx="74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4800" baseline="30000">
                  <a:solidFill>
                    <a:srgbClr val="000000"/>
                  </a:solidFill>
                </a:rPr>
                <a:t>,</a:t>
              </a:r>
              <a:r>
                <a:rPr lang="ru-RU" sz="2800">
                  <a:solidFill>
                    <a:srgbClr val="000000"/>
                  </a:solidFill>
                </a:rPr>
                <a:t>сный</a:t>
              </a:r>
              <a:r>
                <a:rPr lang="ru-RU"/>
                <a:t> </a:t>
              </a:r>
            </a:p>
          </p:txBody>
        </p:sp>
        <p:sp>
          <p:nvSpPr>
            <p:cNvPr id="17438" name="Rectangle 57"/>
            <p:cNvSpPr>
              <a:spLocks noChangeArrowheads="1"/>
            </p:cNvSpPr>
            <p:nvPr/>
          </p:nvSpPr>
          <p:spPr bwMode="auto">
            <a:xfrm>
              <a:off x="2336" y="1525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3200">
                  <a:solidFill>
                    <a:srgbClr val="000000"/>
                  </a:solidFill>
                </a:rPr>
                <a:t>,,</a:t>
              </a:r>
            </a:p>
          </p:txBody>
        </p:sp>
        <p:sp>
          <p:nvSpPr>
            <p:cNvPr id="17439" name="Rectangle 59"/>
            <p:cNvSpPr>
              <a:spLocks noChangeArrowheads="1"/>
            </p:cNvSpPr>
            <p:nvPr/>
          </p:nvSpPr>
          <p:spPr bwMode="auto">
            <a:xfrm>
              <a:off x="2681" y="1515"/>
              <a:ext cx="46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4400" baseline="30000">
                  <a:solidFill>
                    <a:srgbClr val="000000"/>
                  </a:solidFill>
                </a:rPr>
                <a:t>,,</a:t>
              </a:r>
              <a:r>
                <a:rPr lang="ru-RU" sz="48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539750" y="3573463"/>
            <a:ext cx="7145338" cy="1136650"/>
            <a:chOff x="340" y="2296"/>
            <a:chExt cx="4501" cy="716"/>
          </a:xfrm>
        </p:grpSpPr>
        <p:pic>
          <p:nvPicPr>
            <p:cNvPr id="17429" name="Picture 61" descr="Копия (2) Image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2387"/>
              <a:ext cx="837" cy="625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100000">
                  <a:schemeClr val="bg1"/>
                </a:gs>
              </a:gsLst>
              <a:lin ang="0" scaled="1"/>
            </a:gradFill>
            <a:ln w="38100" algn="ctr">
              <a:pattFill prst="lgCheck">
                <a:fgClr>
                  <a:schemeClr val="accent2"/>
                </a:fgClr>
                <a:bgClr>
                  <a:srgbClr val="FFCC00"/>
                </a:bgClr>
              </a:pattFill>
              <a:miter lim="800000"/>
              <a:headEnd/>
              <a:tailEnd/>
            </a:ln>
          </p:spPr>
        </p:pic>
        <p:sp>
          <p:nvSpPr>
            <p:cNvPr id="17430" name="Text Box 63"/>
            <p:cNvSpPr txBox="1">
              <a:spLocks noChangeArrowheads="1"/>
            </p:cNvSpPr>
            <p:nvPr/>
          </p:nvSpPr>
          <p:spPr bwMode="auto">
            <a:xfrm>
              <a:off x="1201" y="2523"/>
              <a:ext cx="6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4800" baseline="30000">
                  <a:solidFill>
                    <a:srgbClr val="000000"/>
                  </a:solidFill>
                </a:rPr>
                <a:t>,,    ,</a:t>
              </a: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17431" name="Picture 64" descr="Копия (2) Image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3" y="2296"/>
              <a:ext cx="454" cy="704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100000">
                  <a:schemeClr val="bg1"/>
                </a:gs>
              </a:gsLst>
              <a:lin ang="0" scaled="1"/>
            </a:gradFill>
            <a:ln w="38100" algn="ctr">
              <a:pattFill prst="lgCheck">
                <a:fgClr>
                  <a:schemeClr val="accent2"/>
                </a:fgClr>
                <a:bgClr>
                  <a:srgbClr val="FFCC00"/>
                </a:bgClr>
              </a:pattFill>
              <a:miter lim="800000"/>
              <a:headEnd/>
              <a:tailEnd/>
            </a:ln>
          </p:spPr>
        </p:pic>
        <p:sp>
          <p:nvSpPr>
            <p:cNvPr id="17432" name="Text Box 65"/>
            <p:cNvSpPr txBox="1">
              <a:spLocks noChangeArrowheads="1"/>
            </p:cNvSpPr>
            <p:nvPr/>
          </p:nvSpPr>
          <p:spPr bwMode="auto">
            <a:xfrm>
              <a:off x="2454" y="2568"/>
              <a:ext cx="11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600">
                  <a:solidFill>
                    <a:srgbClr val="000000"/>
                  </a:solidFill>
                </a:rPr>
                <a:t>кеанская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33" name="Text Box 66"/>
            <p:cNvSpPr txBox="1">
              <a:spLocks noChangeArrowheads="1"/>
            </p:cNvSpPr>
            <p:nvPr/>
          </p:nvSpPr>
          <p:spPr bwMode="auto">
            <a:xfrm>
              <a:off x="3651" y="2568"/>
              <a:ext cx="21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600">
                  <a:solidFill>
                    <a:srgbClr val="000000"/>
                  </a:solidFill>
                </a:rPr>
                <a:t>з</a:t>
              </a: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17434" name="Picture 67" descr="Копия Image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33" y="2350"/>
              <a:ext cx="375" cy="614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100000">
                  <a:schemeClr val="bg1"/>
                </a:gs>
              </a:gsLst>
              <a:lin ang="0" scaled="1"/>
            </a:gradFill>
            <a:ln w="38100" algn="ctr">
              <a:pattFill prst="lgCheck">
                <a:fgClr>
                  <a:schemeClr val="accent2"/>
                </a:fgClr>
                <a:bgClr>
                  <a:srgbClr val="FFCC00"/>
                </a:bgClr>
              </a:pattFill>
              <a:miter lim="800000"/>
              <a:headEnd/>
              <a:tailEnd/>
            </a:ln>
          </p:spPr>
        </p:pic>
        <p:sp>
          <p:nvSpPr>
            <p:cNvPr id="17435" name="Rectangle 68"/>
            <p:cNvSpPr>
              <a:spLocks noChangeArrowheads="1"/>
            </p:cNvSpPr>
            <p:nvPr/>
          </p:nvSpPr>
          <p:spPr bwMode="auto">
            <a:xfrm>
              <a:off x="4195" y="2557"/>
              <a:ext cx="64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4400" baseline="30000">
                  <a:solidFill>
                    <a:srgbClr val="000000"/>
                  </a:solidFill>
                </a:rPr>
                <a:t>,,,</a:t>
              </a:r>
              <a:r>
                <a:rPr lang="ru-RU" sz="2600">
                  <a:solidFill>
                    <a:srgbClr val="000000"/>
                  </a:solidFill>
                </a:rPr>
                <a:t>зда</a:t>
              </a:r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900113" y="4868863"/>
            <a:ext cx="3267075" cy="1082675"/>
            <a:chOff x="567" y="3067"/>
            <a:chExt cx="2058" cy="682"/>
          </a:xfrm>
        </p:grpSpPr>
        <p:sp>
          <p:nvSpPr>
            <p:cNvPr id="17425" name="Rectangle 70"/>
            <p:cNvSpPr>
              <a:spLocks noChangeArrowheads="1"/>
            </p:cNvSpPr>
            <p:nvPr/>
          </p:nvSpPr>
          <p:spPr bwMode="auto">
            <a:xfrm>
              <a:off x="567" y="3280"/>
              <a:ext cx="4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600">
                  <a:solidFill>
                    <a:srgbClr val="000000"/>
                  </a:solidFill>
                </a:rPr>
                <a:t>В</a:t>
              </a:r>
              <a:r>
                <a:rPr lang="ru-RU" sz="4400" baseline="30000">
                  <a:solidFill>
                    <a:srgbClr val="000000"/>
                  </a:solidFill>
                </a:rPr>
                <a:t>,,</a:t>
              </a:r>
              <a:r>
                <a:rPr lang="ru-RU"/>
                <a:t> </a:t>
              </a:r>
            </a:p>
          </p:txBody>
        </p:sp>
        <p:pic>
          <p:nvPicPr>
            <p:cNvPr id="17426" name="Picture 71" descr="Отсканировано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30" y="3113"/>
              <a:ext cx="610" cy="579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100000">
                  <a:schemeClr val="bg1"/>
                </a:gs>
              </a:gsLst>
              <a:lin ang="0" scaled="1"/>
            </a:gradFill>
            <a:ln w="38100" algn="ctr">
              <a:pattFill prst="lgCheck">
                <a:fgClr>
                  <a:schemeClr val="accent2"/>
                </a:fgClr>
                <a:bgClr>
                  <a:srgbClr val="FFCC00"/>
                </a:bgClr>
              </a:pattFill>
              <a:miter lim="800000"/>
              <a:headEnd/>
              <a:tailEnd/>
            </a:ln>
          </p:spPr>
        </p:pic>
        <p:pic>
          <p:nvPicPr>
            <p:cNvPr id="17427" name="Picture 72" descr="Копия (2) Image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46" y="3067"/>
              <a:ext cx="460" cy="682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100000">
                  <a:schemeClr val="bg1"/>
                </a:gs>
              </a:gsLst>
              <a:lin ang="0" scaled="1"/>
            </a:gradFill>
            <a:ln w="38100" algn="ctr">
              <a:pattFill prst="lgCheck">
                <a:fgClr>
                  <a:schemeClr val="accent2"/>
                </a:fgClr>
                <a:bgClr>
                  <a:srgbClr val="FFCC00"/>
                </a:bgClr>
              </a:pattFill>
              <a:miter lim="800000"/>
              <a:headEnd/>
              <a:tailEnd/>
            </a:ln>
          </p:spPr>
        </p:pic>
        <p:sp>
          <p:nvSpPr>
            <p:cNvPr id="17428" name="Rectangle 73"/>
            <p:cNvSpPr>
              <a:spLocks noChangeArrowheads="1"/>
            </p:cNvSpPr>
            <p:nvPr/>
          </p:nvSpPr>
          <p:spPr bwMode="auto">
            <a:xfrm>
              <a:off x="2299" y="3257"/>
              <a:ext cx="32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4400" baseline="30000">
                  <a:solidFill>
                    <a:srgbClr val="000000"/>
                  </a:solidFill>
                </a:rPr>
                <a:t>,,,</a:t>
              </a:r>
            </a:p>
          </p:txBody>
        </p:sp>
      </p:grpSp>
      <p:sp>
        <p:nvSpPr>
          <p:cNvPr id="27723" name="WordArt 75"/>
          <p:cNvSpPr>
            <a:spLocks noChangeArrowheads="1" noChangeShapeType="1" noTextEdit="1"/>
          </p:cNvSpPr>
          <p:nvPr/>
        </p:nvSpPr>
        <p:spPr bwMode="auto">
          <a:xfrm>
            <a:off x="5292725" y="2781300"/>
            <a:ext cx="3362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«Красный воин», </a:t>
            </a:r>
          </a:p>
        </p:txBody>
      </p:sp>
      <p:sp>
        <p:nvSpPr>
          <p:cNvPr id="27724" name="WordArt 76"/>
          <p:cNvSpPr>
            <a:spLocks noChangeArrowheads="1" noChangeShapeType="1" noTextEdit="1"/>
          </p:cNvSpPr>
          <p:nvPr/>
        </p:nvSpPr>
        <p:spPr bwMode="auto">
          <a:xfrm>
            <a:off x="4095750" y="4724400"/>
            <a:ext cx="5048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«Тихоокеанская звезда», </a:t>
            </a:r>
          </a:p>
        </p:txBody>
      </p:sp>
      <p:sp>
        <p:nvSpPr>
          <p:cNvPr id="27725" name="WordArt 77"/>
          <p:cNvSpPr>
            <a:spLocks noChangeArrowheads="1" noChangeShapeType="1" noTextEdit="1"/>
          </p:cNvSpPr>
          <p:nvPr/>
        </p:nvSpPr>
        <p:spPr bwMode="auto">
          <a:xfrm>
            <a:off x="4500563" y="5589588"/>
            <a:ext cx="18716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«Волна»</a:t>
            </a:r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3" grpId="0" animBg="1"/>
      <p:bldP spid="27724" grpId="0" animBg="1"/>
      <p:bldP spid="277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gaidar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420938"/>
            <a:ext cx="4464050" cy="3971925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00113" y="5949950"/>
            <a:ext cx="3240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С сыном Тимуром</a:t>
            </a:r>
          </a:p>
        </p:txBody>
      </p:sp>
      <p:pic>
        <p:nvPicPr>
          <p:cNvPr id="18436" name="Picture 6" descr="с артекавце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4105275" cy="3946525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643438" y="404813"/>
            <a:ext cx="4500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На встрече с читателями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23850" y="1052513"/>
            <a:ext cx="88201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eaLnBrk="0" hangingPunct="0"/>
            <a:endParaRPr lang="ru-RU" sz="1200" b="1">
              <a:solidFill>
                <a:srgbClr val="000000"/>
              </a:solidFill>
              <a:latin typeface="Arial" charset="0"/>
            </a:endParaRPr>
          </a:p>
          <a:p>
            <a:pPr indent="457200" algn="ctr" eaLnBrk="0" hangingPunct="0"/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Г2  </a:t>
            </a:r>
            <a:r>
              <a:rPr lang="ru-RU" sz="2000" b="1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Е4, Г6, Б2, А5, Е7  </a:t>
            </a:r>
            <a:r>
              <a:rPr lang="ru-RU" sz="2000" b="1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А6, Б8, Ж3, Б5, Ж7, Ж2, Е7  </a:t>
            </a:r>
            <a:endParaRPr lang="ru-RU" sz="2000" b="1">
              <a:solidFill>
                <a:srgbClr val="000000"/>
              </a:solidFill>
              <a:latin typeface="Arial" charset="0"/>
            </a:endParaRPr>
          </a:p>
          <a:p>
            <a:pPr indent="457200" algn="ctr" eaLnBrk="0" hangingPunct="0"/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Г1, А8, Б1, А7, К4  </a:t>
            </a:r>
            <a:r>
              <a:rPr lang="ru-RU" sz="2000" b="1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К7, Е2, И5, К8, Г7   </a:t>
            </a:r>
            <a:r>
              <a:rPr lang="ru-RU" sz="2000" b="1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Г4, Ж7, Б5, Ж8, К8.</a:t>
            </a:r>
            <a:endParaRPr lang="ru-RU" sz="2000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3076" name="Group 612"/>
          <p:cNvGraphicFramePr>
            <a:graphicFrameLocks noGrp="1"/>
          </p:cNvGraphicFramePr>
          <p:nvPr/>
        </p:nvGraphicFramePr>
        <p:xfrm>
          <a:off x="468313" y="1954213"/>
          <a:ext cx="4897437" cy="4907280"/>
        </p:xfrm>
        <a:graphic>
          <a:graphicData uri="http://schemas.openxmlformats.org/drawingml/2006/table">
            <a:tbl>
              <a:tblPr/>
              <a:tblGrid>
                <a:gridCol w="606425"/>
                <a:gridCol w="520700"/>
                <a:gridCol w="519112"/>
                <a:gridCol w="519113"/>
                <a:gridCol w="523875"/>
                <a:gridCol w="522287"/>
                <a:gridCol w="539750"/>
                <a:gridCol w="504825"/>
                <a:gridCol w="641350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3D2"/>
                    </a:solidFill>
                  </a:tcPr>
                </a:tc>
              </a:tr>
            </a:tbl>
          </a:graphicData>
        </a:graphic>
      </p:graphicFrame>
      <p:sp>
        <p:nvSpPr>
          <p:cNvPr id="63073" name="WordArt 609"/>
          <p:cNvSpPr>
            <a:spLocks noChangeArrowheads="1" noChangeShapeType="1" noTextEdit="1"/>
          </p:cNvSpPr>
          <p:nvPr/>
        </p:nvSpPr>
        <p:spPr bwMode="auto">
          <a:xfrm>
            <a:off x="5724525" y="3573463"/>
            <a:ext cx="306705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Ответ: В жилах, </a:t>
            </a:r>
          </a:p>
          <a:p>
            <a:pPr algn="ctr"/>
            <a:r>
              <a:rPr lang="ru-RU" sz="28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которых  течет</a:t>
            </a:r>
          </a:p>
          <a:p>
            <a:pPr algn="ctr"/>
            <a:r>
              <a:rPr lang="ru-RU" sz="28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рыбья кровь</a:t>
            </a:r>
          </a:p>
        </p:txBody>
      </p:sp>
      <p:sp>
        <p:nvSpPr>
          <p:cNvPr id="19572" name="WordArt 611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Каких людей не любил писатель, </a:t>
            </a:r>
          </a:p>
          <a:p>
            <a:pPr algn="ctr"/>
            <a:r>
              <a:rPr lang="ru-RU" sz="28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 узнаете, если расшифруете запись</a:t>
            </a:r>
          </a:p>
        </p:txBody>
      </p:sp>
      <p:sp>
        <p:nvSpPr>
          <p:cNvPr id="119" name="Прямоугольник 118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333375"/>
            <a:ext cx="3933825" cy="6119813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8195" name="Rectangle 16"/>
          <p:cNvSpPr>
            <a:spLocks noChangeArrowheads="1"/>
          </p:cNvSpPr>
          <p:nvPr/>
        </p:nvSpPr>
        <p:spPr bwMode="auto">
          <a:xfrm>
            <a:off x="4859338" y="333375"/>
            <a:ext cx="38163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На страницах этого календаря для учащихся на    1917/18 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учебный год   Аркадий Голиков, 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ученик IV класса реального училища, вел свой первый дневник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5076825" y="727075"/>
            <a:ext cx="38496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29 августа 1918 года уездный комитет выносит постановление: «Принять А.Голикова в партию с правом совещательного голоса по молодости и впредь до законченности партийного воспитания».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 середине ноября Аркадий становится самым молодым коммунистом в истории партии!</a:t>
            </a:r>
          </a:p>
        </p:txBody>
      </p:sp>
      <p:pic>
        <p:nvPicPr>
          <p:cNvPr id="9219" name="Picture 5" descr="Отсканировано 16"/>
          <p:cNvPicPr>
            <a:picLocks noChangeAspect="1" noChangeArrowheads="1"/>
          </p:cNvPicPr>
          <p:nvPr/>
        </p:nvPicPr>
        <p:blipFill>
          <a:blip r:embed="rId2" cstate="print"/>
          <a:srcRect l="21173" t="47417" r="20898" b="13609"/>
          <a:stretch>
            <a:fillRect/>
          </a:stretch>
        </p:blipFill>
        <p:spPr bwMode="auto">
          <a:xfrm>
            <a:off x="179388" y="333375"/>
            <a:ext cx="4824412" cy="4551363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331913" y="5445125"/>
            <a:ext cx="2711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Заявление А. Голикова о приеме в партию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Отсканировано 16"/>
          <p:cNvPicPr>
            <a:picLocks noChangeAspect="1" noChangeArrowheads="1"/>
          </p:cNvPicPr>
          <p:nvPr/>
        </p:nvPicPr>
        <p:blipFill>
          <a:blip r:embed="rId2" cstate="print"/>
          <a:srcRect l="10371" t="7297" r="47435" b="58051"/>
          <a:stretch>
            <a:fillRect/>
          </a:stretch>
        </p:blipFill>
        <p:spPr bwMode="auto">
          <a:xfrm>
            <a:off x="395288" y="476250"/>
            <a:ext cx="4564062" cy="5257800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5364163" y="509588"/>
            <a:ext cx="32400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Аркадий Голиков. 1919 год. На обороте снимка в 1927 г. рукой Гайдара написано: «Адъютант командующего охраны и обороны всех же­лезных дорог.                Гайдар.  15 лет»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5" name="Group 25"/>
          <p:cNvGraphicFramePr>
            <a:graphicFrameLocks noGrp="1"/>
          </p:cNvGraphicFramePr>
          <p:nvPr>
            <p:ph/>
          </p:nvPr>
        </p:nvGraphicFramePr>
        <p:xfrm>
          <a:off x="4356100" y="1052513"/>
          <a:ext cx="4538663" cy="3017520"/>
        </p:xfrm>
        <a:graphic>
          <a:graphicData uri="http://schemas.openxmlformats.org/drawingml/2006/table">
            <a:tbl>
              <a:tblPr/>
              <a:tblGrid>
                <a:gridCol w="4538663"/>
              </a:tblGrid>
              <a:tr h="1103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17 лет он командовал полком на многих фронтах. После ранения и контузии Гайдар был уволен в запас, он никак не мог признать себя демобилизованным и на всю жизнь сохранил облик, привычки и сердце солдата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68" name="Picture 19" descr="Отсканировано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3859213" cy="5473700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Отсканировано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76250"/>
            <a:ext cx="3649662" cy="4897438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219700" y="5949950"/>
            <a:ext cx="3744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А. Гайдар – комбат ЧОН. 1922 год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395288" y="1700213"/>
            <a:ext cx="4216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Где бы ни служил Аркадий, он везде проявляет себя как инициативный, творчески мыслящий, одарённый человек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569325" cy="194468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Разгадайте ребусы, и вы узнаете, </a:t>
            </a:r>
          </a:p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 каких фронтах сражался  А. Гайдар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27088" y="2420938"/>
            <a:ext cx="4343400" cy="911225"/>
            <a:chOff x="549" y="1842"/>
            <a:chExt cx="2736" cy="574"/>
          </a:xfrm>
        </p:grpSpPr>
        <p:pic>
          <p:nvPicPr>
            <p:cNvPr id="13330" name="Picture 6" descr="Отсканировано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9" y="1842"/>
              <a:ext cx="522" cy="574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100000">
                  <a:schemeClr val="bg1"/>
                </a:gs>
              </a:gsLst>
              <a:lin ang="0" scaled="1"/>
            </a:gradFill>
            <a:ln w="38100" algn="ctr">
              <a:pattFill prst="lgCheck">
                <a:fgClr>
                  <a:schemeClr val="accent2"/>
                </a:fgClr>
                <a:bgClr>
                  <a:srgbClr val="FFCC00"/>
                </a:bgClr>
              </a:pattFill>
              <a:miter lim="800000"/>
              <a:headEnd/>
              <a:tailEnd/>
            </a:ln>
          </p:spPr>
        </p:pic>
        <p:sp>
          <p:nvSpPr>
            <p:cNvPr id="13331" name="Rectangle 7"/>
            <p:cNvSpPr>
              <a:spLocks noChangeArrowheads="1"/>
            </p:cNvSpPr>
            <p:nvPr/>
          </p:nvSpPr>
          <p:spPr bwMode="auto">
            <a:xfrm>
              <a:off x="1156" y="1933"/>
              <a:ext cx="74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4400" baseline="30000">
                  <a:solidFill>
                    <a:srgbClr val="000000"/>
                  </a:solidFill>
                </a:rPr>
                <a:t>,,</a:t>
              </a:r>
              <a:r>
                <a:rPr lang="ru-RU" sz="2600">
                  <a:solidFill>
                    <a:srgbClr val="000000"/>
                  </a:solidFill>
                </a:rPr>
                <a:t>лю</a:t>
              </a:r>
              <a:r>
                <a:rPr lang="ru-RU" sz="4400" baseline="30000">
                  <a:solidFill>
                    <a:srgbClr val="000000"/>
                  </a:solidFill>
                </a:rPr>
                <a:t>,, </a:t>
              </a:r>
            </a:p>
          </p:txBody>
        </p:sp>
        <p:pic>
          <p:nvPicPr>
            <p:cNvPr id="13332" name="Picture 8" descr="коров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2" y="1888"/>
              <a:ext cx="657" cy="440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100000">
                  <a:schemeClr val="bg1"/>
                </a:gs>
              </a:gsLst>
              <a:lin ang="0" scaled="1"/>
            </a:gradFill>
            <a:ln w="38100" algn="ctr">
              <a:pattFill prst="lgCheck">
                <a:fgClr>
                  <a:schemeClr val="accent2"/>
                </a:fgClr>
                <a:bgClr>
                  <a:srgbClr val="FFCC00"/>
                </a:bgClr>
              </a:pattFill>
              <a:miter lim="800000"/>
              <a:headEnd/>
              <a:tailEnd/>
            </a:ln>
          </p:spPr>
        </p:pic>
        <p:sp>
          <p:nvSpPr>
            <p:cNvPr id="13333" name="Rectangle 9"/>
            <p:cNvSpPr>
              <a:spLocks noChangeArrowheads="1"/>
            </p:cNvSpPr>
            <p:nvPr/>
          </p:nvSpPr>
          <p:spPr bwMode="auto">
            <a:xfrm>
              <a:off x="2653" y="1888"/>
              <a:ext cx="6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4400" baseline="30000">
                  <a:solidFill>
                    <a:srgbClr val="000000"/>
                  </a:solidFill>
                </a:rPr>
                <a:t>,</a:t>
              </a:r>
              <a:r>
                <a:rPr lang="ru-RU" sz="2600">
                  <a:solidFill>
                    <a:srgbClr val="000000"/>
                  </a:solidFill>
                </a:rPr>
                <a:t>ском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84213" y="3357563"/>
            <a:ext cx="3530600" cy="906462"/>
            <a:chOff x="567" y="2523"/>
            <a:chExt cx="2224" cy="571"/>
          </a:xfrm>
        </p:grpSpPr>
        <p:sp>
          <p:nvSpPr>
            <p:cNvPr id="13325" name="Text Box 11"/>
            <p:cNvSpPr txBox="1">
              <a:spLocks noChangeArrowheads="1"/>
            </p:cNvSpPr>
            <p:nvPr/>
          </p:nvSpPr>
          <p:spPr bwMode="auto">
            <a:xfrm>
              <a:off x="567" y="2659"/>
              <a:ext cx="3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4400" baseline="30000">
                  <a:solidFill>
                    <a:srgbClr val="000000"/>
                  </a:solidFill>
                </a:rPr>
                <a:t>,,,</a:t>
              </a:r>
            </a:p>
          </p:txBody>
        </p:sp>
        <p:pic>
          <p:nvPicPr>
            <p:cNvPr id="13326" name="Picture 12" descr="Копия (5) Image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4" y="2614"/>
              <a:ext cx="519" cy="457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100000">
                  <a:schemeClr val="bg1"/>
                </a:gs>
              </a:gsLst>
              <a:lin ang="0" scaled="1"/>
            </a:gradFill>
            <a:ln w="38100" algn="ctr">
              <a:pattFill prst="lgCheck">
                <a:fgClr>
                  <a:schemeClr val="accent2"/>
                </a:fgClr>
                <a:bgClr>
                  <a:srgbClr val="FFCC00"/>
                </a:bgClr>
              </a:pattFill>
              <a:miter lim="800000"/>
              <a:headEnd/>
              <a:tailEnd/>
            </a:ln>
          </p:spPr>
        </p:pic>
        <p:sp>
          <p:nvSpPr>
            <p:cNvPr id="13327" name="Rectangle 14"/>
            <p:cNvSpPr>
              <a:spLocks noChangeArrowheads="1"/>
            </p:cNvSpPr>
            <p:nvPr/>
          </p:nvSpPr>
          <p:spPr bwMode="auto">
            <a:xfrm>
              <a:off x="1429" y="2712"/>
              <a:ext cx="62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600">
                  <a:solidFill>
                    <a:srgbClr val="000000"/>
                  </a:solidFill>
                </a:rPr>
                <a:t>вказс</a:t>
              </a:r>
            </a:p>
          </p:txBody>
        </p:sp>
        <p:pic>
          <p:nvPicPr>
            <p:cNvPr id="13328" name="Picture 15" descr="кот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2523"/>
              <a:ext cx="356" cy="571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100000">
                  <a:schemeClr val="bg1"/>
                </a:gs>
              </a:gsLst>
              <a:lin ang="0" scaled="1"/>
            </a:gradFill>
            <a:ln w="38100" algn="ctr">
              <a:pattFill prst="lgCheck">
                <a:fgClr>
                  <a:schemeClr val="accent2"/>
                </a:fgClr>
                <a:bgClr>
                  <a:srgbClr val="FFCC00"/>
                </a:bgClr>
              </a:pattFill>
              <a:miter lim="800000"/>
              <a:headEnd/>
              <a:tailEnd/>
            </a:ln>
          </p:spPr>
        </p:pic>
        <p:sp>
          <p:nvSpPr>
            <p:cNvPr id="13329" name="Rectangle 16"/>
            <p:cNvSpPr>
              <a:spLocks noChangeArrowheads="1"/>
            </p:cNvSpPr>
            <p:nvPr/>
          </p:nvSpPr>
          <p:spPr bwMode="auto">
            <a:xfrm>
              <a:off x="2472" y="2614"/>
              <a:ext cx="31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4400" baseline="30000">
                  <a:solidFill>
                    <a:srgbClr val="000000"/>
                  </a:solidFill>
                </a:rPr>
                <a:t>,</a:t>
              </a:r>
              <a:r>
                <a:rPr lang="ru-RU" sz="2600">
                  <a:solidFill>
                    <a:srgbClr val="000000"/>
                  </a:solidFill>
                </a:rPr>
                <a:t>м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971550" y="4508500"/>
            <a:ext cx="2405063" cy="814388"/>
            <a:chOff x="612" y="2840"/>
            <a:chExt cx="1515" cy="513"/>
          </a:xfrm>
        </p:grpSpPr>
        <p:sp>
          <p:nvSpPr>
            <p:cNvPr id="13322" name="Rectangle 18"/>
            <p:cNvSpPr>
              <a:spLocks noChangeArrowheads="1"/>
            </p:cNvSpPr>
            <p:nvPr/>
          </p:nvSpPr>
          <p:spPr bwMode="auto">
            <a:xfrm>
              <a:off x="612" y="2970"/>
              <a:ext cx="34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600">
                  <a:solidFill>
                    <a:srgbClr val="000000"/>
                  </a:solidFill>
                </a:rPr>
                <a:t>п</a:t>
              </a:r>
              <a:r>
                <a:rPr lang="ru-RU" sz="4400" baseline="30000">
                  <a:solidFill>
                    <a:srgbClr val="000000"/>
                  </a:solidFill>
                </a:rPr>
                <a:t>,</a:t>
              </a:r>
              <a:r>
                <a:rPr lang="ru-RU"/>
                <a:t> </a:t>
              </a:r>
            </a:p>
          </p:txBody>
        </p:sp>
        <p:pic>
          <p:nvPicPr>
            <p:cNvPr id="13323" name="Picture 19" descr="5 соль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0" y="2840"/>
              <a:ext cx="589" cy="513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100000">
                  <a:schemeClr val="bg1"/>
                </a:gs>
              </a:gsLst>
              <a:lin ang="0" scaled="1"/>
            </a:gradFill>
            <a:ln w="38100" algn="ctr">
              <a:pattFill prst="lgCheck">
                <a:fgClr>
                  <a:schemeClr val="accent2"/>
                </a:fgClr>
                <a:bgClr>
                  <a:srgbClr val="FFCC00"/>
                </a:bgClr>
              </a:pattFill>
              <a:miter lim="800000"/>
              <a:headEnd/>
              <a:tailEnd/>
            </a:ln>
          </p:spPr>
        </p:pic>
        <p:sp>
          <p:nvSpPr>
            <p:cNvPr id="13324" name="Rectangle 20"/>
            <p:cNvSpPr>
              <a:spLocks noChangeArrowheads="1"/>
            </p:cNvSpPr>
            <p:nvPr/>
          </p:nvSpPr>
          <p:spPr bwMode="auto">
            <a:xfrm>
              <a:off x="1565" y="2976"/>
              <a:ext cx="56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600">
                  <a:solidFill>
                    <a:srgbClr val="000000"/>
                  </a:solidFill>
                </a:rPr>
                <a:t>ском</a:t>
              </a:r>
            </a:p>
          </p:txBody>
        </p:sp>
      </p:grpSp>
      <p:sp>
        <p:nvSpPr>
          <p:cNvPr id="57367" name="WordArt 23"/>
          <p:cNvSpPr>
            <a:spLocks noChangeArrowheads="1" noChangeShapeType="1" noTextEdit="1"/>
          </p:cNvSpPr>
          <p:nvPr/>
        </p:nvSpPr>
        <p:spPr bwMode="auto">
          <a:xfrm>
            <a:off x="5292725" y="2492375"/>
            <a:ext cx="36004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Петлюровском</a:t>
            </a:r>
          </a:p>
        </p:txBody>
      </p:sp>
      <p:sp>
        <p:nvSpPr>
          <p:cNvPr id="57369" name="WordArt 25"/>
          <p:cNvSpPr>
            <a:spLocks noChangeArrowheads="1" noChangeShapeType="1" noTextEdit="1"/>
          </p:cNvSpPr>
          <p:nvPr/>
        </p:nvSpPr>
        <p:spPr bwMode="auto">
          <a:xfrm>
            <a:off x="4787900" y="3716338"/>
            <a:ext cx="3816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Кавказском</a:t>
            </a:r>
          </a:p>
        </p:txBody>
      </p:sp>
      <p:sp>
        <p:nvSpPr>
          <p:cNvPr id="57370" name="WordArt 26"/>
          <p:cNvSpPr>
            <a:spLocks noChangeArrowheads="1" noChangeShapeType="1" noTextEdit="1"/>
          </p:cNvSpPr>
          <p:nvPr/>
        </p:nvSpPr>
        <p:spPr bwMode="auto">
          <a:xfrm>
            <a:off x="4500563" y="4941888"/>
            <a:ext cx="4392612" cy="49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Польском</a:t>
            </a: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7" grpId="0" animBg="1"/>
      <p:bldP spid="57369" grpId="0" animBg="1"/>
      <p:bldP spid="573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5867400" y="404813"/>
            <a:ext cx="2160588" cy="557212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2"/>
                </a:solidFill>
                <a:latin typeface="Arial" charset="0"/>
              </a:rPr>
              <a:t>(78+12):10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6515100" y="1412875"/>
            <a:ext cx="2089150" cy="557213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2"/>
                </a:solidFill>
                <a:latin typeface="Arial" charset="0"/>
              </a:rPr>
              <a:t>(325-305):4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6227763" y="2493963"/>
            <a:ext cx="1584325" cy="557212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2"/>
                </a:solidFill>
                <a:latin typeface="Arial" charset="0"/>
              </a:rPr>
              <a:t>151-150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5292725" y="4510088"/>
            <a:ext cx="1798638" cy="557212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2"/>
                </a:solidFill>
                <a:latin typeface="Arial" charset="0"/>
              </a:rPr>
              <a:t>14</a:t>
            </a:r>
            <a:r>
              <a:rPr lang="en-US" sz="2800">
                <a:solidFill>
                  <a:schemeClr val="bg2"/>
                </a:solidFill>
                <a:latin typeface="Arial" charset="0"/>
              </a:rPr>
              <a:t>×</a:t>
            </a:r>
            <a:r>
              <a:rPr lang="ru-RU" sz="2800">
                <a:solidFill>
                  <a:schemeClr val="bg2"/>
                </a:solidFill>
                <a:latin typeface="Arial" charset="0"/>
              </a:rPr>
              <a:t>3:7-4</a:t>
            </a:r>
          </a:p>
        </p:txBody>
      </p:sp>
      <p:cxnSp>
        <p:nvCxnSpPr>
          <p:cNvPr id="14342" name="AutoShape 14"/>
          <p:cNvCxnSpPr>
            <a:cxnSpLocks noChangeShapeType="1"/>
          </p:cNvCxnSpPr>
          <p:nvPr/>
        </p:nvCxnSpPr>
        <p:spPr bwMode="auto">
          <a:xfrm rot="10800000" flipH="1" flipV="1">
            <a:off x="5867400" y="669925"/>
            <a:ext cx="1368425" cy="3408363"/>
          </a:xfrm>
          <a:prstGeom prst="bentConnector4">
            <a:avLst>
              <a:gd name="adj1" fmla="val -16704"/>
              <a:gd name="adj2" fmla="val 103722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arrow" w="med" len="med"/>
          </a:ln>
        </p:spPr>
      </p:cxnSp>
      <p:cxnSp>
        <p:nvCxnSpPr>
          <p:cNvPr id="14343" name="AutoShape 19"/>
          <p:cNvCxnSpPr>
            <a:cxnSpLocks noChangeShapeType="1"/>
          </p:cNvCxnSpPr>
          <p:nvPr/>
        </p:nvCxnSpPr>
        <p:spPr bwMode="auto">
          <a:xfrm flipH="1">
            <a:off x="8388350" y="1677988"/>
            <a:ext cx="215900" cy="2400300"/>
          </a:xfrm>
          <a:prstGeom prst="bentConnector4">
            <a:avLst>
              <a:gd name="adj1" fmla="val -105884"/>
              <a:gd name="adj2" fmla="val 103569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arrow" w="med" len="med"/>
          </a:ln>
        </p:spPr>
      </p:cxnSp>
      <p:cxnSp>
        <p:nvCxnSpPr>
          <p:cNvPr id="14344" name="AutoShape 20"/>
          <p:cNvCxnSpPr>
            <a:cxnSpLocks noChangeShapeType="1"/>
          </p:cNvCxnSpPr>
          <p:nvPr/>
        </p:nvCxnSpPr>
        <p:spPr bwMode="auto">
          <a:xfrm rot="-5400000">
            <a:off x="7127875" y="4186238"/>
            <a:ext cx="720725" cy="6477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arrow" w="med" len="med"/>
          </a:ln>
        </p:spPr>
      </p:cxnSp>
      <p:cxnSp>
        <p:nvCxnSpPr>
          <p:cNvPr id="14345" name="AutoShape 21"/>
          <p:cNvCxnSpPr>
            <a:cxnSpLocks noChangeShapeType="1"/>
          </p:cNvCxnSpPr>
          <p:nvPr/>
        </p:nvCxnSpPr>
        <p:spPr bwMode="auto">
          <a:xfrm rot="16200000" flipH="1">
            <a:off x="5976144" y="3177381"/>
            <a:ext cx="647700" cy="287338"/>
          </a:xfrm>
          <a:prstGeom prst="bentConnector3">
            <a:avLst>
              <a:gd name="adj1" fmla="val 70097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</p:spPr>
      </p:cxnSp>
      <p:sp>
        <p:nvSpPr>
          <p:cNvPr id="14346" name="WordArt 64"/>
          <p:cNvSpPr>
            <a:spLocks noChangeArrowheads="1" noChangeShapeType="1" noTextEdit="1"/>
          </p:cNvSpPr>
          <p:nvPr/>
        </p:nvSpPr>
        <p:spPr bwMode="auto">
          <a:xfrm>
            <a:off x="539750" y="5445125"/>
            <a:ext cx="547211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1925 год.</a:t>
            </a:r>
          </a:p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г. Пермь. </a:t>
            </a:r>
          </a:p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Газета "Звезда"</a:t>
            </a:r>
          </a:p>
        </p:txBody>
      </p:sp>
      <p:sp>
        <p:nvSpPr>
          <p:cNvPr id="14347" name="Text Box 65"/>
          <p:cNvSpPr txBox="1">
            <a:spLocks noChangeArrowheads="1"/>
          </p:cNvSpPr>
          <p:nvPr/>
        </p:nvSpPr>
        <p:spPr bwMode="auto">
          <a:xfrm>
            <a:off x="250825" y="260350"/>
            <a:ext cx="53292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264"/>
                </a:solidFill>
              </a:rPr>
              <a:t>Если решите ребусы и вычислите примеры, то вы узнаете, где и в каком году начался путь Гайдара-журналиста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755650" y="1916113"/>
            <a:ext cx="2952750" cy="1301750"/>
            <a:chOff x="476" y="1207"/>
            <a:chExt cx="1860" cy="820"/>
          </a:xfrm>
        </p:grpSpPr>
        <p:pic>
          <p:nvPicPr>
            <p:cNvPr id="14378" name="Picture 66" descr="J024613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207"/>
              <a:ext cx="862" cy="820"/>
            </a:xfrm>
            <a:prstGeom prst="rect">
              <a:avLst/>
            </a:prstGeom>
            <a:solidFill>
              <a:schemeClr val="tx2"/>
            </a:solidFill>
            <a:ln w="76200" algn="ctr">
              <a:pattFill prst="lgCheck">
                <a:fgClr>
                  <a:schemeClr val="accent2"/>
                </a:fgClr>
                <a:bgClr>
                  <a:srgbClr val="99CCFF"/>
                </a:bgClr>
              </a:pattFill>
              <a:miter lim="800000"/>
              <a:headEnd/>
              <a:tailEnd/>
            </a:ln>
          </p:spPr>
        </p:pic>
        <p:sp>
          <p:nvSpPr>
            <p:cNvPr id="14379" name="Text Box 67"/>
            <p:cNvSpPr txBox="1">
              <a:spLocks noChangeArrowheads="1"/>
            </p:cNvSpPr>
            <p:nvPr/>
          </p:nvSpPr>
          <p:spPr bwMode="auto">
            <a:xfrm>
              <a:off x="1429" y="1298"/>
              <a:ext cx="90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aseline="30000">
                  <a:solidFill>
                    <a:srgbClr val="003264"/>
                  </a:solidFill>
                </a:rPr>
                <a:t>,,</a:t>
              </a:r>
              <a:r>
                <a:rPr lang="ru-RU" sz="6000">
                  <a:solidFill>
                    <a:srgbClr val="003264"/>
                  </a:solidFill>
                </a:rPr>
                <a:t>мь</a:t>
              </a: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323850" y="3500438"/>
            <a:ext cx="4105275" cy="1441450"/>
            <a:chOff x="385" y="2160"/>
            <a:chExt cx="2586" cy="908"/>
          </a:xfrm>
        </p:grpSpPr>
        <p:pic>
          <p:nvPicPr>
            <p:cNvPr id="14375" name="Picture 71" descr="Копия Отсканировано 14"/>
            <p:cNvPicPr>
              <a:picLocks noChangeAspect="1" noChangeArrowheads="1"/>
            </p:cNvPicPr>
            <p:nvPr/>
          </p:nvPicPr>
          <p:blipFill>
            <a:blip r:embed="rId3" cstate="print"/>
            <a:srcRect l="9489" t="2110" r="5920" b="-1205"/>
            <a:stretch>
              <a:fillRect/>
            </a:stretch>
          </p:blipFill>
          <p:spPr bwMode="auto">
            <a:xfrm>
              <a:off x="839" y="2296"/>
              <a:ext cx="613" cy="772"/>
            </a:xfrm>
            <a:prstGeom prst="rect">
              <a:avLst/>
            </a:prstGeom>
            <a:solidFill>
              <a:schemeClr val="tx2"/>
            </a:solidFill>
            <a:ln w="76200" algn="ctr">
              <a:pattFill prst="lgCheck">
                <a:fgClr>
                  <a:schemeClr val="accent2"/>
                </a:fgClr>
                <a:bgClr>
                  <a:srgbClr val="99CCFF"/>
                </a:bgClr>
              </a:pattFill>
              <a:miter lim="800000"/>
              <a:headEnd/>
              <a:tailEnd/>
            </a:ln>
          </p:spPr>
        </p:pic>
        <p:sp>
          <p:nvSpPr>
            <p:cNvPr id="14376" name="Text Box 73"/>
            <p:cNvSpPr txBox="1">
              <a:spLocks noChangeArrowheads="1"/>
            </p:cNvSpPr>
            <p:nvPr/>
          </p:nvSpPr>
          <p:spPr bwMode="auto">
            <a:xfrm>
              <a:off x="385" y="2160"/>
              <a:ext cx="363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000">
                  <a:solidFill>
                    <a:srgbClr val="003264"/>
                  </a:solidFill>
                </a:rPr>
                <a:t>з</a:t>
              </a:r>
            </a:p>
          </p:txBody>
        </p:sp>
        <p:sp>
          <p:nvSpPr>
            <p:cNvPr id="14377" name="Text Box 74"/>
            <p:cNvSpPr txBox="1">
              <a:spLocks noChangeArrowheads="1"/>
            </p:cNvSpPr>
            <p:nvPr/>
          </p:nvSpPr>
          <p:spPr bwMode="auto">
            <a:xfrm>
              <a:off x="1474" y="2205"/>
              <a:ext cx="1497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aseline="30000">
                  <a:solidFill>
                    <a:srgbClr val="003264"/>
                  </a:solidFill>
                </a:rPr>
                <a:t>,,,</a:t>
              </a:r>
              <a:r>
                <a:rPr lang="ru-RU" sz="7200">
                  <a:solidFill>
                    <a:srgbClr val="003264"/>
                  </a:solidFill>
                </a:rPr>
                <a:t>зда</a:t>
              </a:r>
            </a:p>
          </p:txBody>
        </p:sp>
      </p:grpSp>
      <p:graphicFrame>
        <p:nvGraphicFramePr>
          <p:cNvPr id="76921" name="Group 121"/>
          <p:cNvGraphicFramePr>
            <a:graphicFrameLocks noGrp="1"/>
          </p:cNvGraphicFramePr>
          <p:nvPr/>
        </p:nvGraphicFramePr>
        <p:xfrm>
          <a:off x="6588125" y="3429000"/>
          <a:ext cx="1800225" cy="576263"/>
        </p:xfrm>
        <a:graphic>
          <a:graphicData uri="http://schemas.openxmlformats.org/drawingml/2006/table">
            <a:tbl>
              <a:tblPr/>
              <a:tblGrid>
                <a:gridCol w="450850"/>
                <a:gridCol w="449263"/>
                <a:gridCol w="450850"/>
                <a:gridCol w="44926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907" name="Group 107"/>
          <p:cNvGraphicFramePr>
            <a:graphicFrameLocks noGrp="1"/>
          </p:cNvGraphicFramePr>
          <p:nvPr>
            <p:ph sz="half" idx="2"/>
          </p:nvPr>
        </p:nvGraphicFramePr>
        <p:xfrm>
          <a:off x="6602413" y="3421063"/>
          <a:ext cx="1738312" cy="711200"/>
        </p:xfrm>
        <a:graphic>
          <a:graphicData uri="http://schemas.openxmlformats.org/drawingml/2006/table">
            <a:tbl>
              <a:tblPr/>
              <a:tblGrid>
                <a:gridCol w="434975"/>
                <a:gridCol w="434975"/>
                <a:gridCol w="433387"/>
                <a:gridCol w="434975"/>
              </a:tblGrid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45" name="Прямоугольник 44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0"/>
          <p:cNvSpPr>
            <a:spLocks noChangeArrowheads="1"/>
          </p:cNvSpPr>
          <p:nvPr/>
        </p:nvSpPr>
        <p:spPr bwMode="auto">
          <a:xfrm>
            <a:off x="468313" y="2924175"/>
            <a:ext cx="81946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400" b="1">
                <a:solidFill>
                  <a:srgbClr val="000000"/>
                </a:solidFill>
              </a:rPr>
              <a:t>С к п у и л ф з о ы к н а з у е ы с д ф л р б д а б</a:t>
            </a:r>
          </a:p>
        </p:txBody>
      </p:sp>
      <p:sp>
        <p:nvSpPr>
          <p:cNvPr id="31805" name="WordArt 61"/>
          <p:cNvSpPr>
            <a:spLocks noChangeArrowheads="1" noChangeShapeType="1" noTextEdit="1"/>
          </p:cNvSpPr>
          <p:nvPr/>
        </p:nvSpPr>
        <p:spPr bwMode="auto">
          <a:xfrm>
            <a:off x="1476375" y="5084763"/>
            <a:ext cx="64817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Ответ: "Пионер"</a:t>
            </a:r>
          </a:p>
        </p:txBody>
      </p:sp>
      <p:sp>
        <p:nvSpPr>
          <p:cNvPr id="15364" name="WordArt 62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85225" cy="216058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Зачеркните двойные буквы и прочитайте название</a:t>
            </a:r>
          </a:p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журнала, в котором печатались рассказы Гайдара 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Экран (4:3)</PresentationFormat>
  <Paragraphs>163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ладошин</dc:creator>
  <cp:lastModifiedBy>ладошин</cp:lastModifiedBy>
  <cp:revision>1</cp:revision>
  <dcterms:created xsi:type="dcterms:W3CDTF">2015-02-21T12:08:13Z</dcterms:created>
  <dcterms:modified xsi:type="dcterms:W3CDTF">2015-02-21T12:08:46Z</dcterms:modified>
</cp:coreProperties>
</file>