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2130425"/>
            <a:ext cx="4572032" cy="1470025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Максим Горький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886200"/>
            <a:ext cx="6357982" cy="2757510"/>
          </a:xfrm>
        </p:spPr>
        <p:txBody>
          <a:bodyPr>
            <a:noAutofit/>
          </a:bodyPr>
          <a:lstStyle/>
          <a:p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Старуха </a:t>
            </a:r>
            <a:r>
              <a:rPr lang="ru-RU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Изергиль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26" name="Picture 2" descr="D:\Маме\Учительская деятельность\школа\конспекты уроков 6-9\9 класс иллюстрации\данко\imgprevie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125310" cy="54292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Псевдонимы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Художники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Куприянов, Крылов и Николай Соколов.  </a:t>
            </a:r>
            <a:r>
              <a:rPr lang="ru-RU" dirty="0" err="1" smtClean="0">
                <a:solidFill>
                  <a:srgbClr val="00B050"/>
                </a:solidFill>
              </a:rPr>
              <a:t>Александро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Филиппепи</a:t>
            </a:r>
            <a:r>
              <a:rPr lang="ru-RU" dirty="0" smtClean="0"/>
              <a:t>. </a:t>
            </a:r>
            <a:r>
              <a:rPr lang="ru-RU" dirty="0" err="1" smtClean="0"/>
              <a:t>Джорджо</a:t>
            </a:r>
            <a:r>
              <a:rPr lang="ru-RU" dirty="0" smtClean="0"/>
              <a:t> де </a:t>
            </a:r>
            <a:r>
              <a:rPr lang="ru-RU" dirty="0" err="1" smtClean="0"/>
              <a:t>Кастельфранко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Доменико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Теотокопули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Шарль Эдуард </a:t>
            </a:r>
            <a:r>
              <a:rPr lang="ru-RU" dirty="0" err="1" smtClean="0">
                <a:solidFill>
                  <a:srgbClr val="FF0000"/>
                </a:solidFill>
              </a:rPr>
              <a:t>Жаннере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 (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Эль Греко. </a:t>
            </a:r>
            <a:r>
              <a:rPr lang="ru-RU" i="1" dirty="0" smtClean="0"/>
              <a:t>Джорджоне. </a:t>
            </a:r>
            <a:r>
              <a:rPr lang="ru-RU" i="1" dirty="0" err="1" smtClean="0">
                <a:solidFill>
                  <a:srgbClr val="00B050"/>
                </a:solidFill>
              </a:rPr>
              <a:t>Сандро</a:t>
            </a:r>
            <a:r>
              <a:rPr lang="ru-RU" i="1" dirty="0" smtClean="0">
                <a:solidFill>
                  <a:srgbClr val="00B050"/>
                </a:solidFill>
              </a:rPr>
              <a:t> Боттичелли</a:t>
            </a:r>
            <a:r>
              <a:rPr lang="ru-RU" i="1" dirty="0" smtClean="0"/>
              <a:t>. </a:t>
            </a:r>
            <a:r>
              <a:rPr lang="ru-RU" i="1" dirty="0" err="1" smtClean="0">
                <a:solidFill>
                  <a:srgbClr val="C00000"/>
                </a:solidFill>
              </a:rPr>
              <a:t>Кукрыниксы</a:t>
            </a:r>
            <a:r>
              <a:rPr lang="ru-RU" i="1" dirty="0" smtClean="0"/>
              <a:t>. </a:t>
            </a:r>
            <a:r>
              <a:rPr lang="ru-RU" i="1" dirty="0" err="1" smtClean="0">
                <a:solidFill>
                  <a:srgbClr val="FF0000"/>
                </a:solidFill>
              </a:rPr>
              <a:t>Ле</a:t>
            </a:r>
            <a:r>
              <a:rPr lang="ru-RU" i="1" dirty="0" smtClean="0">
                <a:solidFill>
                  <a:srgbClr val="FF0000"/>
                </a:solidFill>
              </a:rPr>
              <a:t> Корбюзье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4" name="Picture 2" descr="D:\клипарт\праздник\clipart30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52"/>
            <a:ext cx="2000246" cy="2000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Псевдонимы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Знаменитости.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Эдсон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Арантис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Насименту</a:t>
            </a:r>
            <a:r>
              <a:rPr lang="ru-RU" dirty="0" smtClean="0"/>
              <a:t>.  </a:t>
            </a:r>
            <a:r>
              <a:rPr lang="ru-RU" dirty="0" smtClean="0">
                <a:solidFill>
                  <a:srgbClr val="0070C0"/>
                </a:solidFill>
              </a:rPr>
              <a:t>Марина Владимировна Полякова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B050"/>
                </a:solidFill>
              </a:rPr>
              <a:t>Филипп </a:t>
            </a:r>
            <a:r>
              <a:rPr lang="ru-RU" dirty="0" err="1" smtClean="0">
                <a:solidFill>
                  <a:srgbClr val="00B050"/>
                </a:solidFill>
              </a:rPr>
              <a:t>Ауреал</a:t>
            </a:r>
            <a:r>
              <a:rPr lang="ru-RU" dirty="0" smtClean="0">
                <a:solidFill>
                  <a:srgbClr val="00B050"/>
                </a:solidFill>
              </a:rPr>
              <a:t> Теофраст </a:t>
            </a:r>
            <a:r>
              <a:rPr lang="ru-RU" dirty="0" err="1" smtClean="0">
                <a:solidFill>
                  <a:srgbClr val="00B050"/>
                </a:solidFill>
              </a:rPr>
              <a:t>Бомбаст</a:t>
            </a:r>
            <a:r>
              <a:rPr lang="ru-RU" dirty="0" smtClean="0">
                <a:solidFill>
                  <a:srgbClr val="00B050"/>
                </a:solidFill>
              </a:rPr>
              <a:t> фон </a:t>
            </a:r>
            <a:r>
              <a:rPr lang="ru-RU" dirty="0" err="1" smtClean="0">
                <a:solidFill>
                  <a:srgbClr val="00B050"/>
                </a:solidFill>
              </a:rPr>
              <a:t>Гогенгейм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Софья </a:t>
            </a:r>
            <a:r>
              <a:rPr lang="ru-RU" dirty="0" err="1" smtClean="0">
                <a:solidFill>
                  <a:srgbClr val="C00000"/>
                </a:solidFill>
              </a:rPr>
              <a:t>Шиколоне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 (</a:t>
            </a:r>
            <a:r>
              <a:rPr lang="ru-RU" i="1" dirty="0" smtClean="0">
                <a:solidFill>
                  <a:srgbClr val="00B050"/>
                </a:solidFill>
              </a:rPr>
              <a:t>Парацельс. </a:t>
            </a:r>
            <a:r>
              <a:rPr lang="ru-RU" i="1" dirty="0" smtClean="0">
                <a:solidFill>
                  <a:srgbClr val="FF0000"/>
                </a:solidFill>
              </a:rPr>
              <a:t>Пеле. </a:t>
            </a:r>
            <a:r>
              <a:rPr lang="ru-RU" i="1" dirty="0" err="1" smtClean="0">
                <a:solidFill>
                  <a:srgbClr val="C00000"/>
                </a:solidFill>
              </a:rPr>
              <a:t>Софи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Лорен</a:t>
            </a:r>
            <a:r>
              <a:rPr lang="ru-RU" i="1" dirty="0" smtClean="0"/>
              <a:t>. </a:t>
            </a:r>
            <a:r>
              <a:rPr lang="ru-RU" i="1" dirty="0" smtClean="0">
                <a:solidFill>
                  <a:srgbClr val="0070C0"/>
                </a:solidFill>
              </a:rPr>
              <a:t>Марина </a:t>
            </a:r>
            <a:r>
              <a:rPr lang="ru-RU" i="1" dirty="0" err="1" smtClean="0">
                <a:solidFill>
                  <a:srgbClr val="0070C0"/>
                </a:solidFill>
              </a:rPr>
              <a:t>Влади</a:t>
            </a:r>
            <a:r>
              <a:rPr lang="ru-RU" dirty="0" smtClean="0"/>
              <a:t>.)</a:t>
            </a:r>
          </a:p>
          <a:p>
            <a:endParaRPr lang="ru-RU" dirty="0"/>
          </a:p>
        </p:txBody>
      </p:sp>
      <p:pic>
        <p:nvPicPr>
          <p:cNvPr id="7170" name="Picture 2" descr="D:\клипарт\праздник\clipart31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52"/>
            <a:ext cx="257175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Викторина «Любимые книги».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70 героев сбежали из тюрьмы на вершину горы Везувий. Скоро горстка беглецов превратилась в огромную армию, угрожающую Риму. 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57562"/>
            <a:ext cx="4379821" cy="29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3286148"/>
          </a:xfrm>
        </p:spPr>
        <p:txBody>
          <a:bodyPr/>
          <a:lstStyle/>
          <a:p>
            <a:r>
              <a:rPr lang="ru-RU" dirty="0" smtClean="0"/>
              <a:t> - Главный герой – сын бедного дворянина из Гаскони. В реальной жизни он полковник и почетный смотритель птичьего двора короля, то есть курятника. Но в книге у него замечательный девиз: «Один за всех и все за одного!» </a:t>
            </a:r>
            <a:endParaRPr lang="ru-RU" dirty="0"/>
          </a:p>
        </p:txBody>
      </p:sp>
      <p:pic>
        <p:nvPicPr>
          <p:cNvPr id="4" name="Picture 2" descr="D:\Маме\Учительская деятельность\школа\для учебника 5 класса\иллюстрации чтение\мушкетеры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3500438"/>
            <a:ext cx="2225677" cy="2868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Он прожил на необитаемом острове 28 лет, своими руками построил дом, лодку, вырастил хлеб. Он доказал, что человек в любых условиях может выстоять и победить, потому что он – Человек. 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331" y="4214818"/>
            <a:ext cx="3503673" cy="232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 разве ж есть на свете такие силы, чтоб победили русскую силу! </a:t>
            </a:r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09" y="2928934"/>
            <a:ext cx="4179123" cy="334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2357454"/>
          </a:xfrm>
        </p:spPr>
        <p:txBody>
          <a:bodyPr/>
          <a:lstStyle/>
          <a:p>
            <a:r>
              <a:rPr lang="ru-RU" dirty="0" smtClean="0"/>
              <a:t>- Почему рассказ начинается с описания моря?</a:t>
            </a:r>
          </a:p>
          <a:p>
            <a:r>
              <a:rPr lang="ru-RU" dirty="0" smtClean="0"/>
              <a:t>Похоже ли оно на картины Айвазовского?</a:t>
            </a:r>
            <a:endParaRPr lang="ru-RU" dirty="0"/>
          </a:p>
        </p:txBody>
      </p:sp>
      <p:pic>
        <p:nvPicPr>
          <p:cNvPr id="11267" name="Picture 3" descr="D:\Маме\Учительская деятельность\школа\конспекты уроков 6-9\9 класс иллюстрации\данко\image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928934"/>
            <a:ext cx="4015680" cy="250033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928934"/>
            <a:ext cx="3795405" cy="248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t="-1000" r="-1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329642" cy="276860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моря поднималась туча - черная, тяжелая, суровых очертаний, похожая на горный хребет. Она ползла в степь. С ее вершины срывались клочья облаков, неслись вперед ее и гасили звезды одну за другой. Море шумело. От облаков падали на землю густые стаи теней и ползли по ней, ползли, исчезали, являлись снова.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85751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…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степной дали … вспыхивали маленькие голубые огоньки. То там, то тут они на миг являлись и гасли, точно несколько людей, рассыпавшихся по степи далеко друг от друга, искали в ней что-то, зажигая спички, которые ветер тотчас же гасил. Это были очень странные голубые языки огня, намекавшие на что-то сказочное.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3" name="Picture 3" descr="D:\клипарт\Огонь\0_93ccb_d741019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664442"/>
            <a:ext cx="857256" cy="777245"/>
          </a:xfrm>
          <a:prstGeom prst="rect">
            <a:avLst/>
          </a:prstGeom>
          <a:noFill/>
        </p:spPr>
      </p:pic>
      <p:pic>
        <p:nvPicPr>
          <p:cNvPr id="10244" name="Picture 4" descr="D:\клипарт\Огонь\0_93ccb_d741019_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2643182"/>
            <a:ext cx="1110084" cy="1006476"/>
          </a:xfrm>
          <a:prstGeom prst="rect">
            <a:avLst/>
          </a:prstGeom>
          <a:noFill/>
        </p:spPr>
      </p:pic>
      <p:pic>
        <p:nvPicPr>
          <p:cNvPr id="10245" name="Picture 5" descr="D:\клипарт\Огонь\0_93ccb_d741019_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58" y="5715016"/>
            <a:ext cx="881062" cy="798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dirty="0" smtClean="0"/>
              <a:t>Напомните, за что наказан </a:t>
            </a:r>
            <a:r>
              <a:rPr lang="ru-RU" dirty="0" err="1" smtClean="0"/>
              <a:t>Ларра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 Нравятся ли вам его соплеменники?</a:t>
            </a:r>
          </a:p>
          <a:p>
            <a:r>
              <a:rPr lang="ru-RU" dirty="0" smtClean="0"/>
              <a:t> Что привлекает в мудреце?</a:t>
            </a:r>
          </a:p>
          <a:p>
            <a:endParaRPr lang="ru-RU" dirty="0"/>
          </a:p>
        </p:txBody>
      </p:sp>
      <p:pic>
        <p:nvPicPr>
          <p:cNvPr id="14338" name="Picture 2" descr="D:\клипарт\зверушки\оре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8604"/>
            <a:ext cx="2686056" cy="1639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Урок литературного чтения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 9 классе по рассказу М. Горького «Старуха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Изергиль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5719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 на уроке мы учимся обсуждать литературное произведение на русском языке. Мы постараемся сделать русский язык орудием мысли, средством познания. Но главное – мы узнаем, откуда взять силы жить и побеждать, если жить – кажется невозможным.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8" y="2786058"/>
            <a:ext cx="6357942" cy="39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Пророк Даниил.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2786082" cy="420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Мавзолей Ходжа </a:t>
            </a:r>
            <a:r>
              <a:rPr lang="ru-RU" dirty="0" err="1" smtClean="0"/>
              <a:t>Данияра</a:t>
            </a:r>
            <a:r>
              <a:rPr lang="ru-RU" dirty="0" smtClean="0"/>
              <a:t> в Самарканде.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071810"/>
            <a:ext cx="4476742" cy="3357556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4" name="Picture 2" descr="D:\Маме\Учительская деятельность\школа\конспекты уроков 6-9\9 класс иллюстрации\данко\069adefcb961a4bd5e8fa8def84894b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785926"/>
            <a:ext cx="3562350" cy="265747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00200"/>
            <a:ext cx="375761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дороги были перед людьми в легенде 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Какая дорога труднее – вперед или назад?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Боги грозы и молнии.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Зевс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70C0"/>
                </a:solidFill>
              </a:rPr>
              <a:t>Юпитер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B050"/>
                </a:solidFill>
              </a:rPr>
              <a:t>Перун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Мардук.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Тейшеба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dirty="0" smtClean="0"/>
              <a:t>Тор (</a:t>
            </a:r>
            <a:r>
              <a:rPr lang="ru-RU" dirty="0" err="1" smtClean="0"/>
              <a:t>Доннар</a:t>
            </a:r>
            <a:r>
              <a:rPr lang="ru-RU" dirty="0" smtClean="0"/>
              <a:t>).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Кетцалькоатль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i="1" dirty="0" smtClean="0">
                <a:solidFill>
                  <a:srgbClr val="00B050"/>
                </a:solidFill>
              </a:rPr>
              <a:t>Русь.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Месопотамия.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Урарту. </a:t>
            </a:r>
            <a:r>
              <a:rPr lang="ru-RU" i="1" dirty="0" smtClean="0">
                <a:solidFill>
                  <a:srgbClr val="0070C0"/>
                </a:solidFill>
              </a:rPr>
              <a:t>Рим.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Греция.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C000"/>
                </a:solidFill>
              </a:rPr>
              <a:t>Майя. </a:t>
            </a:r>
            <a:r>
              <a:rPr lang="ru-RU" i="1" dirty="0" smtClean="0"/>
              <a:t>Германия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362" name="Picture 2" descr="D:\клипарт\небо\priroda126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57562"/>
            <a:ext cx="3211375" cy="1874849"/>
          </a:xfrm>
          <a:prstGeom prst="rect">
            <a:avLst/>
          </a:prstGeom>
          <a:noFill/>
        </p:spPr>
      </p:pic>
      <p:pic>
        <p:nvPicPr>
          <p:cNvPr id="15363" name="Picture 3" descr="D:\клипарт\небо\priroda9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3764067" cy="1773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472518" cy="30718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Почему </a:t>
            </a:r>
            <a:r>
              <a:rPr lang="ru-RU" dirty="0" err="1" smtClean="0">
                <a:solidFill>
                  <a:srgbClr val="002060"/>
                </a:solidFill>
              </a:rPr>
              <a:t>Данко</a:t>
            </a:r>
            <a:r>
              <a:rPr lang="ru-RU" dirty="0" smtClean="0">
                <a:solidFill>
                  <a:srgbClr val="002060"/>
                </a:solidFill>
              </a:rPr>
              <a:t> повел людей?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 он сам это объяснил?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кем он сравнил людей?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Какие черты характера </a:t>
            </a:r>
            <a:r>
              <a:rPr lang="ru-RU" dirty="0" err="1" smtClean="0">
                <a:solidFill>
                  <a:srgbClr val="002060"/>
                </a:solidFill>
              </a:rPr>
              <a:t>Данко</a:t>
            </a:r>
            <a:r>
              <a:rPr lang="ru-RU" dirty="0" smtClean="0">
                <a:solidFill>
                  <a:srgbClr val="002060"/>
                </a:solidFill>
              </a:rPr>
              <a:t> вы можете назвать? </a:t>
            </a:r>
          </a:p>
          <a:p>
            <a:endParaRPr lang="ru-RU" dirty="0"/>
          </a:p>
        </p:txBody>
      </p:sp>
      <p:pic>
        <p:nvPicPr>
          <p:cNvPr id="16386" name="Picture 2" descr="D:\Маме\Учительская деятельность\школа\конспекты уроков 6-9\9 класс иллюстрации\данко\0012-018-Da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7562"/>
            <a:ext cx="4071958" cy="2986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Словарная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мужественный  - </a:t>
            </a:r>
            <a:r>
              <a:rPr lang="en-US" b="1" i="1" dirty="0" err="1" smtClean="0">
                <a:solidFill>
                  <a:srgbClr val="002060"/>
                </a:solidFill>
              </a:rPr>
              <a:t>mard,mardona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смелый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smtClean="0">
                <a:solidFill>
                  <a:srgbClr val="002060"/>
                </a:solidFill>
              </a:rPr>
              <a:t>храбрый </a:t>
            </a:r>
            <a:r>
              <a:rPr lang="en-US" b="1" i="1" dirty="0" smtClean="0">
                <a:solidFill>
                  <a:srgbClr val="002060"/>
                </a:solidFill>
              </a:rPr>
              <a:t> - </a:t>
            </a:r>
            <a:r>
              <a:rPr lang="en-US" b="1" i="1" dirty="0" err="1" smtClean="0">
                <a:solidFill>
                  <a:srgbClr val="002060"/>
                </a:solidFill>
              </a:rPr>
              <a:t>jasur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</a:rPr>
              <a:t>botir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</a:rPr>
              <a:t>yasoratli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</a:rPr>
              <a:t>dovyurak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решительный</a:t>
            </a:r>
            <a:r>
              <a:rPr lang="en-US" b="1" i="1" dirty="0" smtClean="0">
                <a:solidFill>
                  <a:srgbClr val="002060"/>
                </a:solidFill>
              </a:rPr>
              <a:t> - </a:t>
            </a:r>
            <a:r>
              <a:rPr lang="en-US" b="1" i="1" dirty="0" err="1" smtClean="0">
                <a:solidFill>
                  <a:srgbClr val="002060"/>
                </a:solidFill>
              </a:rPr>
              <a:t>dadil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D:\Маме\Учительская деятельность\школа\конспекты уроков 6-9\9 класс иллюстрации\данко\61175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55718"/>
            <a:ext cx="3286148" cy="43260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Задумайтесь!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37147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Достаточно ли одного мужества и силы для движения вперед?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Что важнее всего? Что дает силы на подвиг?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Человек может всё, если перед ним высокая цель. Какая цель сейчас перед вами?</a:t>
            </a:r>
          </a:p>
          <a:p>
            <a:endParaRPr lang="ru-RU" dirty="0"/>
          </a:p>
        </p:txBody>
      </p:sp>
      <p:pic>
        <p:nvPicPr>
          <p:cNvPr id="17410" name="Picture 2" descr="D:\клипарт\вырезки\умиров.png"/>
          <p:cNvPicPr>
            <a:picLocks noChangeAspect="1" noChangeArrowheads="1"/>
          </p:cNvPicPr>
          <p:nvPr/>
        </p:nvPicPr>
        <p:blipFill>
          <a:blip r:embed="rId4" cstate="print"/>
          <a:srcRect l="22649" r="22750" b="56298"/>
          <a:stretch>
            <a:fillRect/>
          </a:stretch>
        </p:blipFill>
        <p:spPr bwMode="auto">
          <a:xfrm>
            <a:off x="714348" y="500042"/>
            <a:ext cx="1143008" cy="1385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543956" cy="3714775"/>
          </a:xfrm>
        </p:spPr>
        <p:txBody>
          <a:bodyPr>
            <a:normAutofit/>
          </a:bodyPr>
          <a:lstStyle/>
          <a:p>
            <a:r>
              <a:rPr lang="ru-RU" dirty="0" smtClean="0"/>
              <a:t>… </a:t>
            </a:r>
            <a:r>
              <a:rPr lang="ru-RU" b="1" i="1" dirty="0" smtClean="0"/>
              <a:t>когда человек любит подвиги, он всегда умеет их сделать и найдет, где это можно. В жизни, знаешь ли ты, всегда есть место подвигам. И те, которые не находят их для себя, - те просто лентяи или трусы, или не понимают жизни… </a:t>
            </a:r>
            <a:endParaRPr lang="ru-RU" b="1" i="1" dirty="0"/>
          </a:p>
        </p:txBody>
      </p:sp>
      <p:pic>
        <p:nvPicPr>
          <p:cNvPr id="18434" name="Picture 2" descr="D:\Маме\Учительская деятельность\школа\конспекты уроков 6-9\9 класс иллюстрации\данко\imgprevie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954094" cy="25717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 по тексту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/>
          <a:lstStyle/>
          <a:p>
            <a:r>
              <a:rPr lang="ru-RU" dirty="0" smtClean="0"/>
              <a:t>Где жили эти люди? </a:t>
            </a:r>
          </a:p>
          <a:p>
            <a:r>
              <a:rPr lang="ru-RU" dirty="0" smtClean="0"/>
              <a:t>Откуда явились чужие племена? </a:t>
            </a:r>
          </a:p>
          <a:p>
            <a:r>
              <a:rPr lang="ru-RU" dirty="0" smtClean="0"/>
              <a:t>Куда они прогнали людей? </a:t>
            </a:r>
          </a:p>
          <a:p>
            <a:r>
              <a:rPr lang="ru-RU" dirty="0" smtClean="0"/>
              <a:t>Куда вели дороги?</a:t>
            </a:r>
          </a:p>
          <a:p>
            <a:r>
              <a:rPr lang="ru-RU" dirty="0" smtClean="0"/>
              <a:t> Куда хотели идти люди? </a:t>
            </a:r>
          </a:p>
          <a:p>
            <a:r>
              <a:rPr lang="ru-RU" dirty="0" smtClean="0"/>
              <a:t> Где они находились?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/>
              <a:t>Чего не заметили люди?</a:t>
            </a:r>
          </a:p>
          <a:p>
            <a:r>
              <a:rPr lang="ru-RU" dirty="0" smtClean="0"/>
              <a:t> Чего испугался осторожный человек. Заметили ли люди осторожного человека? </a:t>
            </a:r>
          </a:p>
          <a:p>
            <a:r>
              <a:rPr lang="ru-RU" dirty="0" smtClean="0"/>
              <a:t> Что случилось бы с </a:t>
            </a:r>
            <a:r>
              <a:rPr lang="ru-RU" dirty="0" err="1" smtClean="0"/>
              <a:t>Данко</a:t>
            </a:r>
            <a:r>
              <a:rPr lang="ru-RU" dirty="0" smtClean="0"/>
              <a:t>, если бы он не упал? </a:t>
            </a:r>
          </a:p>
          <a:p>
            <a:r>
              <a:rPr lang="ru-RU" dirty="0" smtClean="0"/>
              <a:t>Что бы вы сделали с искрами от горящего сердца </a:t>
            </a:r>
            <a:r>
              <a:rPr lang="ru-RU" dirty="0" err="1" smtClean="0"/>
              <a:t>Данко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2" name="Picture 2" descr="D:\Маме\Учительская деятельность\школа\конспекты уроков 6-9\9 класс иллюстрации\данко\79620989_Serdce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1375" y="3274217"/>
            <a:ext cx="4492625" cy="358378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6357982" cy="278608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Книги показывали мне иную жизнь – </a:t>
            </a:r>
            <a:r>
              <a:rPr lang="ru-RU" b="1" i="1" dirty="0" err="1" smtClean="0">
                <a:solidFill>
                  <a:srgbClr val="002060"/>
                </a:solidFill>
              </a:rPr>
              <a:t>жизнь</a:t>
            </a:r>
            <a:r>
              <a:rPr lang="ru-RU" b="1" i="1" dirty="0" smtClean="0">
                <a:solidFill>
                  <a:srgbClr val="002060"/>
                </a:solidFill>
              </a:rPr>
              <a:t> больших чувств и желаний, которые приводили людей к подвигам.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Максим Горький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214422"/>
            <a:ext cx="2286016" cy="228601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071810"/>
            <a:ext cx="2286016" cy="228601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857628"/>
            <a:ext cx="2357449" cy="2357449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4" name="Picture 6" descr="D:\Маме\Учительская деятельность\школа\конспекты уроков 6-9\9 класс иллюстрации\данко\Безимени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995906"/>
            <a:ext cx="3071834" cy="3647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Итог урока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Какие еще легенды об огне вы знаете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Кто такой Прометей?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18187"/>
            <a:ext cx="2905132" cy="41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dirty="0" smtClean="0"/>
              <a:t>Пророк Моисей вывел своё племя из египетского плена. </a:t>
            </a:r>
          </a:p>
          <a:p>
            <a:r>
              <a:rPr lang="ru-RU" dirty="0" smtClean="0"/>
              <a:t>Похож ли </a:t>
            </a:r>
            <a:r>
              <a:rPr lang="ru-RU" dirty="0" err="1" smtClean="0"/>
              <a:t>Данко</a:t>
            </a:r>
            <a:r>
              <a:rPr lang="ru-RU" dirty="0" smtClean="0"/>
              <a:t> на него?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500306"/>
            <a:ext cx="5143525" cy="385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2532" name="Picture 4" descr="D:\Маме\Учительская деятельность\школа\конспекты уроков 6-9\9 класс иллюстрации\данко\611752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23650" y="2285992"/>
            <a:ext cx="3082210" cy="405759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/>
          <a:lstStyle/>
          <a:p>
            <a:r>
              <a:rPr lang="ru-RU" dirty="0" smtClean="0"/>
              <a:t>Чем понравилась вам эта легенда?</a:t>
            </a:r>
          </a:p>
          <a:p>
            <a:r>
              <a:rPr lang="ru-RU" dirty="0" smtClean="0"/>
              <a:t> Горят ли еще искорки в ваших глазах? </a:t>
            </a:r>
          </a:p>
          <a:p>
            <a:r>
              <a:rPr lang="ru-RU" dirty="0" smtClean="0"/>
              <a:t>Что сделаете вы для людей сегодня?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Жизнь Горького.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271464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Что вы узнали о писателе?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Кто привил Алеше любовь к природе?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Чем он помогал семье?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 каком городе прошло детство писателя?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429132"/>
            <a:ext cx="8730047" cy="1753089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7969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100 </a:t>
            </a:r>
            <a:r>
              <a:rPr lang="ru-RU" dirty="0" err="1" smtClean="0">
                <a:solidFill>
                  <a:srgbClr val="002060"/>
                </a:solidFill>
              </a:rPr>
              <a:t>Новгородов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6043626" cy="3357586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Господин Великий Новгород.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Новгород-Северский на Десне.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Новгород-Волынский на Случи.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Нижний Новгород на Волге.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Новогрудок</a:t>
            </a:r>
            <a:r>
              <a:rPr lang="ru-RU" dirty="0" smtClean="0">
                <a:solidFill>
                  <a:srgbClr val="002060"/>
                </a:solidFill>
              </a:rPr>
              <a:t> (Гродно).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Новгородка (Украина)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572008"/>
            <a:ext cx="7572396" cy="1870382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85727"/>
            <a:ext cx="2071692" cy="270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Новые города и земли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карте мира.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16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Карфаген – </a:t>
            </a:r>
            <a:r>
              <a:rPr lang="ru-RU" dirty="0" err="1" smtClean="0">
                <a:solidFill>
                  <a:srgbClr val="002060"/>
                </a:solidFill>
              </a:rPr>
              <a:t>Карт-Хадаш</a:t>
            </a:r>
            <a:r>
              <a:rPr lang="ru-RU" dirty="0" smtClean="0">
                <a:solidFill>
                  <a:srgbClr val="002060"/>
                </a:solidFill>
              </a:rPr>
              <a:t> (Африка)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Картахена (Испания)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Неаполь (Италия)</a:t>
            </a:r>
          </a:p>
          <a:p>
            <a:r>
              <a:rPr lang="ru-RU" dirty="0" smtClean="0"/>
              <a:t>Нью-Йорк (США)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C00000"/>
                </a:solidFill>
              </a:rPr>
              <a:t>Наутака</a:t>
            </a:r>
            <a:r>
              <a:rPr lang="ru-RU" dirty="0" smtClean="0">
                <a:solidFill>
                  <a:srgbClr val="C00000"/>
                </a:solidFill>
              </a:rPr>
              <a:t> (Согд, 4 век до н.э.)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Янгиер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Янгикент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123" name="Picture 3" descr="D:\клипарт\школа\лш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714620"/>
            <a:ext cx="2527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2285992"/>
            <a:ext cx="6000792" cy="457200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 Алексей Пешков стал писателем Максимом Горьким? Что помогло ему?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Где побывал Максим Горький?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Какие книги написал?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Где напечатана его первая книга?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Был ли он в Узбекистане?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05497" y="0"/>
            <a:ext cx="3238503" cy="242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285992"/>
            <a:ext cx="2928958" cy="412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Псевдонимы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Писатели.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Антон Чехов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70C0"/>
                </a:solidFill>
              </a:rPr>
              <a:t>Алексей Пешков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Садриддин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Саидмурадзода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B050"/>
                </a:solidFill>
              </a:rPr>
              <a:t>Александр Пушкин.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Семюэл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Ленхгорн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Клеменс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Николай Гоголь.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Муса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Ташмухамедов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/>
              <a:t> (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Марк Твен. </a:t>
            </a:r>
            <a:r>
              <a:rPr lang="ru-RU" i="1" dirty="0" smtClean="0">
                <a:solidFill>
                  <a:srgbClr val="7030A0"/>
                </a:solidFill>
              </a:rPr>
              <a:t>Айни. </a:t>
            </a:r>
            <a:r>
              <a:rPr lang="ru-RU" i="1" dirty="0" smtClean="0">
                <a:solidFill>
                  <a:srgbClr val="00B050"/>
                </a:solidFill>
              </a:rPr>
              <a:t>НКШП</a:t>
            </a:r>
            <a:r>
              <a:rPr lang="ru-RU" i="1" dirty="0" smtClean="0"/>
              <a:t>. </a:t>
            </a:r>
            <a:r>
              <a:rPr lang="ru-RU" i="1" dirty="0" smtClean="0">
                <a:solidFill>
                  <a:srgbClr val="0070C0"/>
                </a:solidFill>
              </a:rPr>
              <a:t>Максим Горький</a:t>
            </a:r>
            <a:r>
              <a:rPr lang="ru-RU" i="1" dirty="0" smtClean="0"/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Айбек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smtClean="0">
                <a:solidFill>
                  <a:srgbClr val="C00000"/>
                </a:solidFill>
              </a:rPr>
              <a:t>Брат моего брата</a:t>
            </a:r>
            <a:r>
              <a:rPr lang="ru-RU" i="1" dirty="0" smtClean="0"/>
              <a:t>. </a:t>
            </a:r>
            <a:r>
              <a:rPr lang="ru-RU" i="1" dirty="0" smtClean="0">
                <a:solidFill>
                  <a:srgbClr val="FF0000"/>
                </a:solidFill>
              </a:rPr>
              <a:t>ОООО</a:t>
            </a:r>
            <a:r>
              <a:rPr lang="ru-RU" i="1" dirty="0" smtClean="0"/>
              <a:t>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D:\клипарт\праздник\clipart30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000246" cy="2000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Псевдонимы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/>
          <a:lstStyle/>
          <a:p>
            <a:r>
              <a:rPr lang="ru-RU" b="1" dirty="0" smtClean="0"/>
              <a:t>Поэты.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Анна Горенко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C00000"/>
                </a:solidFill>
              </a:rPr>
              <a:t>Поль Элюар</a:t>
            </a:r>
            <a:r>
              <a:rPr lang="ru-RU" dirty="0" smtClean="0"/>
              <a:t>. Александр Гликберг. </a:t>
            </a:r>
            <a:r>
              <a:rPr lang="ru-RU" dirty="0" err="1" smtClean="0">
                <a:solidFill>
                  <a:srgbClr val="00B050"/>
                </a:solidFill>
              </a:rPr>
              <a:t>Янис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Плиекшас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Лариса </a:t>
            </a:r>
            <a:r>
              <a:rPr lang="ru-RU" dirty="0" err="1" smtClean="0">
                <a:solidFill>
                  <a:srgbClr val="FF0000"/>
                </a:solidFill>
              </a:rPr>
              <a:t>Косач-Квитко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(</a:t>
            </a:r>
            <a:r>
              <a:rPr lang="ru-RU" i="1" dirty="0" smtClean="0">
                <a:solidFill>
                  <a:srgbClr val="FF0000"/>
                </a:solidFill>
              </a:rPr>
              <a:t>Леся Украинка. </a:t>
            </a:r>
            <a:r>
              <a:rPr lang="ru-RU" i="1" dirty="0" smtClean="0"/>
              <a:t>Саша Черный. </a:t>
            </a:r>
            <a:r>
              <a:rPr lang="ru-RU" i="1" dirty="0" smtClean="0">
                <a:solidFill>
                  <a:srgbClr val="0070C0"/>
                </a:solidFill>
              </a:rPr>
              <a:t>Анна Ахматова.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00B050"/>
                </a:solidFill>
              </a:rPr>
              <a:t>Ян Райнис</a:t>
            </a:r>
            <a:r>
              <a:rPr lang="ru-RU" i="1" dirty="0" smtClean="0"/>
              <a:t>. </a:t>
            </a:r>
            <a:r>
              <a:rPr lang="ru-RU" i="1" dirty="0" err="1" smtClean="0">
                <a:solidFill>
                  <a:srgbClr val="C00000"/>
                </a:solidFill>
              </a:rPr>
              <a:t>Эжен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Грендель</a:t>
            </a:r>
            <a:r>
              <a:rPr lang="ru-RU" dirty="0" smtClean="0"/>
              <a:t>.)</a:t>
            </a:r>
          </a:p>
          <a:p>
            <a:endParaRPr lang="ru-RU" dirty="0"/>
          </a:p>
        </p:txBody>
      </p:sp>
      <p:pic>
        <p:nvPicPr>
          <p:cNvPr id="4" name="Picture 2" descr="D:\клипарт\праздник\clipart31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0"/>
            <a:ext cx="1928808" cy="1928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960</Words>
  <PresentationFormat>Экран (4:3)</PresentationFormat>
  <Paragraphs>99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Максим Горький</vt:lpstr>
      <vt:lpstr>Урок литературного чтения  в 9 классе по рассказу М. Горького «Старуха Изергиль» </vt:lpstr>
      <vt:lpstr>Слайд 3</vt:lpstr>
      <vt:lpstr>Жизнь Горького.</vt:lpstr>
      <vt:lpstr>100 Новгородов.</vt:lpstr>
      <vt:lpstr>Новые города и земли  на карте мира.</vt:lpstr>
      <vt:lpstr>Слайд 7</vt:lpstr>
      <vt:lpstr>Псевдонимы</vt:lpstr>
      <vt:lpstr>Псевдонимы</vt:lpstr>
      <vt:lpstr>Псевдонимы</vt:lpstr>
      <vt:lpstr>Псевдонимы</vt:lpstr>
      <vt:lpstr>Викторина «Любимые книги».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Пророк Даниил.</vt:lpstr>
      <vt:lpstr>Мавзолей Ходжа Данияра в Самарканде.</vt:lpstr>
      <vt:lpstr>Слайд 22</vt:lpstr>
      <vt:lpstr>Боги грозы и молнии.</vt:lpstr>
      <vt:lpstr>Слайд 24</vt:lpstr>
      <vt:lpstr>Словарная работа</vt:lpstr>
      <vt:lpstr>Задумайтесь!</vt:lpstr>
      <vt:lpstr>Слайд 27</vt:lpstr>
      <vt:lpstr>Ответьте на вопросы по тексту</vt:lpstr>
      <vt:lpstr>Слайд 29</vt:lpstr>
      <vt:lpstr>Итог урока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Горький</dc:title>
  <dc:creator>Маманя</dc:creator>
  <cp:lastModifiedBy>Маманя</cp:lastModifiedBy>
  <cp:revision>53</cp:revision>
  <dcterms:created xsi:type="dcterms:W3CDTF">2015-02-19T15:23:13Z</dcterms:created>
  <dcterms:modified xsi:type="dcterms:W3CDTF">2015-02-20T01:59:38Z</dcterms:modified>
</cp:coreProperties>
</file>