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9" r:id="rId3"/>
    <p:sldId id="282" r:id="rId4"/>
    <p:sldId id="289" r:id="rId5"/>
    <p:sldId id="283" r:id="rId6"/>
    <p:sldId id="277" r:id="rId7"/>
    <p:sldId id="290" r:id="rId8"/>
    <p:sldId id="281" r:id="rId9"/>
    <p:sldId id="280" r:id="rId10"/>
    <p:sldId id="279" r:id="rId11"/>
    <p:sldId id="278" r:id="rId12"/>
    <p:sldId id="291" r:id="rId13"/>
    <p:sldId id="262" r:id="rId14"/>
    <p:sldId id="265" r:id="rId15"/>
    <p:sldId id="285" r:id="rId16"/>
    <p:sldId id="284" r:id="rId17"/>
    <p:sldId id="266" r:id="rId18"/>
    <p:sldId id="267" r:id="rId19"/>
    <p:sldId id="268" r:id="rId20"/>
    <p:sldId id="286" r:id="rId21"/>
    <p:sldId id="273" r:id="rId22"/>
    <p:sldId id="287" r:id="rId2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a:cs typeface="宋体"/>
      </a:defRPr>
    </a:lvl1pPr>
    <a:lvl2pPr marL="457200" algn="l" rtl="0" fontAlgn="base">
      <a:spcBef>
        <a:spcPct val="0"/>
      </a:spcBef>
      <a:spcAft>
        <a:spcPct val="0"/>
      </a:spcAft>
      <a:defRPr kern="1200">
        <a:solidFill>
          <a:schemeClr val="tx1"/>
        </a:solidFill>
        <a:latin typeface="Arial" charset="0"/>
        <a:ea typeface="宋体"/>
        <a:cs typeface="宋体"/>
      </a:defRPr>
    </a:lvl2pPr>
    <a:lvl3pPr marL="914400" algn="l" rtl="0" fontAlgn="base">
      <a:spcBef>
        <a:spcPct val="0"/>
      </a:spcBef>
      <a:spcAft>
        <a:spcPct val="0"/>
      </a:spcAft>
      <a:defRPr kern="1200">
        <a:solidFill>
          <a:schemeClr val="tx1"/>
        </a:solidFill>
        <a:latin typeface="Arial" charset="0"/>
        <a:ea typeface="宋体"/>
        <a:cs typeface="宋体"/>
      </a:defRPr>
    </a:lvl3pPr>
    <a:lvl4pPr marL="1371600" algn="l" rtl="0" fontAlgn="base">
      <a:spcBef>
        <a:spcPct val="0"/>
      </a:spcBef>
      <a:spcAft>
        <a:spcPct val="0"/>
      </a:spcAft>
      <a:defRPr kern="1200">
        <a:solidFill>
          <a:schemeClr val="tx1"/>
        </a:solidFill>
        <a:latin typeface="Arial" charset="0"/>
        <a:ea typeface="宋体"/>
        <a:cs typeface="宋体"/>
      </a:defRPr>
    </a:lvl4pPr>
    <a:lvl5pPr marL="1828800" algn="l" rtl="0" fontAlgn="base">
      <a:spcBef>
        <a:spcPct val="0"/>
      </a:spcBef>
      <a:spcAft>
        <a:spcPct val="0"/>
      </a:spcAft>
      <a:defRPr kern="1200">
        <a:solidFill>
          <a:schemeClr val="tx1"/>
        </a:solidFill>
        <a:latin typeface="Arial" charset="0"/>
        <a:ea typeface="宋体"/>
        <a:cs typeface="宋体"/>
      </a:defRPr>
    </a:lvl5pPr>
    <a:lvl6pPr marL="2286000" algn="l" defTabSz="914400" rtl="0" eaLnBrk="1" latinLnBrk="0" hangingPunct="1">
      <a:defRPr kern="1200">
        <a:solidFill>
          <a:schemeClr val="tx1"/>
        </a:solidFill>
        <a:latin typeface="Arial" charset="0"/>
        <a:ea typeface="宋体"/>
        <a:cs typeface="宋体"/>
      </a:defRPr>
    </a:lvl6pPr>
    <a:lvl7pPr marL="2743200" algn="l" defTabSz="914400" rtl="0" eaLnBrk="1" latinLnBrk="0" hangingPunct="1">
      <a:defRPr kern="1200">
        <a:solidFill>
          <a:schemeClr val="tx1"/>
        </a:solidFill>
        <a:latin typeface="Arial" charset="0"/>
        <a:ea typeface="宋体"/>
        <a:cs typeface="宋体"/>
      </a:defRPr>
    </a:lvl7pPr>
    <a:lvl8pPr marL="3200400" algn="l" defTabSz="914400" rtl="0" eaLnBrk="1" latinLnBrk="0" hangingPunct="1">
      <a:defRPr kern="1200">
        <a:solidFill>
          <a:schemeClr val="tx1"/>
        </a:solidFill>
        <a:latin typeface="Arial" charset="0"/>
        <a:ea typeface="宋体"/>
        <a:cs typeface="宋体"/>
      </a:defRPr>
    </a:lvl8pPr>
    <a:lvl9pPr marL="3657600" algn="l" defTabSz="914400" rtl="0" eaLnBrk="1" latinLnBrk="0" hangingPunct="1">
      <a:defRPr kern="1200">
        <a:solidFill>
          <a:schemeClr val="tx1"/>
        </a:solidFill>
        <a:latin typeface="Arial" charset="0"/>
        <a:ea typeface="宋体"/>
        <a:cs typeface="宋体"/>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E0067"/>
  </p:clrMru>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14" y="-288"/>
      </p:cViewPr>
      <p:guideLst>
        <p:guide orient="horz" pos="2160"/>
        <p:guide pos="2880"/>
      </p:guideLst>
    </p:cSldViewPr>
  </p:slideViewPr>
  <p:notesTextViewPr>
    <p:cViewPr>
      <p:scale>
        <a:sx n="100" d="100"/>
        <a:sy n="100" d="100"/>
      </p:scale>
      <p:origin x="0" y="0"/>
    </p:cViewPr>
  </p:notesTextViewPr>
  <p:notesViewPr>
    <p:cSldViewPr>
      <p:cViewPr varScale="1">
        <p:scale>
          <a:sx n="81" d="100"/>
          <a:sy n="81" d="100"/>
        </p:scale>
        <p:origin x="-2088"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B2233C16-FF81-4805-9F29-D2D9312BA57A}" type="datetimeFigureOut">
              <a:rPr lang="zh-CN" altLang="en-US"/>
              <a:pPr>
                <a:defRPr/>
              </a:pPr>
              <a:t>2013-11-24</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12844F91-2BBD-472C-BE4E-6D346820CC35}"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宋体"/>
      </a:defRPr>
    </a:lvl1pPr>
    <a:lvl2pPr marL="457200" algn="l" rtl="0" eaLnBrk="0" fontAlgn="base" hangingPunct="0">
      <a:spcBef>
        <a:spcPct val="30000"/>
      </a:spcBef>
      <a:spcAft>
        <a:spcPct val="0"/>
      </a:spcAft>
      <a:defRPr sz="1200" kern="1200">
        <a:solidFill>
          <a:schemeClr val="tx1"/>
        </a:solidFill>
        <a:latin typeface="+mn-lt"/>
        <a:ea typeface="+mn-ea"/>
        <a:cs typeface="宋体"/>
      </a:defRPr>
    </a:lvl2pPr>
    <a:lvl3pPr marL="914400" algn="l" rtl="0" eaLnBrk="0" fontAlgn="base" hangingPunct="0">
      <a:spcBef>
        <a:spcPct val="30000"/>
      </a:spcBef>
      <a:spcAft>
        <a:spcPct val="0"/>
      </a:spcAft>
      <a:defRPr sz="1200" kern="1200">
        <a:solidFill>
          <a:schemeClr val="tx1"/>
        </a:solidFill>
        <a:latin typeface="+mn-lt"/>
        <a:ea typeface="+mn-ea"/>
        <a:cs typeface="宋体"/>
      </a:defRPr>
    </a:lvl3pPr>
    <a:lvl4pPr marL="1371600" algn="l" rtl="0" eaLnBrk="0" fontAlgn="base" hangingPunct="0">
      <a:spcBef>
        <a:spcPct val="30000"/>
      </a:spcBef>
      <a:spcAft>
        <a:spcPct val="0"/>
      </a:spcAft>
      <a:defRPr sz="1200" kern="1200">
        <a:solidFill>
          <a:schemeClr val="tx1"/>
        </a:solidFill>
        <a:latin typeface="+mn-lt"/>
        <a:ea typeface="+mn-ea"/>
        <a:cs typeface="宋体"/>
      </a:defRPr>
    </a:lvl4pPr>
    <a:lvl5pPr marL="1828800" algn="l" rtl="0" eaLnBrk="0" fontAlgn="base" hangingPunct="0">
      <a:spcBef>
        <a:spcPct val="30000"/>
      </a:spcBef>
      <a:spcAft>
        <a:spcPct val="0"/>
      </a:spcAft>
      <a:defRPr sz="1200" kern="1200">
        <a:solidFill>
          <a:schemeClr val="tx1"/>
        </a:solidFill>
        <a:latin typeface="+mn-lt"/>
        <a:ea typeface="+mn-ea"/>
        <a:cs typeface="宋体"/>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14" name="表格占位符 13"/>
          <p:cNvSpPr>
            <a:spLocks noGrp="1"/>
          </p:cNvSpPr>
          <p:nvPr>
            <p:ph type="tbl" sz="quarter" idx="10"/>
          </p:nvPr>
        </p:nvSpPr>
        <p:spPr>
          <a:xfrm>
            <a:off x="3143239" y="2714625"/>
            <a:ext cx="5572165" cy="2857515"/>
          </a:xfrm>
          <a:prstGeom prst="rect">
            <a:avLst/>
          </a:prstGeom>
        </p:spPr>
        <p:txBody>
          <a:bodyPr/>
          <a:lstStyle/>
          <a:p>
            <a:pPr lvl="0"/>
            <a:r>
              <a:rPr lang="ru-RU" altLang="zh-CN" noProof="0" smtClean="0"/>
              <a:t>Вставка таблицы</a:t>
            </a:r>
            <a:endParaRPr lang="zh-CN" altLang="en-US" noProof="0"/>
          </a:p>
        </p:txBody>
      </p:sp>
      <p:sp>
        <p:nvSpPr>
          <p:cNvPr id="16" name="图片占位符 15"/>
          <p:cNvSpPr>
            <a:spLocks noGrp="1"/>
          </p:cNvSpPr>
          <p:nvPr>
            <p:ph type="pic" sz="quarter" idx="11"/>
          </p:nvPr>
        </p:nvSpPr>
        <p:spPr>
          <a:xfrm>
            <a:off x="428596" y="428604"/>
            <a:ext cx="2500313" cy="2214563"/>
          </a:xfrm>
          <a:prstGeom prst="rect">
            <a:avLst/>
          </a:prstGeom>
        </p:spPr>
        <p:txBody>
          <a:bodyPr/>
          <a:lstStyle/>
          <a:p>
            <a:pPr lvl="0"/>
            <a:r>
              <a:rPr lang="ru-RU" altLang="zh-CN" noProof="0" smtClean="0"/>
              <a:t>Вставка рисунка</a:t>
            </a:r>
            <a:endParaRPr lang="zh-CN" altLang="en-US" noProof="0"/>
          </a:p>
        </p:txBody>
      </p:sp>
      <p:sp>
        <p:nvSpPr>
          <p:cNvPr id="18" name="文本占位符 17"/>
          <p:cNvSpPr>
            <a:spLocks noGrp="1"/>
          </p:cNvSpPr>
          <p:nvPr>
            <p:ph type="body" sz="quarter" idx="12"/>
          </p:nvPr>
        </p:nvSpPr>
        <p:spPr>
          <a:xfrm>
            <a:off x="3143240" y="1428736"/>
            <a:ext cx="5572136" cy="1143014"/>
          </a:xfrm>
          <a:prstGeom prst="rect">
            <a:avLst/>
          </a:prstGeom>
        </p:spPr>
        <p:txBody>
          <a:bodyPr/>
          <a:lstStyle>
            <a:lvl1pPr>
              <a:buNone/>
              <a:defRPr/>
            </a:lvl1pPr>
          </a:lstStyle>
          <a:p>
            <a:pPr lvl="0"/>
            <a:r>
              <a:rPr lang="ru-RU" altLang="zh-CN" smtClean="0"/>
              <a:t>Образец текста</a:t>
            </a:r>
          </a:p>
        </p:txBody>
      </p:sp>
      <p:sp>
        <p:nvSpPr>
          <p:cNvPr id="6" name="文本占位符 5"/>
          <p:cNvSpPr>
            <a:spLocks noGrp="1"/>
          </p:cNvSpPr>
          <p:nvPr>
            <p:ph type="body" sz="quarter" idx="13"/>
          </p:nvPr>
        </p:nvSpPr>
        <p:spPr>
          <a:xfrm>
            <a:off x="3143250" y="500063"/>
            <a:ext cx="3714750" cy="785812"/>
          </a:xfrm>
          <a:prstGeom prst="rect">
            <a:avLst/>
          </a:prstGeom>
        </p:spPr>
        <p:txBody>
          <a:bodyPr/>
          <a:lstStyle>
            <a:lvl1pPr>
              <a:buNone/>
              <a:defRPr/>
            </a:lvl1pPr>
          </a:lstStyle>
          <a:p>
            <a:pPr lvl="0"/>
            <a:r>
              <a:rPr lang="ru-RU" altLang="zh-CN" smtClean="0"/>
              <a:t>Образец текста</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sp>
        <p:nvSpPr>
          <p:cNvPr id="7" name="SmartArt 占位符 6"/>
          <p:cNvSpPr>
            <a:spLocks noGrp="1"/>
          </p:cNvSpPr>
          <p:nvPr>
            <p:ph type="dgm" sz="quarter" idx="10"/>
          </p:nvPr>
        </p:nvSpPr>
        <p:spPr>
          <a:xfrm>
            <a:off x="3071802" y="571480"/>
            <a:ext cx="5214974" cy="4071966"/>
          </a:xfrm>
          <a:prstGeom prst="rect">
            <a:avLst/>
          </a:prstGeom>
        </p:spPr>
        <p:txBody>
          <a:bodyPr/>
          <a:lstStyle/>
          <a:p>
            <a:pPr lvl="0"/>
            <a:r>
              <a:rPr lang="ru-RU" altLang="zh-CN" noProof="0" smtClean="0"/>
              <a:t>Вставка рисунка SmartArt</a:t>
            </a:r>
            <a:endParaRPr lang="zh-CN" altLang="en-US" noProof="0"/>
          </a:p>
        </p:txBody>
      </p:sp>
      <p:sp>
        <p:nvSpPr>
          <p:cNvPr id="9" name="文本占位符 8"/>
          <p:cNvSpPr>
            <a:spLocks noGrp="1"/>
          </p:cNvSpPr>
          <p:nvPr>
            <p:ph type="body" sz="quarter" idx="11"/>
          </p:nvPr>
        </p:nvSpPr>
        <p:spPr>
          <a:xfrm>
            <a:off x="714375" y="571480"/>
            <a:ext cx="2143125" cy="4000520"/>
          </a:xfrm>
          <a:prstGeom prst="rect">
            <a:avLst/>
          </a:prstGeom>
        </p:spPr>
        <p:txBody>
          <a:bodyPr/>
          <a:lstStyle/>
          <a:p>
            <a:pPr lvl="0"/>
            <a:r>
              <a:rPr lang="ru-RU" altLang="zh-CN" smtClean="0"/>
              <a:t>Образец текста</a:t>
            </a:r>
          </a:p>
        </p:txBody>
      </p:sp>
      <p:sp>
        <p:nvSpPr>
          <p:cNvPr id="5" name="文本占位符 4"/>
          <p:cNvSpPr>
            <a:spLocks noGrp="1"/>
          </p:cNvSpPr>
          <p:nvPr>
            <p:ph type="body" sz="quarter" idx="12"/>
          </p:nvPr>
        </p:nvSpPr>
        <p:spPr>
          <a:xfrm>
            <a:off x="3071813" y="4786313"/>
            <a:ext cx="3429000" cy="785812"/>
          </a:xfrm>
          <a:prstGeom prst="rect">
            <a:avLst/>
          </a:prstGeom>
        </p:spPr>
        <p:txBody>
          <a:bodyPr/>
          <a:lstStyle/>
          <a:p>
            <a:pPr lvl="0"/>
            <a:r>
              <a:rPr lang="ru-RU" altLang="zh-CN" smtClean="0"/>
              <a:t>Образец текста</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标题和内容">
    <p:spTree>
      <p:nvGrpSpPr>
        <p:cNvPr id="1" name=""/>
        <p:cNvGrpSpPr/>
        <p:nvPr/>
      </p:nvGrpSpPr>
      <p:grpSpPr>
        <a:xfrm>
          <a:off x="0" y="0"/>
          <a:ext cx="0" cy="0"/>
          <a:chOff x="0" y="0"/>
          <a:chExt cx="0" cy="0"/>
        </a:xfrm>
      </p:grpSpPr>
      <p:sp>
        <p:nvSpPr>
          <p:cNvPr id="3" name="图表占位符 2"/>
          <p:cNvSpPr>
            <a:spLocks noGrp="1"/>
          </p:cNvSpPr>
          <p:nvPr>
            <p:ph type="chart" sz="quarter" idx="10"/>
          </p:nvPr>
        </p:nvSpPr>
        <p:spPr>
          <a:xfrm>
            <a:off x="1785918" y="714356"/>
            <a:ext cx="5572125" cy="4143375"/>
          </a:xfrm>
          <a:prstGeom prst="rect">
            <a:avLst/>
          </a:prstGeom>
        </p:spPr>
        <p:txBody>
          <a:bodyPr/>
          <a:lstStyle/>
          <a:p>
            <a:pPr lvl="0"/>
            <a:r>
              <a:rPr lang="ru-RU" altLang="zh-CN" noProof="0" smtClean="0"/>
              <a:t>Вставка диаграммы</a:t>
            </a:r>
            <a:endParaRPr lang="zh-CN" altLang="en-US" noProof="0"/>
          </a:p>
        </p:txBody>
      </p:sp>
      <p:sp>
        <p:nvSpPr>
          <p:cNvPr id="5" name="文本占位符 4"/>
          <p:cNvSpPr>
            <a:spLocks noGrp="1"/>
          </p:cNvSpPr>
          <p:nvPr>
            <p:ph type="body" sz="quarter" idx="11"/>
          </p:nvPr>
        </p:nvSpPr>
        <p:spPr>
          <a:xfrm>
            <a:off x="4500563" y="5000625"/>
            <a:ext cx="2857500" cy="857250"/>
          </a:xfrm>
          <a:prstGeom prst="rect">
            <a:avLst/>
          </a:prstGeom>
        </p:spPr>
        <p:txBody>
          <a:bodyPr/>
          <a:lstStyle/>
          <a:p>
            <a:pPr lvl="0"/>
            <a:r>
              <a:rPr lang="ru-RU" altLang="zh-CN" smtClean="0"/>
              <a:t>Образец текста</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标题和内容">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3" name="文本占位符 2"/>
          <p:cNvSpPr>
            <a:spLocks noGrp="1"/>
          </p:cNvSpPr>
          <p:nvPr>
            <p:ph type="body" sz="quarter" idx="10"/>
          </p:nvPr>
        </p:nvSpPr>
        <p:spPr>
          <a:xfrm>
            <a:off x="500063" y="1143000"/>
            <a:ext cx="8143875" cy="1428750"/>
          </a:xfrm>
          <a:prstGeom prst="rect">
            <a:avLst/>
          </a:prstGeom>
        </p:spPr>
        <p:txBody>
          <a:bodyPr/>
          <a:lstStyle/>
          <a:p>
            <a:pPr lvl="0"/>
            <a:r>
              <a:rPr lang="ru-RU" altLang="zh-CN" smtClean="0"/>
              <a:t>Образец текста</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标题和内容">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文本占位符 2"/>
          <p:cNvSpPr>
            <a:spLocks noGrp="1"/>
          </p:cNvSpPr>
          <p:nvPr>
            <p:ph type="body" sz="quarter" idx="10"/>
          </p:nvPr>
        </p:nvSpPr>
        <p:spPr>
          <a:xfrm>
            <a:off x="3857620" y="142875"/>
            <a:ext cx="5000630" cy="1643063"/>
          </a:xfrm>
          <a:prstGeom prst="rect">
            <a:avLst/>
          </a:prstGeom>
        </p:spPr>
        <p:txBody>
          <a:bodyPr/>
          <a:lstStyle/>
          <a:p>
            <a:pPr lvl="0"/>
            <a:r>
              <a:rPr lang="ru-RU" altLang="zh-CN"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en-US"/>
              <a:t>Образец заголовка</a:t>
            </a:r>
            <a:endParaRPr lang="ru-RU"/>
          </a:p>
        </p:txBody>
      </p:sp>
      <p:sp>
        <p:nvSpPr>
          <p:cNvPr id="3" name="Содержимое 2"/>
          <p:cNvSpPr>
            <a:spLocks noGrp="1"/>
          </p:cNvSpPr>
          <p:nvPr>
            <p:ph idx="1"/>
          </p:nvPr>
        </p:nvSpPr>
        <p:spPr>
          <a:xfrm>
            <a:off x="457200" y="1600200"/>
            <a:ext cx="8229600" cy="4525963"/>
          </a:xfrm>
          <a:prstGeom prst="rect">
            <a:avLst/>
          </a:prstGeom>
        </p:spPr>
        <p:txBody>
          <a:body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en-US"/>
              <a:t>Образец заголовка</a:t>
            </a:r>
            <a:endParaRPr lang="ru-RU"/>
          </a:p>
        </p:txBody>
      </p:sp>
      <p:sp>
        <p:nvSpPr>
          <p:cNvPr id="3" name="Содержимое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Содержимое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9"/>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6" r:id="rId1"/>
    <p:sldLayoutId id="2147483655" r:id="rId2"/>
    <p:sldLayoutId id="2147483654" r:id="rId3"/>
    <p:sldLayoutId id="2147483657" r:id="rId4"/>
    <p:sldLayoutId id="2147483658" r:id="rId5"/>
    <p:sldLayoutId id="2147483653" r:id="rId6"/>
    <p:sldLayoutId id="2147483652" r:id="rId7"/>
  </p:sldLayoutIdLst>
  <p:txStyles>
    <p:titleStyle>
      <a:lvl1pPr algn="ctr" rtl="0" eaLnBrk="0" fontAlgn="base" hangingPunct="0">
        <a:spcBef>
          <a:spcPct val="0"/>
        </a:spcBef>
        <a:spcAft>
          <a:spcPct val="0"/>
        </a:spcAft>
        <a:defRPr sz="4400" kern="1200">
          <a:solidFill>
            <a:schemeClr val="tx1"/>
          </a:solidFill>
          <a:latin typeface="+mj-lt"/>
          <a:ea typeface="+mj-ea"/>
          <a:cs typeface="宋体"/>
        </a:defRPr>
      </a:lvl1pPr>
      <a:lvl2pPr algn="ctr" rtl="0" eaLnBrk="0" fontAlgn="base" hangingPunct="0">
        <a:spcBef>
          <a:spcPct val="0"/>
        </a:spcBef>
        <a:spcAft>
          <a:spcPct val="0"/>
        </a:spcAft>
        <a:defRPr sz="4400">
          <a:solidFill>
            <a:schemeClr val="tx1"/>
          </a:solidFill>
          <a:latin typeface="Calibri" pitchFamily="34" charset="0"/>
          <a:ea typeface="宋体"/>
          <a:cs typeface="宋体"/>
        </a:defRPr>
      </a:lvl2pPr>
      <a:lvl3pPr algn="ctr" rtl="0" eaLnBrk="0" fontAlgn="base" hangingPunct="0">
        <a:spcBef>
          <a:spcPct val="0"/>
        </a:spcBef>
        <a:spcAft>
          <a:spcPct val="0"/>
        </a:spcAft>
        <a:defRPr sz="4400">
          <a:solidFill>
            <a:schemeClr val="tx1"/>
          </a:solidFill>
          <a:latin typeface="Calibri" pitchFamily="34" charset="0"/>
          <a:ea typeface="宋体"/>
          <a:cs typeface="宋体"/>
        </a:defRPr>
      </a:lvl3pPr>
      <a:lvl4pPr algn="ctr" rtl="0" eaLnBrk="0" fontAlgn="base" hangingPunct="0">
        <a:spcBef>
          <a:spcPct val="0"/>
        </a:spcBef>
        <a:spcAft>
          <a:spcPct val="0"/>
        </a:spcAft>
        <a:defRPr sz="4400">
          <a:solidFill>
            <a:schemeClr val="tx1"/>
          </a:solidFill>
          <a:latin typeface="Calibri" pitchFamily="34" charset="0"/>
          <a:ea typeface="宋体"/>
          <a:cs typeface="宋体"/>
        </a:defRPr>
      </a:lvl4pPr>
      <a:lvl5pPr algn="ctr" rtl="0" eaLnBrk="0" fontAlgn="base" hangingPunct="0">
        <a:spcBef>
          <a:spcPct val="0"/>
        </a:spcBef>
        <a:spcAft>
          <a:spcPct val="0"/>
        </a:spcAft>
        <a:defRPr sz="4400">
          <a:solidFill>
            <a:schemeClr val="tx1"/>
          </a:solidFill>
          <a:latin typeface="Calibri" pitchFamily="34" charset="0"/>
          <a:ea typeface="宋体"/>
          <a:cs typeface="宋体"/>
        </a:defRPr>
      </a:lvl5pPr>
      <a:lvl6pPr marL="457200" algn="ctr" rtl="0" fontAlgn="base">
        <a:spcBef>
          <a:spcPct val="0"/>
        </a:spcBef>
        <a:spcAft>
          <a:spcPct val="0"/>
        </a:spcAft>
        <a:defRPr sz="4400">
          <a:solidFill>
            <a:schemeClr val="tx1"/>
          </a:solidFill>
          <a:latin typeface="Calibri" pitchFamily="34" charset="0"/>
          <a:ea typeface="宋体"/>
          <a:cs typeface="宋体"/>
        </a:defRPr>
      </a:lvl6pPr>
      <a:lvl7pPr marL="914400" algn="ctr" rtl="0" fontAlgn="base">
        <a:spcBef>
          <a:spcPct val="0"/>
        </a:spcBef>
        <a:spcAft>
          <a:spcPct val="0"/>
        </a:spcAft>
        <a:defRPr sz="4400">
          <a:solidFill>
            <a:schemeClr val="tx1"/>
          </a:solidFill>
          <a:latin typeface="Calibri" pitchFamily="34" charset="0"/>
          <a:ea typeface="宋体"/>
          <a:cs typeface="宋体"/>
        </a:defRPr>
      </a:lvl7pPr>
      <a:lvl8pPr marL="1371600" algn="ctr" rtl="0" fontAlgn="base">
        <a:spcBef>
          <a:spcPct val="0"/>
        </a:spcBef>
        <a:spcAft>
          <a:spcPct val="0"/>
        </a:spcAft>
        <a:defRPr sz="4400">
          <a:solidFill>
            <a:schemeClr val="tx1"/>
          </a:solidFill>
          <a:latin typeface="Calibri" pitchFamily="34" charset="0"/>
          <a:ea typeface="宋体"/>
          <a:cs typeface="宋体"/>
        </a:defRPr>
      </a:lvl8pPr>
      <a:lvl9pPr marL="1828800" algn="ctr" rtl="0" fontAlgn="base">
        <a:spcBef>
          <a:spcPct val="0"/>
        </a:spcBef>
        <a:spcAft>
          <a:spcPct val="0"/>
        </a:spcAft>
        <a:defRPr sz="4400">
          <a:solidFill>
            <a:schemeClr val="tx1"/>
          </a:solidFill>
          <a:latin typeface="Calibri" pitchFamily="34" charset="0"/>
          <a:ea typeface="宋体"/>
          <a:cs typeface="宋体"/>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宋体"/>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宋体"/>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宋体"/>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宋体"/>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宋体"/>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文本占位符 3"/>
          <p:cNvSpPr>
            <a:spLocks noGrp="1"/>
          </p:cNvSpPr>
          <p:nvPr>
            <p:ph type="body" sz="quarter" idx="4294967295"/>
          </p:nvPr>
        </p:nvSpPr>
        <p:spPr bwMode="auto">
          <a:xfrm>
            <a:off x="1476375" y="0"/>
            <a:ext cx="7667625" cy="1549400"/>
          </a:xfrm>
          <a:prstGeom prst="rect">
            <a:avLst/>
          </a:prstGeom>
          <a:noFill/>
          <a:ln>
            <a:miter lim="800000"/>
            <a:headEnd/>
            <a:tailEnd/>
          </a:ln>
        </p:spPr>
        <p:txBody>
          <a:bodyPr/>
          <a:lstStyle/>
          <a:p>
            <a:pPr eaLnBrk="1" hangingPunct="1">
              <a:lnSpc>
                <a:spcPct val="90000"/>
              </a:lnSpc>
              <a:buFont typeface="Arial" charset="0"/>
              <a:buNone/>
            </a:pPr>
            <a:r>
              <a:rPr lang="ru-RU" altLang="zh-CN" sz="2400" b="1" smtClean="0"/>
              <a:t>Технология личностно-</a:t>
            </a:r>
            <a:r>
              <a:rPr lang="en-US" altLang="zh-CN" sz="2400" b="1" smtClean="0"/>
              <a:t> </a:t>
            </a:r>
            <a:r>
              <a:rPr lang="ru-RU" altLang="zh-CN" sz="2400" b="1" smtClean="0"/>
              <a:t>ориентированного развивающего обучения: методы и приемы</a:t>
            </a:r>
            <a:endParaRPr lang="en-US" altLang="zh-CN" sz="2400" b="1" smtClean="0"/>
          </a:p>
          <a:p>
            <a:pPr>
              <a:lnSpc>
                <a:spcPct val="90000"/>
              </a:lnSpc>
              <a:buFont typeface="Arial" charset="0"/>
              <a:buNone/>
            </a:pPr>
            <a:r>
              <a:rPr lang="ru-RU" sz="1800" i="1" smtClean="0">
                <a:ea typeface="宋体"/>
              </a:rPr>
              <a:t>     Автор  - Пономарева Т.А. (учитель русского языка и литературы МКОУ «СОШ № 26»  Предгорного муниципального района Ставропольского края)</a:t>
            </a:r>
          </a:p>
          <a:p>
            <a:pPr eaLnBrk="1" hangingPunct="1">
              <a:lnSpc>
                <a:spcPct val="90000"/>
              </a:lnSpc>
              <a:buFont typeface="Arial" charset="0"/>
              <a:buNone/>
            </a:pPr>
            <a:endParaRPr lang="en-US" altLang="zh-CN" sz="1800" b="1" smtClean="0"/>
          </a:p>
          <a:p>
            <a:pPr eaLnBrk="1" hangingPunct="1">
              <a:lnSpc>
                <a:spcPct val="90000"/>
              </a:lnSpc>
              <a:buFont typeface="Arial" charset="0"/>
              <a:buNone/>
            </a:pPr>
            <a:endParaRPr lang="ru-RU" altLang="zh-CN" sz="1800" b="1"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ru-RU" b="1" smtClean="0">
                <a:ea typeface="宋体"/>
              </a:rPr>
              <a:t>Методы обучения</a:t>
            </a:r>
          </a:p>
        </p:txBody>
      </p:sp>
      <p:sp>
        <p:nvSpPr>
          <p:cNvPr id="20482"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80000"/>
              </a:lnSpc>
              <a:buFont typeface="Arial" charset="0"/>
              <a:buNone/>
            </a:pPr>
            <a:r>
              <a:rPr lang="ru-RU" sz="2000" smtClean="0">
                <a:ea typeface="宋体"/>
              </a:rPr>
              <a:t>1. Организация образовательного процесса. Здесь важны: – новизна, практическая значимость подаваемого материала; – четкое структурирование; – логичное, яркое, контрастное выступление; – ритмичное чередование видов деятельности; – опора на возрастные, половые и индивидуальные потребности.</a:t>
            </a:r>
          </a:p>
          <a:p>
            <a:pPr>
              <a:lnSpc>
                <a:spcPct val="80000"/>
              </a:lnSpc>
              <a:buFont typeface="Arial" charset="0"/>
              <a:buNone/>
            </a:pPr>
            <a:r>
              <a:rPr lang="ru-RU" sz="2000" smtClean="0">
                <a:ea typeface="宋体"/>
              </a:rPr>
              <a:t>2. Использование нетрадиционных форм обучения: соревнования, экскурсии, путешествия, спектакли, использование разных средств искусства, игры, выпуск газет, коллективных работ, другие.</a:t>
            </a:r>
          </a:p>
          <a:p>
            <a:pPr>
              <a:lnSpc>
                <a:spcPct val="80000"/>
              </a:lnSpc>
              <a:buFont typeface="Arial" charset="0"/>
              <a:buNone/>
            </a:pPr>
            <a:r>
              <a:rPr lang="ru-RU" sz="2000" smtClean="0">
                <a:ea typeface="宋体"/>
              </a:rPr>
              <a:t>3. Проблемные ситуации. Противоречивость материала дает эффект удивления и желание разобраться в проблеме. Это связано с врожденным стремлением личности к гармонии.</a:t>
            </a:r>
          </a:p>
          <a:p>
            <a:pPr>
              <a:lnSpc>
                <a:spcPct val="80000"/>
              </a:lnSpc>
              <a:buFont typeface="Arial" charset="0"/>
              <a:buNone/>
            </a:pPr>
            <a:r>
              <a:rPr lang="ru-RU" sz="2000" smtClean="0">
                <a:ea typeface="宋体"/>
              </a:rPr>
              <a:t>4. Культура общения: гуманное отношение, доверие к ученикам, разнообразие деятельности и полнокровная жизнь в классе.</a:t>
            </a:r>
          </a:p>
          <a:p>
            <a:pPr>
              <a:lnSpc>
                <a:spcPct val="80000"/>
              </a:lnSpc>
              <a:buFont typeface="Arial" charset="0"/>
              <a:buNone/>
            </a:pPr>
            <a:r>
              <a:rPr lang="ru-RU" sz="2000" smtClean="0">
                <a:ea typeface="宋体"/>
              </a:rPr>
              <a:t>5. Чувство юмора.</a:t>
            </a:r>
            <a:endParaRPr lang="ru-RU" altLang="ja-JP" sz="2000" smtClean="0">
              <a:ea typeface="宋体"/>
            </a:endParaRPr>
          </a:p>
          <a:p>
            <a:pPr>
              <a:lnSpc>
                <a:spcPct val="80000"/>
              </a:lnSpc>
              <a:buFont typeface="Arial" charset="0"/>
              <a:buNone/>
            </a:pPr>
            <a:r>
              <a:rPr lang="ru-RU" altLang="ja-JP" sz="2000" b="1" smtClean="0">
                <a:ea typeface="宋体"/>
              </a:rPr>
              <a:t>6</a:t>
            </a:r>
            <a:r>
              <a:rPr lang="ru-RU" altLang="ja-JP" sz="2000" smtClean="0">
                <a:ea typeface="宋体"/>
              </a:rPr>
              <a:t>. Ситуация успеха. </a:t>
            </a:r>
            <a:endParaRPr lang="ru-RU" sz="2000" smtClean="0">
              <a:ea typeface="宋体"/>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ru-RU" sz="4000" b="1" smtClean="0">
                <a:ea typeface="宋体"/>
              </a:rPr>
              <a:t>Личностно-развивающие ситуации</a:t>
            </a:r>
            <a:r>
              <a:rPr lang="ru-RU" sz="4000" smtClean="0">
                <a:ea typeface="宋体"/>
              </a:rPr>
              <a:t/>
            </a:r>
            <a:br>
              <a:rPr lang="ru-RU" sz="4000" smtClean="0">
                <a:ea typeface="宋体"/>
              </a:rPr>
            </a:br>
            <a:endParaRPr lang="ru-RU" sz="4000" smtClean="0">
              <a:ea typeface="宋体"/>
            </a:endParaRPr>
          </a:p>
        </p:txBody>
      </p:sp>
      <p:sp>
        <p:nvSpPr>
          <p:cNvPr id="21506"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80000"/>
              </a:lnSpc>
              <a:buFont typeface="Arial" charset="0"/>
              <a:buNone/>
            </a:pPr>
            <a:endParaRPr lang="ru-RU" sz="2000" smtClean="0">
              <a:ea typeface="宋体"/>
            </a:endParaRPr>
          </a:p>
          <a:p>
            <a:pPr>
              <a:lnSpc>
                <a:spcPct val="80000"/>
              </a:lnSpc>
              <a:buFont typeface="Arial" charset="0"/>
              <a:buNone/>
            </a:pPr>
            <a:r>
              <a:rPr lang="ru-RU" sz="2000" smtClean="0">
                <a:ea typeface="宋体"/>
              </a:rPr>
              <a:t>– проблемная – когда идет поиск новых знаний для решения проблемы;</a:t>
            </a:r>
          </a:p>
          <a:p>
            <a:pPr>
              <a:lnSpc>
                <a:spcPct val="80000"/>
              </a:lnSpc>
              <a:buFont typeface="Arial" charset="0"/>
              <a:buNone/>
            </a:pPr>
            <a:r>
              <a:rPr lang="ru-RU" sz="2000" smtClean="0">
                <a:ea typeface="宋体"/>
              </a:rPr>
              <a:t>– прогностическая – направлена на развитие умений предвидения последствий поступка (своего или чужого);</a:t>
            </a:r>
          </a:p>
          <a:p>
            <a:pPr>
              <a:lnSpc>
                <a:spcPct val="80000"/>
              </a:lnSpc>
              <a:buFont typeface="Arial" charset="0"/>
              <a:buNone/>
            </a:pPr>
            <a:r>
              <a:rPr lang="ru-RU" sz="2000" smtClean="0">
                <a:ea typeface="宋体"/>
              </a:rPr>
              <a:t>– конструктивная – предполагает проектирование поведения в заданных условиях;</a:t>
            </a:r>
          </a:p>
          <a:p>
            <a:pPr>
              <a:lnSpc>
                <a:spcPct val="80000"/>
              </a:lnSpc>
              <a:buFont typeface="Arial" charset="0"/>
              <a:buNone/>
            </a:pPr>
            <a:r>
              <a:rPr lang="ru-RU" sz="2000" smtClean="0">
                <a:ea typeface="宋体"/>
              </a:rPr>
              <a:t>– оценочная – направлена на формирование и развитие навыков оценки;</a:t>
            </a:r>
          </a:p>
          <a:p>
            <a:pPr>
              <a:lnSpc>
                <a:spcPct val="80000"/>
              </a:lnSpc>
              <a:buFont typeface="Arial" charset="0"/>
              <a:buNone/>
            </a:pPr>
            <a:r>
              <a:rPr lang="ru-RU" sz="2000" smtClean="0">
                <a:ea typeface="宋体"/>
              </a:rPr>
              <a:t>– аналитическая – используется для анализа верных и ошибочных действий участников;</a:t>
            </a:r>
          </a:p>
          <a:p>
            <a:pPr>
              <a:lnSpc>
                <a:spcPct val="80000"/>
              </a:lnSpc>
              <a:buFont typeface="Arial" charset="0"/>
              <a:buNone/>
            </a:pPr>
            <a:r>
              <a:rPr lang="ru-RU" sz="2000" smtClean="0">
                <a:ea typeface="宋体"/>
              </a:rPr>
              <a:t>– репродуктивная – предполагает возможность словесно или практически продемонстрировать опыт поведения.</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ru-RU" sz="4000" b="1" smtClean="0">
                <a:ea typeface="宋体"/>
              </a:rPr>
              <a:t>Личностно –ориентированное   образование включает в себя следующие подходы</a:t>
            </a:r>
            <a:r>
              <a:rPr lang="ru-RU" sz="4000" smtClean="0">
                <a:ea typeface="宋体"/>
              </a:rPr>
              <a:t>:</a:t>
            </a:r>
          </a:p>
        </p:txBody>
      </p:sp>
      <p:sp>
        <p:nvSpPr>
          <p:cNvPr id="22530" name="Rectangle 3"/>
          <p:cNvSpPr>
            <a:spLocks noGrp="1" noChangeArrowheads="1"/>
          </p:cNvSpPr>
          <p:nvPr>
            <p:ph type="body" idx="1"/>
          </p:nvPr>
        </p:nvSpPr>
        <p:spPr bwMode="auto">
          <a:xfrm>
            <a:off x="457200" y="2565400"/>
            <a:ext cx="8147050" cy="3560763"/>
          </a:xfrm>
          <a:noFill/>
          <a:ln>
            <a:miter lim="800000"/>
            <a:headEnd/>
            <a:tailEnd/>
          </a:ln>
        </p:spPr>
        <p:txBody>
          <a:bodyPr vert="horz" wrap="square" lIns="91440" tIns="45720" rIns="91440" bIns="45720" numCol="1" anchor="t" anchorCtr="0" compatLnSpc="1">
            <a:prstTxWarp prst="textNoShape">
              <a:avLst/>
            </a:prstTxWarp>
          </a:bodyPr>
          <a:lstStyle/>
          <a:p>
            <a:r>
              <a:rPr lang="ru-RU" smtClean="0">
                <a:ea typeface="宋体"/>
              </a:rPr>
              <a:t>разноуровневый </a:t>
            </a:r>
          </a:p>
          <a:p>
            <a:r>
              <a:rPr lang="ru-RU" smtClean="0">
                <a:ea typeface="宋体"/>
              </a:rPr>
              <a:t> дифференцированный</a:t>
            </a:r>
          </a:p>
          <a:p>
            <a:r>
              <a:rPr lang="ru-RU" smtClean="0">
                <a:ea typeface="宋体"/>
              </a:rPr>
              <a:t> индивидуальный</a:t>
            </a:r>
          </a:p>
          <a:p>
            <a:r>
              <a:rPr lang="ru-RU" smtClean="0">
                <a:ea typeface="宋体"/>
              </a:rPr>
              <a:t> субъективно-личностный</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ru-RU" altLang="ja-JP" sz="4000" b="1" smtClean="0">
                <a:ea typeface="宋体"/>
              </a:rPr>
              <a:t>Личностно-ориентированный подход - это</a:t>
            </a:r>
            <a:endParaRPr lang="ru-RU" sz="4000" b="1" smtClean="0">
              <a:ea typeface="宋体"/>
            </a:endParaRPr>
          </a:p>
        </p:txBody>
      </p:sp>
      <p:sp>
        <p:nvSpPr>
          <p:cNvPr id="23554"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990600" lvl="1" indent="-533400">
              <a:buFont typeface="Arial" charset="0"/>
              <a:buNone/>
            </a:pPr>
            <a:r>
              <a:rPr lang="ru-RU" altLang="ja-JP" smtClean="0">
                <a:ea typeface="宋体"/>
              </a:rPr>
              <a:t>       методологическая ориентация в педагогической деятельности, позволяющая посредством опоры на систему взаимосвязанных понятий, идей и способов действий обеспечить и поддержать процессы самопознания, самореализации личности ребенка, развитие его неповторимой индивидуальности </a:t>
            </a:r>
            <a:endParaRPr lang="ru-RU" smtClean="0">
              <a:ea typeface="宋体"/>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ru-RU" sz="4000" b="1" smtClean="0">
                <a:ea typeface="宋体"/>
              </a:rPr>
              <a:t>Требования к личностно- ориентированному уроку</a:t>
            </a:r>
          </a:p>
        </p:txBody>
      </p:sp>
      <p:sp>
        <p:nvSpPr>
          <p:cNvPr id="24578"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80000"/>
              </a:lnSpc>
            </a:pPr>
            <a:r>
              <a:rPr lang="ru-RU" sz="2400" smtClean="0">
                <a:ea typeface="宋体"/>
              </a:rPr>
              <a:t>использование разнообразных форм и методов;</a:t>
            </a:r>
          </a:p>
          <a:p>
            <a:pPr eaLnBrk="1" hangingPunct="1">
              <a:lnSpc>
                <a:spcPct val="80000"/>
              </a:lnSpc>
            </a:pPr>
            <a:r>
              <a:rPr lang="ru-RU" sz="2400" smtClean="0">
                <a:ea typeface="宋体"/>
              </a:rPr>
              <a:t>создание атмосферы заинтересованности;</a:t>
            </a:r>
          </a:p>
          <a:p>
            <a:pPr eaLnBrk="1" hangingPunct="1">
              <a:lnSpc>
                <a:spcPct val="80000"/>
              </a:lnSpc>
            </a:pPr>
            <a:r>
              <a:rPr lang="ru-RU" sz="2400" smtClean="0">
                <a:ea typeface="宋体"/>
              </a:rPr>
              <a:t>поощрение ученика находить свой способ работы;</a:t>
            </a:r>
          </a:p>
          <a:p>
            <a:pPr eaLnBrk="1" hangingPunct="1">
              <a:lnSpc>
                <a:spcPct val="80000"/>
              </a:lnSpc>
            </a:pPr>
            <a:r>
              <a:rPr lang="ru-RU" sz="2400" smtClean="0">
                <a:ea typeface="宋体"/>
              </a:rPr>
              <a:t>использование проблемных творческих заданий;</a:t>
            </a:r>
          </a:p>
          <a:p>
            <a:pPr eaLnBrk="1" hangingPunct="1">
              <a:lnSpc>
                <a:spcPct val="80000"/>
              </a:lnSpc>
            </a:pPr>
            <a:r>
              <a:rPr lang="ru-RU" sz="2400" smtClean="0">
                <a:ea typeface="宋体"/>
              </a:rPr>
              <a:t>оценка деятельности ученика не только по конечному результату ,но и по процессу достижения;</a:t>
            </a:r>
          </a:p>
          <a:p>
            <a:pPr eaLnBrk="1" hangingPunct="1">
              <a:lnSpc>
                <a:spcPct val="80000"/>
              </a:lnSpc>
            </a:pPr>
            <a:r>
              <a:rPr lang="ru-RU" sz="2400" smtClean="0">
                <a:ea typeface="宋体"/>
              </a:rPr>
              <a:t>создание  педагогических ситуаций общения на уроке.</a:t>
            </a:r>
          </a:p>
          <a:p>
            <a:pPr eaLnBrk="1" hangingPunct="1">
              <a:lnSpc>
                <a:spcPct val="80000"/>
              </a:lnSpc>
            </a:pPr>
            <a:endParaRPr lang="ru-RU" sz="2400" smtClean="0">
              <a:ea typeface="宋体"/>
            </a:endParaRPr>
          </a:p>
          <a:p>
            <a:pPr eaLnBrk="1" hangingPunct="1">
              <a:lnSpc>
                <a:spcPct val="80000"/>
              </a:lnSpc>
            </a:pPr>
            <a:endParaRPr lang="ru-RU" sz="1800" smtClean="0">
              <a:ea typeface="宋体"/>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ru-RU" sz="4000" b="1" smtClean="0">
                <a:ea typeface="宋体"/>
              </a:rPr>
              <a:t>Принципы личностно</a:t>
            </a:r>
            <a:r>
              <a:rPr lang="en-US" sz="4000" b="1" smtClean="0">
                <a:ea typeface="宋体"/>
              </a:rPr>
              <a:t>-</a:t>
            </a:r>
            <a:r>
              <a:rPr lang="ru-RU" sz="4000" b="1" smtClean="0">
                <a:ea typeface="宋体"/>
              </a:rPr>
              <a:t> ориентированного урока</a:t>
            </a:r>
          </a:p>
        </p:txBody>
      </p:sp>
      <p:sp>
        <p:nvSpPr>
          <p:cNvPr id="25602"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ru-RU" sz="2800" smtClean="0">
                <a:ea typeface="宋体"/>
              </a:rPr>
              <a:t>Создание ситуации успеха, одобрения, поддержки, доброжелательности.</a:t>
            </a:r>
          </a:p>
          <a:p>
            <a:r>
              <a:rPr lang="ru-RU" sz="2800" smtClean="0">
                <a:ea typeface="宋体"/>
              </a:rPr>
              <a:t>Терпимость к недостаткам.</a:t>
            </a:r>
          </a:p>
          <a:p>
            <a:r>
              <a:rPr lang="ru-RU" sz="2800" smtClean="0">
                <a:ea typeface="宋体"/>
              </a:rPr>
              <a:t>Формирование положительной «я» концепции.</a:t>
            </a:r>
          </a:p>
          <a:p>
            <a:r>
              <a:rPr lang="ru-RU" sz="2800" smtClean="0">
                <a:ea typeface="宋体"/>
              </a:rPr>
              <a:t>Право на ошибку.</a:t>
            </a:r>
          </a:p>
          <a:p>
            <a:r>
              <a:rPr lang="ru-RU" sz="2800" smtClean="0">
                <a:ea typeface="宋体"/>
              </a:rPr>
              <a:t>Обучение в сотрудничестве, сотворчестве.</a:t>
            </a:r>
          </a:p>
          <a:p>
            <a:r>
              <a:rPr lang="ru-RU" sz="2800" smtClean="0">
                <a:ea typeface="宋体"/>
              </a:rPr>
              <a:t>Взгляд на обучающего как на личность , соответствующую цели образования.</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ru-RU" b="1" smtClean="0">
                <a:ea typeface="宋体"/>
              </a:rPr>
              <a:t>Типы уроков</a:t>
            </a:r>
          </a:p>
        </p:txBody>
      </p:sp>
      <p:sp>
        <p:nvSpPr>
          <p:cNvPr id="26626"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ru-RU" smtClean="0">
                <a:ea typeface="宋体"/>
              </a:rPr>
              <a:t>Театрализованное представление</a:t>
            </a:r>
          </a:p>
          <a:p>
            <a:pPr>
              <a:lnSpc>
                <a:spcPct val="90000"/>
              </a:lnSpc>
            </a:pPr>
            <a:r>
              <a:rPr lang="ru-RU" smtClean="0">
                <a:ea typeface="宋体"/>
              </a:rPr>
              <a:t>Защита проекта</a:t>
            </a:r>
          </a:p>
          <a:p>
            <a:pPr>
              <a:lnSpc>
                <a:spcPct val="90000"/>
              </a:lnSpc>
            </a:pPr>
            <a:r>
              <a:rPr lang="ru-RU" smtClean="0">
                <a:ea typeface="宋体"/>
              </a:rPr>
              <a:t>Урок-путешествие</a:t>
            </a:r>
          </a:p>
          <a:p>
            <a:pPr>
              <a:lnSpc>
                <a:spcPct val="90000"/>
              </a:lnSpc>
            </a:pPr>
            <a:r>
              <a:rPr lang="ru-RU" smtClean="0">
                <a:ea typeface="宋体"/>
              </a:rPr>
              <a:t>Урок-экскурсия</a:t>
            </a:r>
          </a:p>
          <a:p>
            <a:pPr>
              <a:lnSpc>
                <a:spcPct val="90000"/>
              </a:lnSpc>
            </a:pPr>
            <a:r>
              <a:rPr lang="ru-RU" smtClean="0">
                <a:ea typeface="宋体"/>
              </a:rPr>
              <a:t>Урок-исследование</a:t>
            </a:r>
          </a:p>
          <a:p>
            <a:pPr>
              <a:lnSpc>
                <a:spcPct val="90000"/>
              </a:lnSpc>
            </a:pPr>
            <a:r>
              <a:rPr lang="ru-RU" smtClean="0">
                <a:ea typeface="宋体"/>
              </a:rPr>
              <a:t>Развитие речи</a:t>
            </a:r>
          </a:p>
          <a:p>
            <a:pPr>
              <a:lnSpc>
                <a:spcPct val="90000"/>
              </a:lnSpc>
            </a:pPr>
            <a:r>
              <a:rPr lang="ru-RU" smtClean="0">
                <a:ea typeface="宋体"/>
              </a:rPr>
              <a:t>Литературно-тематический вернисаж</a:t>
            </a:r>
          </a:p>
          <a:p>
            <a:pPr>
              <a:lnSpc>
                <a:spcPct val="90000"/>
              </a:lnSpc>
            </a:pPr>
            <a:r>
              <a:rPr lang="ru-RU" smtClean="0">
                <a:ea typeface="宋体"/>
              </a:rPr>
              <a:t>Игровые</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ru-RU" b="1" smtClean="0">
                <a:ea typeface="宋体"/>
              </a:rPr>
              <a:t>Основные этапы урока</a:t>
            </a:r>
          </a:p>
        </p:txBody>
      </p:sp>
      <p:sp>
        <p:nvSpPr>
          <p:cNvPr id="27650"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ru-RU" sz="4000" smtClean="0">
                <a:ea typeface="宋体"/>
              </a:rPr>
              <a:t>проверка усвоения материала;</a:t>
            </a:r>
          </a:p>
          <a:p>
            <a:pPr eaLnBrk="1" hangingPunct="1"/>
            <a:r>
              <a:rPr lang="ru-RU" sz="4000" smtClean="0">
                <a:ea typeface="宋体"/>
              </a:rPr>
              <a:t>самостоятельная работа;</a:t>
            </a:r>
          </a:p>
          <a:p>
            <a:pPr eaLnBrk="1" hangingPunct="1"/>
            <a:r>
              <a:rPr lang="ru-RU" sz="4000" smtClean="0">
                <a:ea typeface="宋体"/>
              </a:rPr>
              <a:t>самоконтроль и самооценка результата;</a:t>
            </a:r>
          </a:p>
          <a:p>
            <a:pPr eaLnBrk="1" hangingPunct="1"/>
            <a:r>
              <a:rPr lang="ru-RU" sz="4000" smtClean="0">
                <a:ea typeface="宋体"/>
              </a:rPr>
              <a:t>подведение итогов урока;</a:t>
            </a:r>
          </a:p>
          <a:p>
            <a:pPr eaLnBrk="1" hangingPunct="1"/>
            <a:r>
              <a:rPr lang="ru-RU" sz="4000" smtClean="0">
                <a:ea typeface="宋体"/>
              </a:rPr>
              <a:t>контроль за усвоением знаний</a:t>
            </a:r>
          </a:p>
          <a:p>
            <a:pPr eaLnBrk="1" hangingPunct="1"/>
            <a:endParaRPr lang="ru-RU" smtClean="0">
              <a:ea typeface="宋体"/>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ru-RU" sz="4000" b="1" smtClean="0">
                <a:ea typeface="宋体"/>
              </a:rPr>
              <a:t>Методические приемы</a:t>
            </a:r>
            <a:br>
              <a:rPr lang="ru-RU" sz="4000" b="1" smtClean="0">
                <a:ea typeface="宋体"/>
              </a:rPr>
            </a:br>
            <a:endParaRPr lang="ru-RU" sz="4000" b="1" smtClean="0">
              <a:ea typeface="宋体"/>
            </a:endParaRPr>
          </a:p>
        </p:txBody>
      </p:sp>
      <p:sp>
        <p:nvSpPr>
          <p:cNvPr id="28674"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90000"/>
              </a:lnSpc>
            </a:pPr>
            <a:r>
              <a:rPr lang="ru-RU" smtClean="0">
                <a:ea typeface="宋体"/>
              </a:rPr>
              <a:t>Исследование текста</a:t>
            </a:r>
          </a:p>
          <a:p>
            <a:pPr eaLnBrk="1" hangingPunct="1">
              <a:lnSpc>
                <a:spcPct val="90000"/>
              </a:lnSpc>
            </a:pPr>
            <a:r>
              <a:rPr lang="ru-RU" smtClean="0">
                <a:ea typeface="宋体"/>
              </a:rPr>
              <a:t>Синквейн</a:t>
            </a:r>
          </a:p>
          <a:p>
            <a:pPr eaLnBrk="1" hangingPunct="1">
              <a:lnSpc>
                <a:spcPct val="90000"/>
              </a:lnSpc>
            </a:pPr>
            <a:r>
              <a:rPr lang="ru-RU" smtClean="0">
                <a:ea typeface="宋体"/>
              </a:rPr>
              <a:t>Кластеры</a:t>
            </a:r>
          </a:p>
          <a:p>
            <a:pPr eaLnBrk="1" hangingPunct="1">
              <a:lnSpc>
                <a:spcPct val="90000"/>
              </a:lnSpc>
            </a:pPr>
            <a:r>
              <a:rPr lang="ru-RU" smtClean="0">
                <a:ea typeface="宋体"/>
              </a:rPr>
              <a:t>Опорный конспект</a:t>
            </a:r>
          </a:p>
          <a:p>
            <a:pPr eaLnBrk="1" hangingPunct="1">
              <a:lnSpc>
                <a:spcPct val="90000"/>
              </a:lnSpc>
            </a:pPr>
            <a:r>
              <a:rPr lang="ru-RU" smtClean="0">
                <a:ea typeface="宋体"/>
              </a:rPr>
              <a:t>Сочинения-миниатюры</a:t>
            </a:r>
          </a:p>
          <a:p>
            <a:pPr eaLnBrk="1" hangingPunct="1">
              <a:lnSpc>
                <a:spcPct val="90000"/>
              </a:lnSpc>
            </a:pPr>
            <a:r>
              <a:rPr lang="ru-RU" smtClean="0">
                <a:ea typeface="宋体"/>
              </a:rPr>
              <a:t>Деловая игра</a:t>
            </a:r>
          </a:p>
          <a:p>
            <a:pPr eaLnBrk="1" hangingPunct="1">
              <a:lnSpc>
                <a:spcPct val="90000"/>
              </a:lnSpc>
            </a:pPr>
            <a:r>
              <a:rPr lang="ru-RU" smtClean="0">
                <a:ea typeface="宋体"/>
              </a:rPr>
              <a:t>Исследовательские проекты</a:t>
            </a:r>
          </a:p>
          <a:p>
            <a:pPr eaLnBrk="1" hangingPunct="1">
              <a:lnSpc>
                <a:spcPct val="90000"/>
              </a:lnSpc>
            </a:pPr>
            <a:r>
              <a:rPr lang="ru-RU" smtClean="0">
                <a:ea typeface="宋体"/>
              </a:rPr>
              <a:t>Сочинения на лингвистические темы</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ru-RU" sz="4000" b="1" smtClean="0">
                <a:ea typeface="宋体"/>
              </a:rPr>
              <a:t>Деятельность учителя на уроке</a:t>
            </a:r>
          </a:p>
        </p:txBody>
      </p:sp>
      <p:sp>
        <p:nvSpPr>
          <p:cNvPr id="29698"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ru-RU" sz="1200" smtClean="0">
                <a:ea typeface="宋体"/>
              </a:rPr>
              <a:t>Создание положительного эмоционального настроя на работу всех учеников в ходе урока.</a:t>
            </a:r>
          </a:p>
          <a:p>
            <a:pPr>
              <a:lnSpc>
                <a:spcPct val="80000"/>
              </a:lnSpc>
            </a:pPr>
            <a:endParaRPr lang="ru-RU" sz="1200" smtClean="0">
              <a:ea typeface="宋体"/>
            </a:endParaRPr>
          </a:p>
          <a:p>
            <a:pPr>
              <a:lnSpc>
                <a:spcPct val="80000"/>
              </a:lnSpc>
            </a:pPr>
            <a:r>
              <a:rPr lang="ru-RU" sz="1200" smtClean="0">
                <a:ea typeface="宋体"/>
              </a:rPr>
              <a:t>Сообщение в начале урока не только темы, но и организации учебной деятельности в ходе урока.</a:t>
            </a:r>
          </a:p>
          <a:p>
            <a:pPr>
              <a:lnSpc>
                <a:spcPct val="80000"/>
              </a:lnSpc>
            </a:pPr>
            <a:endParaRPr lang="ru-RU" sz="1200" smtClean="0">
              <a:ea typeface="宋体"/>
            </a:endParaRPr>
          </a:p>
          <a:p>
            <a:pPr>
              <a:lnSpc>
                <a:spcPct val="80000"/>
              </a:lnSpc>
            </a:pPr>
            <a:r>
              <a:rPr lang="ru-RU" sz="1200" smtClean="0">
                <a:ea typeface="宋体"/>
              </a:rPr>
              <a:t>Применение знаний, позволяющих ученику самому выбирать тип, вид и форму материала (словесную, графическую, условно-символическую).</a:t>
            </a:r>
          </a:p>
          <a:p>
            <a:pPr>
              <a:lnSpc>
                <a:spcPct val="80000"/>
              </a:lnSpc>
            </a:pPr>
            <a:endParaRPr lang="ru-RU" sz="1200" smtClean="0">
              <a:ea typeface="宋体"/>
            </a:endParaRPr>
          </a:p>
          <a:p>
            <a:pPr>
              <a:lnSpc>
                <a:spcPct val="80000"/>
              </a:lnSpc>
            </a:pPr>
            <a:r>
              <a:rPr lang="ru-RU" sz="1200" smtClean="0">
                <a:ea typeface="宋体"/>
              </a:rPr>
              <a:t>Использование проблемных творческих заданий.</a:t>
            </a:r>
          </a:p>
          <a:p>
            <a:pPr>
              <a:lnSpc>
                <a:spcPct val="80000"/>
              </a:lnSpc>
            </a:pPr>
            <a:endParaRPr lang="ru-RU" sz="1200" smtClean="0">
              <a:ea typeface="宋体"/>
            </a:endParaRPr>
          </a:p>
          <a:p>
            <a:pPr>
              <a:lnSpc>
                <a:spcPct val="80000"/>
              </a:lnSpc>
            </a:pPr>
            <a:r>
              <a:rPr lang="ru-RU" sz="1200" smtClean="0">
                <a:ea typeface="宋体"/>
              </a:rPr>
              <a:t> Стимулирование учеников к выбору и самостоятельному использованию различных способов выполнения заданий.</a:t>
            </a:r>
          </a:p>
          <a:p>
            <a:pPr>
              <a:lnSpc>
                <a:spcPct val="80000"/>
              </a:lnSpc>
            </a:pPr>
            <a:endParaRPr lang="ru-RU" sz="1200" smtClean="0">
              <a:ea typeface="宋体"/>
            </a:endParaRPr>
          </a:p>
          <a:p>
            <a:pPr>
              <a:lnSpc>
                <a:spcPct val="80000"/>
              </a:lnSpc>
            </a:pPr>
            <a:r>
              <a:rPr lang="ru-RU" sz="1200" smtClean="0">
                <a:ea typeface="宋体"/>
              </a:rPr>
              <a:t>Оценка (поощрение) при опросе на уроке не только правильного ответа ученика, но и анализ того, как ученик рассуждал, какой способ использовал, почему ошибся и в чём.</a:t>
            </a:r>
          </a:p>
          <a:p>
            <a:pPr>
              <a:lnSpc>
                <a:spcPct val="80000"/>
              </a:lnSpc>
            </a:pPr>
            <a:endParaRPr lang="ru-RU" sz="1200" smtClean="0">
              <a:ea typeface="宋体"/>
            </a:endParaRPr>
          </a:p>
          <a:p>
            <a:pPr>
              <a:lnSpc>
                <a:spcPct val="80000"/>
              </a:lnSpc>
            </a:pPr>
            <a:r>
              <a:rPr lang="ru-RU" sz="1200" smtClean="0">
                <a:ea typeface="宋体"/>
              </a:rPr>
              <a:t> Обсуждение с детьми в конце урока не только того, что «мы узнали» (чем овладели), но и того, что понравилось (не понравилось) и почему, что бы хотелось выполнить еще раз, а что сделать по-другому.</a:t>
            </a:r>
            <a:br>
              <a:rPr lang="ru-RU" sz="1200" smtClean="0">
                <a:ea typeface="宋体"/>
              </a:rPr>
            </a:br>
            <a:endParaRPr lang="ru-RU" sz="1200" smtClean="0">
              <a:ea typeface="宋体"/>
            </a:endParaRPr>
          </a:p>
          <a:p>
            <a:pPr>
              <a:lnSpc>
                <a:spcPct val="80000"/>
              </a:lnSpc>
            </a:pPr>
            <a:r>
              <a:rPr lang="ru-RU" sz="1200" smtClean="0">
                <a:ea typeface="宋体"/>
              </a:rPr>
              <a:t>Отметка, выставляемая ученику в конце урока, должна аргументироваться по ряду параметров: правильности, самостоятельности, оригинальности.</a:t>
            </a:r>
            <a:br>
              <a:rPr lang="ru-RU" sz="1200" smtClean="0">
                <a:ea typeface="宋体"/>
              </a:rPr>
            </a:br>
            <a:endParaRPr lang="ru-RU" sz="1200" smtClean="0">
              <a:ea typeface="宋体"/>
            </a:endParaRPr>
          </a:p>
          <a:p>
            <a:pPr>
              <a:lnSpc>
                <a:spcPct val="80000"/>
              </a:lnSpc>
            </a:pPr>
            <a:r>
              <a:rPr lang="ru-RU" sz="1200" smtClean="0">
                <a:ea typeface="宋体"/>
              </a:rPr>
              <a:t>При задании на дом называется не только тема и объем задания, но и подробно разъясняется, как следует рационально организовать свою учебную работу при выполнении домашнего задания.</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кругленный прямоугольник 2"/>
          <p:cNvSpPr/>
          <p:nvPr/>
        </p:nvSpPr>
        <p:spPr>
          <a:xfrm>
            <a:off x="1631950" y="1144588"/>
            <a:ext cx="7200900" cy="3600450"/>
          </a:xfrm>
          <a:prstGeom prst="roundRect">
            <a:avLst>
              <a:gd name="adj" fmla="val 6578"/>
            </a:avLst>
          </a:prstGeom>
          <a:ln w="38100"/>
        </p:spPr>
        <p:style>
          <a:lnRef idx="2">
            <a:schemeClr val="accent5"/>
          </a:lnRef>
          <a:fillRef idx="1">
            <a:schemeClr val="lt1"/>
          </a:fillRef>
          <a:effectRef idx="0">
            <a:schemeClr val="accent5"/>
          </a:effectRef>
          <a:fontRef idx="minor">
            <a:schemeClr val="dk1"/>
          </a:fontRef>
        </p:style>
        <p:txBody>
          <a:bodyPr anchor="ctr"/>
          <a:lstStyle/>
          <a:p>
            <a:pPr>
              <a:defRPr/>
            </a:pPr>
            <a:r>
              <a:rPr lang="ru-RU" sz="2000">
                <a:solidFill>
                  <a:schemeClr val="tx1"/>
                </a:solidFill>
                <a:latin typeface="Arial" charset="0"/>
                <a:ea typeface="宋体"/>
                <a:cs typeface="宋体"/>
              </a:rPr>
              <a:t>Любое действие признается качественным только тогда, когда за ним стоит личностный смысл, внутренняя составляющая, что и обеспечивает внешнее, признаваемое другими качество этого действия.</a:t>
            </a:r>
          </a:p>
          <a:p>
            <a:pPr>
              <a:defRPr/>
            </a:pPr>
            <a:r>
              <a:rPr lang="ru-RU" sz="2000">
                <a:solidFill>
                  <a:schemeClr val="tx1"/>
                </a:solidFill>
                <a:latin typeface="Arial" charset="0"/>
                <a:ea typeface="宋体"/>
                <a:cs typeface="宋体"/>
              </a:rPr>
              <a:t>                                                                   И.С. Якиманская</a:t>
            </a:r>
            <a:r>
              <a:rPr lang="ru-RU">
                <a:solidFill>
                  <a:schemeClr val="tx1"/>
                </a:solidFill>
                <a:latin typeface="Arial" charset="0"/>
                <a:ea typeface="宋体"/>
                <a:cs typeface="宋体"/>
              </a:rPr>
              <a:t>.</a:t>
            </a:r>
          </a:p>
          <a:p>
            <a:pPr>
              <a:spcBef>
                <a:spcPts val="600"/>
              </a:spcBef>
              <a:buClr>
                <a:schemeClr val="accent1"/>
              </a:buClr>
              <a:buSzPct val="70000"/>
              <a:buFont typeface="Wingdings" pitchFamily="2" charset="2"/>
              <a:buNone/>
              <a:defRPr/>
            </a:pPr>
            <a:endParaRPr lang="ru-RU" sz="2800">
              <a:solidFill>
                <a:srgbClr val="262626"/>
              </a:solidFill>
              <a:latin typeface="Arial" charset="0"/>
              <a:ea typeface="宋体"/>
              <a:cs typeface="Arial"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4"/>
          <p:cNvSpPr>
            <a:spLocks noGrp="1" noChangeArrowheads="1"/>
          </p:cNvSpPr>
          <p:nvPr>
            <p:ph type="title"/>
          </p:nvPr>
        </p:nvSpPr>
        <p:spPr bwMode="auto">
          <a:xfrm>
            <a:off x="457200" y="274638"/>
            <a:ext cx="8229600" cy="706437"/>
          </a:xfrm>
          <a:noFill/>
          <a:ln>
            <a:miter lim="800000"/>
            <a:headEnd/>
            <a:tailEnd/>
          </a:ln>
        </p:spPr>
        <p:txBody>
          <a:bodyPr vert="horz" wrap="square" lIns="91440" tIns="45720" rIns="91440" bIns="45720" numCol="1" anchor="t" anchorCtr="0" compatLnSpc="1">
            <a:prstTxWarp prst="textNoShape">
              <a:avLst/>
            </a:prstTxWarp>
          </a:bodyPr>
          <a:lstStyle/>
          <a:p>
            <a:r>
              <a:rPr lang="ru-RU" sz="4000" smtClean="0">
                <a:ea typeface="宋体"/>
              </a:rPr>
              <a:t>Сравним</a:t>
            </a:r>
          </a:p>
        </p:txBody>
      </p:sp>
      <p:sp>
        <p:nvSpPr>
          <p:cNvPr id="30722" name="Rectangle 5"/>
          <p:cNvSpPr>
            <a:spLocks noGrp="1" noChangeArrowheads="1"/>
          </p:cNvSpPr>
          <p:nvPr>
            <p:ph type="body" sz="half"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ru-RU" sz="1600" smtClean="0">
                <a:ea typeface="宋体"/>
              </a:rPr>
              <a:t>Традиционный урок</a:t>
            </a:r>
          </a:p>
          <a:p>
            <a:pPr>
              <a:lnSpc>
                <a:spcPct val="80000"/>
              </a:lnSpc>
              <a:buFont typeface="Arial" charset="0"/>
              <a:buNone/>
            </a:pPr>
            <a:endParaRPr lang="ru-RU" sz="1400" smtClean="0">
              <a:ea typeface="宋体"/>
            </a:endParaRPr>
          </a:p>
          <a:p>
            <a:pPr>
              <a:lnSpc>
                <a:spcPct val="80000"/>
              </a:lnSpc>
              <a:buFont typeface="Arial" charset="0"/>
              <a:buNone/>
            </a:pPr>
            <a:r>
              <a:rPr lang="ru-RU" sz="1400" b="1" smtClean="0">
                <a:ea typeface="宋体"/>
              </a:rPr>
              <a:t>Материал однотипный</a:t>
            </a:r>
          </a:p>
          <a:p>
            <a:pPr>
              <a:lnSpc>
                <a:spcPct val="80000"/>
              </a:lnSpc>
              <a:buFont typeface="Arial" charset="0"/>
              <a:buNone/>
            </a:pPr>
            <a:r>
              <a:rPr lang="ru-RU" sz="1400" b="1" smtClean="0">
                <a:ea typeface="宋体"/>
              </a:rPr>
              <a:t>Преобладают задачи упражнения, выполняемые по образцу (алгоритму)</a:t>
            </a:r>
          </a:p>
          <a:p>
            <a:pPr>
              <a:lnSpc>
                <a:spcPct val="80000"/>
              </a:lnSpc>
              <a:buFont typeface="Arial" charset="0"/>
              <a:buNone/>
            </a:pPr>
            <a:r>
              <a:rPr lang="ru-RU" sz="1400" b="1" smtClean="0">
                <a:ea typeface="宋体"/>
              </a:rPr>
              <a:t>Материал практически не отражает различные источники получения информации и не стимулирует к самообразованию</a:t>
            </a:r>
          </a:p>
          <a:p>
            <a:pPr>
              <a:lnSpc>
                <a:spcPct val="80000"/>
              </a:lnSpc>
              <a:buFont typeface="Arial" charset="0"/>
              <a:buNone/>
            </a:pPr>
            <a:r>
              <a:rPr lang="ru-RU" sz="1400" b="1" smtClean="0">
                <a:ea typeface="宋体"/>
              </a:rPr>
              <a:t>Доля творческих заданий мала (это дополнительный материал для «сильных» учеников)</a:t>
            </a:r>
          </a:p>
          <a:p>
            <a:pPr>
              <a:lnSpc>
                <a:spcPct val="80000"/>
              </a:lnSpc>
              <a:buFont typeface="Arial" charset="0"/>
              <a:buNone/>
            </a:pPr>
            <a:r>
              <a:rPr lang="ru-RU" sz="1400" b="1" smtClean="0">
                <a:ea typeface="宋体"/>
              </a:rPr>
              <a:t>Чаще фронтальная или самостоятельная работа</a:t>
            </a:r>
          </a:p>
          <a:p>
            <a:pPr>
              <a:lnSpc>
                <a:spcPct val="80000"/>
              </a:lnSpc>
              <a:buFont typeface="Arial" charset="0"/>
              <a:buNone/>
            </a:pPr>
            <a:r>
              <a:rPr lang="ru-RU" sz="1400" b="1" smtClean="0">
                <a:ea typeface="宋体"/>
              </a:rPr>
              <a:t>Класс делится учителем на «сильных», «средних», «слабых»</a:t>
            </a:r>
          </a:p>
        </p:txBody>
      </p:sp>
      <p:sp>
        <p:nvSpPr>
          <p:cNvPr id="39942" name="Rectangle 6"/>
          <p:cNvSpPr>
            <a:spLocks noGrp="1" noChangeArrowheads="1"/>
          </p:cNvSpPr>
          <p:nvPr>
            <p:ph type="body" sz="half" idx="2"/>
          </p:nvPr>
        </p:nvSpPr>
        <p:spPr bwMode="auto">
          <a:ln>
            <a:miter lim="800000"/>
            <a:headEnd/>
            <a:tailEnd/>
          </a:ln>
        </p:spPr>
        <p:txBody>
          <a:bodyPr vert="horz" wrap="square" lIns="91440" tIns="45720" rIns="91440" bIns="45720" numCol="1" anchor="t" anchorCtr="0" compatLnSpc="1">
            <a:prstTxWarp prst="textNoShape">
              <a:avLst/>
            </a:prstTxWarp>
          </a:bodyPr>
          <a:lstStyle/>
          <a:p>
            <a:pPr>
              <a:lnSpc>
                <a:spcPct val="80000"/>
              </a:lnSpc>
              <a:defRPr/>
            </a:pPr>
            <a:r>
              <a:rPr lang="ru-RU" sz="1600" smtClean="0">
                <a:ea typeface="宋体"/>
              </a:rPr>
              <a:t>Личностно</a:t>
            </a:r>
            <a:r>
              <a:rPr lang="en-US" sz="1600" smtClean="0">
                <a:ea typeface="宋体"/>
              </a:rPr>
              <a:t>-</a:t>
            </a:r>
            <a:r>
              <a:rPr lang="ru-RU" sz="1600" smtClean="0">
                <a:ea typeface="宋体"/>
              </a:rPr>
              <a:t> ориентированный урок</a:t>
            </a:r>
          </a:p>
          <a:p>
            <a:pPr>
              <a:lnSpc>
                <a:spcPct val="80000"/>
              </a:lnSpc>
              <a:defRPr/>
            </a:pPr>
            <a:endParaRPr lang="ru-RU" sz="1600" smtClean="0">
              <a:ea typeface="宋体"/>
            </a:endParaRPr>
          </a:p>
          <a:p>
            <a:pPr>
              <a:lnSpc>
                <a:spcPct val="80000"/>
              </a:lnSpc>
              <a:buFont typeface="Arial" charset="0"/>
              <a:buNone/>
              <a:defRPr/>
            </a:pPr>
            <a:r>
              <a:rPr lang="ru-RU" sz="1400" b="1" smtClean="0">
                <a:effectLst>
                  <a:outerShdw blurRad="38100" dist="38100" dir="2700000" algn="tl">
                    <a:srgbClr val="C0C0C0"/>
                  </a:outerShdw>
                </a:effectLst>
                <a:ea typeface="宋体"/>
              </a:rPr>
              <a:t>Материал разного типа, вида и формы</a:t>
            </a:r>
          </a:p>
          <a:p>
            <a:pPr>
              <a:lnSpc>
                <a:spcPct val="80000"/>
              </a:lnSpc>
              <a:buFont typeface="Arial" charset="0"/>
              <a:buNone/>
              <a:defRPr/>
            </a:pPr>
            <a:r>
              <a:rPr lang="ru-RU" sz="1400" b="1" smtClean="0">
                <a:effectLst>
                  <a:outerShdw blurRad="38100" dist="38100" dir="2700000" algn="tl">
                    <a:srgbClr val="C0C0C0"/>
                  </a:outerShdw>
                </a:effectLst>
                <a:ea typeface="宋体"/>
              </a:rPr>
              <a:t>Преобладают проблемные, неоднозначные задания</a:t>
            </a:r>
          </a:p>
          <a:p>
            <a:pPr>
              <a:lnSpc>
                <a:spcPct val="80000"/>
              </a:lnSpc>
              <a:buFont typeface="Arial" charset="0"/>
              <a:buNone/>
              <a:defRPr/>
            </a:pPr>
            <a:r>
              <a:rPr lang="ru-RU" sz="1400" b="1" smtClean="0">
                <a:effectLst>
                  <a:outerShdw blurRad="38100" dist="38100" dir="2700000" algn="tl">
                    <a:srgbClr val="C0C0C0"/>
                  </a:outerShdw>
                </a:effectLst>
                <a:ea typeface="宋体"/>
              </a:rPr>
              <a:t>Имеется специальный вид материала: справочно-информационный и самообразовательный</a:t>
            </a:r>
          </a:p>
          <a:p>
            <a:pPr>
              <a:lnSpc>
                <a:spcPct val="80000"/>
              </a:lnSpc>
              <a:buFont typeface="Arial" charset="0"/>
              <a:buNone/>
              <a:defRPr/>
            </a:pPr>
            <a:r>
              <a:rPr lang="ru-RU" sz="1400" b="1" smtClean="0">
                <a:effectLst>
                  <a:outerShdw blurRad="38100" dist="38100" dir="2700000" algn="tl">
                    <a:srgbClr val="C0C0C0"/>
                  </a:outerShdw>
                </a:effectLst>
                <a:ea typeface="宋体"/>
              </a:rPr>
              <a:t>Большое количество творческих заданий или заданий с творческим продолжением</a:t>
            </a:r>
          </a:p>
          <a:p>
            <a:pPr>
              <a:lnSpc>
                <a:spcPct val="80000"/>
              </a:lnSpc>
              <a:buFont typeface="Arial" charset="0"/>
              <a:buNone/>
              <a:defRPr/>
            </a:pPr>
            <a:r>
              <a:rPr lang="ru-RU" sz="1400" b="1" smtClean="0">
                <a:effectLst>
                  <a:outerShdw blurRad="38100" dist="38100" dir="2700000" algn="tl">
                    <a:srgbClr val="C0C0C0"/>
                  </a:outerShdw>
                </a:effectLst>
                <a:ea typeface="宋体"/>
              </a:rPr>
              <a:t>Используется материал, рассчитанный на различные виды взаимодействия учащихся по ходу урока (парная работа, групповая)</a:t>
            </a:r>
          </a:p>
          <a:p>
            <a:pPr>
              <a:lnSpc>
                <a:spcPct val="80000"/>
              </a:lnSpc>
              <a:buFont typeface="Arial" charset="0"/>
              <a:buNone/>
              <a:defRPr/>
            </a:pPr>
            <a:r>
              <a:rPr lang="ru-RU" sz="1400" b="1" smtClean="0">
                <a:effectLst>
                  <a:outerShdw blurRad="38100" dist="38100" dir="2700000" algn="tl">
                    <a:srgbClr val="C0C0C0"/>
                  </a:outerShdw>
                </a:effectLst>
                <a:ea typeface="宋体"/>
              </a:rPr>
              <a:t>Разноуровневые задания различной степени сложности для реализации выбора</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ru-RU" b="1" smtClean="0">
                <a:ea typeface="宋体"/>
              </a:rPr>
              <a:t>Заключение</a:t>
            </a:r>
          </a:p>
        </p:txBody>
      </p:sp>
      <p:sp>
        <p:nvSpPr>
          <p:cNvPr id="31746"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ru-RU" sz="2000" smtClean="0">
                <a:ea typeface="宋体"/>
              </a:rPr>
              <a:t>На рубеже веков модель личностно-ориентированной школы – одна из наиболее перспективных в силу следующих причин:</a:t>
            </a:r>
          </a:p>
          <a:p>
            <a:pPr>
              <a:lnSpc>
                <a:spcPct val="80000"/>
              </a:lnSpc>
            </a:pPr>
            <a:r>
              <a:rPr lang="ru-RU" sz="2000" smtClean="0">
                <a:ea typeface="宋体"/>
              </a:rPr>
              <a:t>в центре образовательного процесса находится ребенок как субъект познания, что отвечает мировой тенденции гуманизации образования;</a:t>
            </a:r>
          </a:p>
          <a:p>
            <a:pPr>
              <a:lnSpc>
                <a:spcPct val="80000"/>
              </a:lnSpc>
            </a:pPr>
            <a:r>
              <a:rPr lang="ru-RU" sz="2000" smtClean="0">
                <a:ea typeface="宋体"/>
              </a:rPr>
              <a:t>личностно-ориентированное обучение является здоровьесберегающей технологией;</a:t>
            </a:r>
          </a:p>
          <a:p>
            <a:pPr>
              <a:lnSpc>
                <a:spcPct val="80000"/>
              </a:lnSpc>
            </a:pPr>
            <a:r>
              <a:rPr lang="ru-RU" sz="2000" smtClean="0">
                <a:ea typeface="宋体"/>
              </a:rPr>
              <a:t>в последнее время наметилась тенденция, когда родители выбирают не просто какие-либо дополнительные предметы, услуги, но ищут благоприятную, комфортную для своего ребенка образовательную среду, где бы он не затерялся в общей массе, где была бы видна его индивидуальность;</a:t>
            </a:r>
          </a:p>
          <a:p>
            <a:pPr>
              <a:lnSpc>
                <a:spcPct val="80000"/>
              </a:lnSpc>
            </a:pPr>
            <a:r>
              <a:rPr lang="ru-RU" sz="2000" smtClean="0">
                <a:ea typeface="宋体"/>
              </a:rPr>
              <a:t>необходимость перехода к данной модели школы осознается обществом.</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ru-RU" b="1" smtClean="0">
                <a:ea typeface="宋体"/>
              </a:rPr>
              <a:t>Вывод</a:t>
            </a:r>
          </a:p>
        </p:txBody>
      </p:sp>
      <p:sp>
        <p:nvSpPr>
          <p:cNvPr id="32770"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ru-RU" smtClean="0">
                <a:ea typeface="宋体"/>
              </a:rPr>
              <a:t>Личностно- ориентированное обучение –это важнейший принцип воспитания и обучения. </a:t>
            </a:r>
          </a:p>
          <a:p>
            <a:r>
              <a:rPr lang="ru-RU" smtClean="0">
                <a:ea typeface="宋体"/>
              </a:rPr>
              <a:t>Современное образование должно быть направлено на развитие личности человека, раскрытие его возможностей, талантов, самореализации.</a:t>
            </a:r>
          </a:p>
          <a:p>
            <a:endParaRPr lang="ru-RU" smtClean="0">
              <a:ea typeface="宋体"/>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ru-RU" b="1" smtClean="0">
                <a:ea typeface="宋体"/>
              </a:rPr>
              <a:t>Характеристика технологии</a:t>
            </a:r>
          </a:p>
        </p:txBody>
      </p:sp>
      <p:sp>
        <p:nvSpPr>
          <p:cNvPr id="13314"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ru-RU" sz="1800" b="1" smtClean="0">
                <a:ea typeface="宋体"/>
              </a:rPr>
              <a:t>По уровню применения: </a:t>
            </a:r>
            <a:r>
              <a:rPr lang="ru-RU" sz="1800" smtClean="0">
                <a:ea typeface="宋体"/>
              </a:rPr>
              <a:t>общепедагогическая.</a:t>
            </a:r>
            <a:endParaRPr lang="ru-RU" sz="1800" b="1" smtClean="0">
              <a:ea typeface="宋体"/>
            </a:endParaRPr>
          </a:p>
          <a:p>
            <a:pPr>
              <a:lnSpc>
                <a:spcPct val="80000"/>
              </a:lnSpc>
            </a:pPr>
            <a:r>
              <a:rPr lang="ru-RU" sz="1800" b="1" smtClean="0">
                <a:ea typeface="宋体"/>
              </a:rPr>
              <a:t>По философской основе: </a:t>
            </a:r>
            <a:r>
              <a:rPr lang="ru-RU" sz="1800" smtClean="0">
                <a:ea typeface="宋体"/>
              </a:rPr>
              <a:t>прагматическая.</a:t>
            </a:r>
            <a:endParaRPr lang="ru-RU" sz="1800" b="1" smtClean="0">
              <a:ea typeface="宋体"/>
            </a:endParaRPr>
          </a:p>
          <a:p>
            <a:pPr>
              <a:lnSpc>
                <a:spcPct val="80000"/>
              </a:lnSpc>
            </a:pPr>
            <a:r>
              <a:rPr lang="ru-RU" sz="1800" b="1" smtClean="0">
                <a:ea typeface="宋体"/>
              </a:rPr>
              <a:t>По основному фактору развития: </a:t>
            </a:r>
            <a:r>
              <a:rPr lang="ru-RU" sz="1800" smtClean="0">
                <a:ea typeface="宋体"/>
              </a:rPr>
              <a:t>психогенная.</a:t>
            </a:r>
            <a:endParaRPr lang="ru-RU" sz="1800" b="1" smtClean="0">
              <a:ea typeface="宋体"/>
            </a:endParaRPr>
          </a:p>
          <a:p>
            <a:pPr>
              <a:lnSpc>
                <a:spcPct val="80000"/>
              </a:lnSpc>
            </a:pPr>
            <a:r>
              <a:rPr lang="ru-RU" sz="1800" b="1" smtClean="0">
                <a:ea typeface="宋体"/>
              </a:rPr>
              <a:t>По концепции </a:t>
            </a:r>
            <a:r>
              <a:rPr lang="ru-RU" sz="1800" smtClean="0">
                <a:ea typeface="宋体"/>
              </a:rPr>
              <a:t>усвоения: ассоциативно-рефлекторная + развивающая.</a:t>
            </a:r>
            <a:endParaRPr lang="ru-RU" sz="1800" b="1" smtClean="0">
              <a:ea typeface="宋体"/>
            </a:endParaRPr>
          </a:p>
          <a:p>
            <a:pPr>
              <a:lnSpc>
                <a:spcPct val="80000"/>
              </a:lnSpc>
            </a:pPr>
            <a:r>
              <a:rPr lang="ru-RU" sz="1800" b="1" smtClean="0">
                <a:ea typeface="宋体"/>
              </a:rPr>
              <a:t>По ориентации на личностные структуры: </a:t>
            </a:r>
            <a:r>
              <a:rPr lang="ru-RU" sz="1800" smtClean="0">
                <a:ea typeface="宋体"/>
              </a:rPr>
              <a:t>информационно-операционная (ЗУН + </a:t>
            </a:r>
            <a:r>
              <a:rPr lang="ru-RU" sz="1800" b="1" smtClean="0">
                <a:ea typeface="宋体"/>
              </a:rPr>
              <a:t>СУД).</a:t>
            </a:r>
          </a:p>
          <a:p>
            <a:pPr>
              <a:lnSpc>
                <a:spcPct val="80000"/>
              </a:lnSpc>
            </a:pPr>
            <a:r>
              <a:rPr lang="ru-RU" sz="1800" b="1" smtClean="0">
                <a:ea typeface="宋体"/>
              </a:rPr>
              <a:t>По характеру содержания: </a:t>
            </a:r>
            <a:r>
              <a:rPr lang="ru-RU" sz="1800" smtClean="0">
                <a:ea typeface="宋体"/>
              </a:rPr>
              <a:t>обучающая, светская, общеобразовательная.</a:t>
            </a:r>
            <a:endParaRPr lang="ru-RU" sz="1800" b="1" smtClean="0">
              <a:ea typeface="宋体"/>
            </a:endParaRPr>
          </a:p>
          <a:p>
            <a:pPr>
              <a:lnSpc>
                <a:spcPct val="80000"/>
              </a:lnSpc>
            </a:pPr>
            <a:r>
              <a:rPr lang="ru-RU" sz="1800" b="1" smtClean="0">
                <a:ea typeface="宋体"/>
              </a:rPr>
              <a:t>По типу управления познавательной деятельностью: </a:t>
            </a:r>
            <a:r>
              <a:rPr lang="ru-RU" sz="1800" smtClean="0">
                <a:ea typeface="宋体"/>
              </a:rPr>
              <a:t>система малых групп.</a:t>
            </a:r>
            <a:endParaRPr lang="ru-RU" sz="1800" b="1" smtClean="0">
              <a:ea typeface="宋体"/>
            </a:endParaRPr>
          </a:p>
          <a:p>
            <a:pPr>
              <a:lnSpc>
                <a:spcPct val="80000"/>
              </a:lnSpc>
            </a:pPr>
            <a:r>
              <a:rPr lang="ru-RU" sz="1800" b="1" smtClean="0">
                <a:ea typeface="宋体"/>
              </a:rPr>
              <a:t>По организационным </a:t>
            </a:r>
            <a:r>
              <a:rPr lang="ru-RU" sz="1800" smtClean="0">
                <a:ea typeface="宋体"/>
              </a:rPr>
              <a:t>формам: классно-урочная, индивидуально - дифференцированная.</a:t>
            </a:r>
          </a:p>
          <a:p>
            <a:pPr>
              <a:lnSpc>
                <a:spcPct val="80000"/>
              </a:lnSpc>
            </a:pPr>
            <a:r>
              <a:rPr lang="ru-RU" sz="1800" smtClean="0">
                <a:ea typeface="宋体"/>
              </a:rPr>
              <a:t>По подходу к ребенку: педагогика сотрудничества.</a:t>
            </a:r>
            <a:endParaRPr lang="ru-RU" sz="1800" b="1" smtClean="0">
              <a:ea typeface="宋体"/>
            </a:endParaRPr>
          </a:p>
          <a:p>
            <a:pPr>
              <a:lnSpc>
                <a:spcPct val="80000"/>
              </a:lnSpc>
            </a:pPr>
            <a:r>
              <a:rPr lang="ru-RU" sz="1800" b="1" smtClean="0">
                <a:ea typeface="宋体"/>
              </a:rPr>
              <a:t>По преобладающему методу: </a:t>
            </a:r>
            <a:r>
              <a:rPr lang="ru-RU" sz="1800" smtClean="0">
                <a:ea typeface="宋体"/>
              </a:rPr>
              <a:t>развивающая + </a:t>
            </a:r>
            <a:r>
              <a:rPr lang="ru-RU" sz="1800" b="1" smtClean="0">
                <a:ea typeface="宋体"/>
              </a:rPr>
              <a:t>саморазвивающая.</a:t>
            </a:r>
          </a:p>
          <a:p>
            <a:pPr>
              <a:lnSpc>
                <a:spcPct val="80000"/>
              </a:lnSpc>
            </a:pPr>
            <a:r>
              <a:rPr lang="ru-RU" sz="1800" b="1" smtClean="0">
                <a:ea typeface="宋体"/>
              </a:rPr>
              <a:t>По направлению модернизации: </a:t>
            </a:r>
            <a:r>
              <a:rPr lang="ru-RU" sz="1800" smtClean="0">
                <a:ea typeface="宋体"/>
              </a:rPr>
              <a:t>альтернативная.</a:t>
            </a:r>
            <a:endParaRPr lang="ru-RU" sz="1800" b="1" smtClean="0">
              <a:ea typeface="宋体"/>
            </a:endParaRPr>
          </a:p>
          <a:p>
            <a:pPr>
              <a:lnSpc>
                <a:spcPct val="80000"/>
              </a:lnSpc>
            </a:pPr>
            <a:r>
              <a:rPr lang="ru-RU" sz="1800" b="1" smtClean="0">
                <a:ea typeface="宋体"/>
              </a:rPr>
              <a:t>По категории обучающихся: </a:t>
            </a:r>
            <a:r>
              <a:rPr lang="ru-RU" sz="1800" smtClean="0">
                <a:ea typeface="宋体"/>
              </a:rPr>
              <a:t>массовая.</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ru-RU" sz="4000" smtClean="0">
                <a:ea typeface="宋体"/>
              </a:rPr>
              <a:t>Личностно- ориентированное обучение –это такое обучение, которое во главу угла ставит:</a:t>
            </a:r>
            <a:br>
              <a:rPr lang="ru-RU" sz="4000" smtClean="0">
                <a:ea typeface="宋体"/>
              </a:rPr>
            </a:br>
            <a:r>
              <a:rPr lang="ru-RU" sz="4000" smtClean="0">
                <a:ea typeface="宋体"/>
              </a:rPr>
              <a:t/>
            </a:r>
            <a:br>
              <a:rPr lang="ru-RU" sz="4000" smtClean="0">
                <a:ea typeface="宋体"/>
              </a:rPr>
            </a:br>
            <a:endParaRPr lang="ru-RU" sz="4000" smtClean="0">
              <a:ea typeface="宋体"/>
            </a:endParaRPr>
          </a:p>
        </p:txBody>
      </p:sp>
      <p:sp>
        <p:nvSpPr>
          <p:cNvPr id="14338" name="Rectangle 3"/>
          <p:cNvSpPr>
            <a:spLocks noGrp="1" noChangeArrowheads="1"/>
          </p:cNvSpPr>
          <p:nvPr>
            <p:ph type="body" idx="1"/>
          </p:nvPr>
        </p:nvSpPr>
        <p:spPr bwMode="auto">
          <a:xfrm>
            <a:off x="1116013" y="2852738"/>
            <a:ext cx="7570787" cy="3273425"/>
          </a:xfrm>
          <a:noFill/>
          <a:ln>
            <a:miter lim="800000"/>
            <a:headEnd/>
            <a:tailEnd/>
          </a:ln>
        </p:spPr>
        <p:txBody>
          <a:bodyPr vert="horz" wrap="square" lIns="91440" tIns="45720" rIns="91440" bIns="45720" numCol="1" anchor="t" anchorCtr="0" compatLnSpc="1">
            <a:prstTxWarp prst="textNoShape">
              <a:avLst/>
            </a:prstTxWarp>
          </a:bodyPr>
          <a:lstStyle/>
          <a:p>
            <a:r>
              <a:rPr lang="ru-RU" smtClean="0">
                <a:ea typeface="宋体"/>
              </a:rPr>
              <a:t>Самоценность ребенка</a:t>
            </a:r>
          </a:p>
          <a:p>
            <a:r>
              <a:rPr lang="ru-RU" smtClean="0">
                <a:ea typeface="宋体"/>
              </a:rPr>
              <a:t>Самобытность ребенка</a:t>
            </a:r>
          </a:p>
          <a:p>
            <a:r>
              <a:rPr lang="ru-RU" smtClean="0">
                <a:ea typeface="宋体"/>
              </a:rPr>
              <a:t>Субъективность процесса учения</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ru-RU" b="1" smtClean="0">
                <a:ea typeface="宋体"/>
              </a:rPr>
              <a:t>Акцент целей</a:t>
            </a:r>
            <a:endParaRPr lang="ru-RU" smtClean="0">
              <a:ea typeface="宋体"/>
            </a:endParaRPr>
          </a:p>
        </p:txBody>
      </p:sp>
      <p:sp>
        <p:nvSpPr>
          <p:cNvPr id="15362"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 typeface="Arial" charset="0"/>
              <a:buNone/>
            </a:pPr>
            <a:r>
              <a:rPr lang="ru-RU" smtClean="0">
                <a:ea typeface="宋体"/>
              </a:rPr>
              <a:t>Развить индивидуальные познавательные способности каждого ребенка</a:t>
            </a:r>
          </a:p>
          <a:p>
            <a:pPr>
              <a:buFont typeface="Arial" charset="0"/>
              <a:buNone/>
            </a:pPr>
            <a:r>
              <a:rPr lang="ru-RU" smtClean="0">
                <a:ea typeface="宋体"/>
              </a:rPr>
              <a:t>Выявить, использовать, «окультурить» индивидуальный опыт ребенка</a:t>
            </a:r>
          </a:p>
          <a:p>
            <a:pPr>
              <a:buFont typeface="Arial" charset="0"/>
              <a:buNone/>
            </a:pPr>
            <a:r>
              <a:rPr lang="ru-RU" smtClean="0">
                <a:ea typeface="宋体"/>
              </a:rPr>
              <a:t>Помочь личности познать себя, самоопределиться и самореализоваться</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ru-RU" sz="4000" b="1" smtClean="0">
                <a:ea typeface="宋体"/>
              </a:rPr>
              <a:t>Цель личностно- ориентированного обучения</a:t>
            </a:r>
          </a:p>
        </p:txBody>
      </p:sp>
      <p:sp>
        <p:nvSpPr>
          <p:cNvPr id="16386"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90000"/>
              </a:lnSpc>
              <a:buFont typeface="Courier New" pitchFamily="49" charset="0"/>
              <a:buChar char="o"/>
            </a:pPr>
            <a:r>
              <a:rPr lang="ru-RU" sz="3000" smtClean="0">
                <a:ea typeface="宋体"/>
              </a:rPr>
              <a:t>сохранение и укрепление физического  и психологического здоровья;</a:t>
            </a:r>
          </a:p>
          <a:p>
            <a:pPr eaLnBrk="1" hangingPunct="1">
              <a:lnSpc>
                <a:spcPct val="90000"/>
              </a:lnSpc>
              <a:buFont typeface="Courier New" pitchFamily="49" charset="0"/>
              <a:buChar char="o"/>
            </a:pPr>
            <a:r>
              <a:rPr lang="ru-RU" sz="3000" smtClean="0">
                <a:ea typeface="宋体"/>
              </a:rPr>
              <a:t> развитие ребенка как субъекта отношений с людьми, миром и собой, самореализация в образовательных видах деятельности, поддержка индивидуальности ребенка;</a:t>
            </a:r>
          </a:p>
          <a:p>
            <a:pPr eaLnBrk="1" hangingPunct="1">
              <a:lnSpc>
                <a:spcPct val="90000"/>
              </a:lnSpc>
              <a:buFont typeface="Courier New" pitchFamily="49" charset="0"/>
              <a:buChar char="o"/>
            </a:pPr>
            <a:r>
              <a:rPr lang="ru-RU" sz="3000" smtClean="0">
                <a:ea typeface="宋体"/>
              </a:rPr>
              <a:t>формирование ключевых компетентностей учащихся</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bwMode="auto">
          <a:xfrm>
            <a:off x="611188" y="188913"/>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ru-RU" b="1" smtClean="0">
                <a:ea typeface="宋体"/>
              </a:rPr>
              <a:t>Актуальность</a:t>
            </a:r>
          </a:p>
        </p:txBody>
      </p:sp>
      <p:sp>
        <p:nvSpPr>
          <p:cNvPr id="17410"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ru-RU" sz="2800" smtClean="0">
                <a:ea typeface="宋体"/>
              </a:rPr>
              <a:t>На современном этапе развития общества перед школой стоит задача всестороннего развития личности ученика. При этом обучение должно обеспечивать духовное, интеллектуальное, творческое развитие учащихся. Современная школа ставит своей целью не только обучение детей с разными способностями, но и создание на уроках творческой обстановки, направленной на </a:t>
            </a:r>
            <a:r>
              <a:rPr lang="ru-RU" sz="2800" b="1" smtClean="0">
                <a:ea typeface="宋体"/>
              </a:rPr>
              <a:t>личностно-ориентированную модель</a:t>
            </a:r>
            <a:r>
              <a:rPr lang="ru-RU" sz="2800" smtClean="0">
                <a:ea typeface="宋体"/>
              </a:rPr>
              <a:t> обучения, утверждающую ценность личности ребенка.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ru-RU" altLang="ja-JP" sz="4000" b="1" smtClean="0">
                <a:ea typeface="宋体"/>
              </a:rPr>
              <a:t>Особенности содержания и методики</a:t>
            </a:r>
            <a:endParaRPr lang="ru-RU" sz="4000" b="1" smtClean="0">
              <a:ea typeface="宋体"/>
            </a:endParaRPr>
          </a:p>
        </p:txBody>
      </p:sp>
      <p:sp>
        <p:nvSpPr>
          <p:cNvPr id="18434"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90000"/>
              </a:lnSpc>
              <a:buFont typeface="Arial" charset="0"/>
              <a:buNone/>
            </a:pPr>
            <a:r>
              <a:rPr lang="ru-RU" smtClean="0">
                <a:ea typeface="宋体"/>
              </a:rPr>
              <a:t>   1. Гуманно-личностный подход к ребенку.</a:t>
            </a:r>
          </a:p>
          <a:p>
            <a:pPr>
              <a:lnSpc>
                <a:spcPct val="90000"/>
              </a:lnSpc>
              <a:buFont typeface="Arial" charset="0"/>
              <a:buNone/>
            </a:pPr>
            <a:r>
              <a:rPr lang="ru-RU" smtClean="0">
                <a:ea typeface="宋体"/>
              </a:rPr>
              <a:t>    2. Дидактический активизирующий и развивающий комплекс.</a:t>
            </a:r>
          </a:p>
          <a:p>
            <a:pPr>
              <a:lnSpc>
                <a:spcPct val="90000"/>
              </a:lnSpc>
              <a:buFont typeface="Arial" charset="0"/>
              <a:buNone/>
            </a:pPr>
            <a:r>
              <a:rPr lang="ru-RU" smtClean="0">
                <a:ea typeface="宋体"/>
              </a:rPr>
              <a:t>    3. Концепция воспитания.</a:t>
            </a:r>
            <a:endParaRPr lang="ru-RU" altLang="ja-JP" smtClean="0">
              <a:ea typeface="宋体"/>
            </a:endParaRPr>
          </a:p>
          <a:p>
            <a:pPr>
              <a:lnSpc>
                <a:spcPct val="90000"/>
              </a:lnSpc>
              <a:buFont typeface="Arial" charset="0"/>
              <a:buNone/>
            </a:pPr>
            <a:r>
              <a:rPr lang="ru-RU" altLang="ja-JP" smtClean="0">
                <a:ea typeface="宋体"/>
              </a:rPr>
              <a:t>    4. Педагогизация окружающей среды</a:t>
            </a:r>
            <a:endParaRPr lang="ru-RU" smtClean="0">
              <a:ea typeface="宋体"/>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ru-RU" altLang="ja-JP" sz="4000" b="1" smtClean="0">
                <a:ea typeface="宋体"/>
              </a:rPr>
              <a:t>Основные принципы технологии</a:t>
            </a:r>
            <a:endParaRPr lang="ru-RU" sz="4000" b="1" smtClean="0">
              <a:ea typeface="宋体"/>
            </a:endParaRPr>
          </a:p>
        </p:txBody>
      </p:sp>
      <p:sp>
        <p:nvSpPr>
          <p:cNvPr id="19458"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lvl="1">
              <a:lnSpc>
                <a:spcPct val="90000"/>
              </a:lnSpc>
            </a:pPr>
            <a:r>
              <a:rPr lang="ru-RU" smtClean="0">
                <a:ea typeface="宋体"/>
              </a:rPr>
              <a:t>Всеобщая талантливость – нет бесталанных людей, а есть занятые не своим делом.</a:t>
            </a:r>
          </a:p>
          <a:p>
            <a:pPr lvl="1">
              <a:lnSpc>
                <a:spcPct val="90000"/>
              </a:lnSpc>
            </a:pPr>
            <a:r>
              <a:rPr lang="ru-RU" smtClean="0">
                <a:ea typeface="宋体"/>
              </a:rPr>
              <a:t>Взаимное превосходство – если у кого-то что-то получается хуже, чем у других, значит что-то должно получаться лучше; это что-то нужно искать.</a:t>
            </a:r>
          </a:p>
          <a:p>
            <a:pPr lvl="1">
              <a:lnSpc>
                <a:spcPct val="90000"/>
              </a:lnSpc>
            </a:pPr>
            <a:r>
              <a:rPr lang="ru-RU" smtClean="0">
                <a:ea typeface="宋体"/>
              </a:rPr>
              <a:t>Неизбежность перемен – ни одно суждение о человеке не может считаться окончательным. </a:t>
            </a:r>
          </a:p>
          <a:p>
            <a:pPr>
              <a:lnSpc>
                <a:spcPct val="90000"/>
              </a:lnSpc>
            </a:pPr>
            <a:endParaRPr lang="ru-RU" smtClean="0">
              <a:ea typeface="宋体"/>
            </a:endParaRPr>
          </a:p>
        </p:txBody>
      </p:sp>
    </p:spTree>
  </p:cSld>
  <p:clrMapOvr>
    <a:masterClrMapping/>
  </p:clrMapOvr>
</p:sld>
</file>

<file path=ppt/theme/theme1.xml><?xml version="1.0" encoding="utf-8"?>
<a:theme xmlns:a="http://schemas.openxmlformats.org/drawingml/2006/main" name="training-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training-01</Template>
  <TotalTime>136</TotalTime>
  <Words>983</Words>
  <Application>Microsoft Office PowerPoint</Application>
  <PresentationFormat>Экран (4:3)</PresentationFormat>
  <Paragraphs>142</Paragraphs>
  <Slides>22</Slides>
  <Notes>0</Notes>
  <HiddenSlides>0</HiddenSlides>
  <MMClips>0</MMClips>
  <ScaleCrop>false</ScaleCrop>
  <HeadingPairs>
    <vt:vector size="6" baseType="variant">
      <vt:variant>
        <vt:lpstr>Использованные шрифты</vt:lpstr>
      </vt:variant>
      <vt:variant>
        <vt:i4>5</vt:i4>
      </vt:variant>
      <vt:variant>
        <vt:lpstr>Шаблон оформления</vt:lpstr>
      </vt:variant>
      <vt:variant>
        <vt:i4>3</vt:i4>
      </vt:variant>
      <vt:variant>
        <vt:lpstr>Заголовки слайдов</vt:lpstr>
      </vt:variant>
      <vt:variant>
        <vt:i4>22</vt:i4>
      </vt:variant>
    </vt:vector>
  </HeadingPairs>
  <TitlesOfParts>
    <vt:vector size="30" baseType="lpstr">
      <vt:lpstr>Arial</vt:lpstr>
      <vt:lpstr>宋体</vt:lpstr>
      <vt:lpstr>Calibri</vt:lpstr>
      <vt:lpstr>Wingdings</vt:lpstr>
      <vt:lpstr>Courier New</vt:lpstr>
      <vt:lpstr>training-01</vt:lpstr>
      <vt:lpstr>training-01</vt:lpstr>
      <vt:lpstr>training-01</vt:lpstr>
      <vt:lpstr>Слайд 1</vt:lpstr>
      <vt:lpstr>Слайд 2</vt:lpstr>
      <vt:lpstr>Характеристика технологии</vt:lpstr>
      <vt:lpstr>Личностно- ориентированное обучение –это такое обучение, которое во главу угла ставит:  </vt:lpstr>
      <vt:lpstr>Акцент целей</vt:lpstr>
      <vt:lpstr>Цель личностно- ориентированного обучения</vt:lpstr>
      <vt:lpstr>Актуальность</vt:lpstr>
      <vt:lpstr>Особенности содержания и методики</vt:lpstr>
      <vt:lpstr>Основные принципы технологии</vt:lpstr>
      <vt:lpstr>Методы обучения</vt:lpstr>
      <vt:lpstr>Личностно-развивающие ситуации </vt:lpstr>
      <vt:lpstr>Личностно –ориентированное   образование включает в себя следующие подходы:</vt:lpstr>
      <vt:lpstr>Личностно-ориентированный подход - это</vt:lpstr>
      <vt:lpstr>Требования к личностно- ориентированному уроку</vt:lpstr>
      <vt:lpstr>Принципы личностно- ориентированного урока</vt:lpstr>
      <vt:lpstr>Типы уроков</vt:lpstr>
      <vt:lpstr>Основные этапы урока</vt:lpstr>
      <vt:lpstr>Методические приемы </vt:lpstr>
      <vt:lpstr>Деятельность учителя на уроке</vt:lpstr>
      <vt:lpstr>Сравним</vt:lpstr>
      <vt:lpstr>Заключение</vt:lpstr>
      <vt:lpstr>Вывод</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Олег</dc:creator>
  <cp:lastModifiedBy>Admin</cp:lastModifiedBy>
  <cp:revision>12</cp:revision>
  <dcterms:created xsi:type="dcterms:W3CDTF">2012-07-31T13:58:46Z</dcterms:created>
  <dcterms:modified xsi:type="dcterms:W3CDTF">2013-11-24T03:28:20Z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193013</vt:lpwstr>
  </property>
  <property fmtid="{D5CDD505-2E9C-101B-9397-08002B2CF9AE}" pid="3" name="NXPowerLiteSettings">
    <vt:lpwstr>F7000400038000</vt:lpwstr>
  </property>
  <property fmtid="{D5CDD505-2E9C-101B-9397-08002B2CF9AE}" pid="4" name="NXPowerLiteVersion">
    <vt:lpwstr>D5.0.3</vt:lpwstr>
  </property>
</Properties>
</file>