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80;&#1085;&#1092;&#1086;&#1088;&#1084;&#1072;&#1094;%20&#1087;&#1088;&#1086;&#1089;&#1090;&#1088;&#1072;&#1085;&#1089;&#1090;&#1074;&#1086;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01797"/>
            <a:ext cx="7772400" cy="3656029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/>
              </a:rPr>
              <a:t>Единое информационное пространство образовательного учреждения как способ управления качеством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Управленческая функция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построения модели управления комплексной информатизацией учебного заведения должны быть:</a:t>
            </a:r>
          </a:p>
          <a:p>
            <a:pPr>
              <a:buNone/>
            </a:pPr>
            <a:r>
              <a:rPr lang="ru-RU" dirty="0" smtClean="0"/>
              <a:t>1. определены элементы, участвующие в процессе управления;</a:t>
            </a:r>
          </a:p>
          <a:p>
            <a:pPr>
              <a:buNone/>
            </a:pPr>
            <a:r>
              <a:rPr lang="ru-RU" dirty="0" smtClean="0"/>
              <a:t>2. определены связи между этими элементами;</a:t>
            </a:r>
          </a:p>
          <a:p>
            <a:pPr>
              <a:buNone/>
            </a:pPr>
            <a:r>
              <a:rPr lang="ru-RU" dirty="0" smtClean="0"/>
              <a:t>3. определены потоки информации;</a:t>
            </a:r>
          </a:p>
          <a:p>
            <a:pPr>
              <a:buNone/>
            </a:pPr>
            <a:r>
              <a:rPr lang="ru-RU" dirty="0" smtClean="0"/>
              <a:t>4. разработан алгоритм построения модели;</a:t>
            </a:r>
          </a:p>
          <a:p>
            <a:pPr>
              <a:buNone/>
            </a:pPr>
            <a:r>
              <a:rPr lang="ru-RU" dirty="0" smtClean="0"/>
              <a:t>5. разработан план технического оснащения всей структуры управления;</a:t>
            </a:r>
          </a:p>
          <a:p>
            <a:pPr>
              <a:buNone/>
            </a:pPr>
            <a:r>
              <a:rPr lang="ru-RU" dirty="0" smtClean="0"/>
              <a:t>6. назначены соответствующие специалисты;</a:t>
            </a:r>
          </a:p>
          <a:p>
            <a:pPr>
              <a:buNone/>
            </a:pPr>
            <a:r>
              <a:rPr lang="ru-RU" dirty="0" smtClean="0"/>
              <a:t>7. разработаны нормативно-методические материалы по подготовке и оформлению управленческих и иных документов.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Управленческая функция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обеспечения организационно-управленческого процесса должны быть организованы автоматизированные рабочие места директора, его заместителей, секретаря, бухгалтера, психолога и др.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Образовательная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 образовательной функции: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ru-RU" dirty="0" smtClean="0"/>
              <a:t>. Внедрение в учебный процесс ИКТ.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ru-RU" dirty="0" smtClean="0"/>
              <a:t>. Поддержка профориентации и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учащихся.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ru-RU" dirty="0" smtClean="0"/>
              <a:t>. Обеспечение проектной и исследовательской деятельности.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ru-RU" dirty="0" smtClean="0"/>
              <a:t>. Обучение и повышение квалификации преподавателей и</a:t>
            </a:r>
            <a:r>
              <a:rPr lang="en-US" dirty="0" smtClean="0"/>
              <a:t> </a:t>
            </a:r>
            <a:r>
              <a:rPr lang="ru-RU" dirty="0" smtClean="0"/>
              <a:t>администрации.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ru-RU" dirty="0" smtClean="0"/>
              <a:t>.Поддержка дополнительного образования.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Воспитательная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Единое Информационное Пространство Школы обеспечит:</a:t>
            </a:r>
          </a:p>
          <a:p>
            <a:pPr>
              <a:buNone/>
            </a:pPr>
            <a:r>
              <a:rPr lang="ru-RU" dirty="0" smtClean="0"/>
              <a:t>1.Создание дополнительных условий для социализации учащихся.</a:t>
            </a:r>
          </a:p>
          <a:p>
            <a:pPr>
              <a:buNone/>
            </a:pPr>
            <a:r>
              <a:rPr lang="ru-RU" dirty="0" smtClean="0"/>
              <a:t>2.Формирование критического мышления в условиях работы с большими</a:t>
            </a:r>
            <a:r>
              <a:rPr lang="en-US" dirty="0" smtClean="0"/>
              <a:t> </a:t>
            </a:r>
            <a:r>
              <a:rPr lang="ru-RU" dirty="0" smtClean="0"/>
              <a:t>объемами информации, способностей осуществлять выбор и нести за</a:t>
            </a:r>
            <a:r>
              <a:rPr lang="en-US" dirty="0" smtClean="0"/>
              <a:t> </a:t>
            </a:r>
            <a:r>
              <a:rPr lang="ru-RU" dirty="0" smtClean="0"/>
              <a:t>него ответственность.</a:t>
            </a:r>
          </a:p>
          <a:p>
            <a:pPr>
              <a:buNone/>
            </a:pPr>
            <a:r>
              <a:rPr lang="ru-RU" dirty="0" smtClean="0"/>
              <a:t>3.Формирование творческих навыков.</a:t>
            </a:r>
          </a:p>
          <a:p>
            <a:pPr>
              <a:buNone/>
            </a:pPr>
            <a:r>
              <a:rPr lang="ru-RU" dirty="0" smtClean="0"/>
              <a:t>4.Формирование навыков коллективной работы и совместного</a:t>
            </a:r>
            <a:r>
              <a:rPr lang="en-US" dirty="0" smtClean="0"/>
              <a:t> </a:t>
            </a:r>
            <a:r>
              <a:rPr lang="ru-RU" dirty="0" smtClean="0"/>
              <a:t>мышления, умения сотрудничать со сверстниками и взрослыми.</a:t>
            </a:r>
          </a:p>
          <a:p>
            <a:pPr>
              <a:buNone/>
            </a:pPr>
            <a:r>
              <a:rPr lang="ru-RU" dirty="0" smtClean="0"/>
              <a:t>5.Развитие инициативы.</a:t>
            </a:r>
          </a:p>
          <a:p>
            <a:pPr>
              <a:buNone/>
            </a:pPr>
            <a:r>
              <a:rPr lang="ru-RU" dirty="0" smtClean="0"/>
              <a:t>6.Развитие коммуникативных способностей и навыков публичных</a:t>
            </a:r>
            <a:r>
              <a:rPr lang="en-US" dirty="0" smtClean="0"/>
              <a:t> </a:t>
            </a:r>
            <a:r>
              <a:rPr lang="ru-RU" dirty="0" smtClean="0"/>
              <a:t>выступлений.</a:t>
            </a:r>
          </a:p>
          <a:p>
            <a:pPr>
              <a:buNone/>
            </a:pPr>
            <a:r>
              <a:rPr lang="ru-RU" dirty="0" smtClean="0"/>
              <a:t>7.Проведение культурно-просветительской работы (правовое,</a:t>
            </a:r>
            <a:r>
              <a:rPr lang="en-US" dirty="0" smtClean="0"/>
              <a:t> </a:t>
            </a:r>
            <a:r>
              <a:rPr lang="ru-RU" dirty="0" smtClean="0"/>
              <a:t>экономическое, эстетическое и др. воспитание).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Информационная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Информационная функция ЕИПШ предполагает: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ru-RU" dirty="0" smtClean="0"/>
              <a:t>. создание банка педагогической информации;</a:t>
            </a:r>
          </a:p>
          <a:p>
            <a:pPr>
              <a:buNone/>
            </a:pPr>
            <a:r>
              <a:rPr lang="ru-RU" dirty="0" smtClean="0"/>
              <a:t>2. формирование программно-методического фонда;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ru-RU" dirty="0" smtClean="0"/>
              <a:t>. формирование фонда компьютерных программ;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ru-RU" dirty="0" smtClean="0"/>
              <a:t>. формирование фонда библиотеки и </a:t>
            </a:r>
            <a:r>
              <a:rPr lang="ru-RU" dirty="0" err="1" smtClean="0"/>
              <a:t>медиатеки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ru-RU" dirty="0" smtClean="0"/>
              <a:t>. создание банка информации о здоровье учащихся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Информационная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банке данных педагогической информации могут быть помещены</a:t>
            </a:r>
            <a:r>
              <a:rPr lang="en-US" dirty="0" smtClean="0"/>
              <a:t> </a:t>
            </a:r>
            <a:r>
              <a:rPr lang="ru-RU" dirty="0" smtClean="0"/>
              <a:t>описания: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ru-RU" dirty="0" smtClean="0"/>
              <a:t>. образовательных технологий;</a:t>
            </a:r>
          </a:p>
          <a:p>
            <a:pPr>
              <a:buNone/>
            </a:pPr>
            <a:r>
              <a:rPr lang="ru-RU" dirty="0" smtClean="0"/>
              <a:t>2. педагогических исследований;</a:t>
            </a:r>
          </a:p>
          <a:p>
            <a:pPr>
              <a:buNone/>
            </a:pPr>
            <a:r>
              <a:rPr lang="ru-RU" dirty="0" smtClean="0"/>
              <a:t>3. инновационных образовательных проектов;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ru-RU" dirty="0" smtClean="0"/>
              <a:t>. высших и средних учебных заведений.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Информационная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Программно-методический фонд может содержать: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учебные планы и программы;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информационные источники, объединенные в предметные и</a:t>
            </a:r>
            <a:r>
              <a:rPr lang="en-US" dirty="0" smtClean="0"/>
              <a:t> </a:t>
            </a:r>
            <a:r>
              <a:rPr lang="ru-RU" dirty="0" smtClean="0"/>
              <a:t>тематические коллекции.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Методическая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Методическая функция предполагает:</a:t>
            </a:r>
          </a:p>
          <a:p>
            <a:pPr marL="514350" indent="-514350">
              <a:buNone/>
            </a:pPr>
            <a:r>
              <a:rPr lang="en-US" dirty="0" smtClean="0"/>
              <a:t>1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разработку </a:t>
            </a:r>
            <a:r>
              <a:rPr lang="ru-RU" dirty="0" smtClean="0"/>
              <a:t>методических материалов для поддержки учебно-воспитательного процесса;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создание информационно-педагогических модулей на различных</a:t>
            </a:r>
            <a:r>
              <a:rPr lang="en-US" dirty="0" smtClean="0"/>
              <a:t> </a:t>
            </a:r>
            <a:r>
              <a:rPr lang="ru-RU" dirty="0" smtClean="0"/>
              <a:t>носителях;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разработку педагогических проектов с использованием ИКТ.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Коммуникационная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основе коммуникации лежат общепринятые нравственные требования к</a:t>
            </a:r>
            <a:r>
              <a:rPr lang="en-US" dirty="0" smtClean="0"/>
              <a:t> </a:t>
            </a:r>
            <a:r>
              <a:rPr lang="ru-RU" dirty="0" smtClean="0"/>
              <a:t>общению: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Вежливость;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Корректность;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Тактичность;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Скромность;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Точность;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Предупредительность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Техническая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создания Единого Информационного Пространства Школы необходимо:</a:t>
            </a:r>
          </a:p>
          <a:p>
            <a:pPr>
              <a:buNone/>
            </a:pPr>
            <a:r>
              <a:rPr lang="ru-RU" dirty="0" smtClean="0"/>
              <a:t>1. создание рабочих мест, оснащенных современным </a:t>
            </a:r>
            <a:r>
              <a:rPr lang="ru-RU" dirty="0" err="1" smtClean="0"/>
              <a:t>мультимедийным</a:t>
            </a:r>
            <a:r>
              <a:rPr lang="ru-RU" dirty="0" smtClean="0"/>
              <a:t> оборудованием, как для учащихся, так и для сотрудников школы;</a:t>
            </a:r>
          </a:p>
          <a:p>
            <a:pPr>
              <a:buNone/>
            </a:pPr>
            <a:r>
              <a:rPr lang="ru-RU" dirty="0" smtClean="0"/>
              <a:t>2. организация локальной сети;</a:t>
            </a:r>
          </a:p>
          <a:p>
            <a:pPr>
              <a:buNone/>
            </a:pPr>
            <a:r>
              <a:rPr lang="ru-RU" dirty="0" smtClean="0"/>
              <a:t>3. доступ к Интернету с любого компьютера;</a:t>
            </a:r>
          </a:p>
          <a:p>
            <a:pPr>
              <a:buNone/>
            </a:pPr>
            <a:r>
              <a:rPr lang="ru-RU" dirty="0" smtClean="0"/>
              <a:t>4. создание системы технического обслуживания, ремонта и модернизации средств вычислительной и </a:t>
            </a:r>
            <a:r>
              <a:rPr lang="ru-RU" dirty="0" err="1" smtClean="0"/>
              <a:t>мультимедийной</a:t>
            </a:r>
            <a:r>
              <a:rPr lang="ru-RU" dirty="0" smtClean="0"/>
              <a:t> техники.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 smtClean="0"/>
              <a:t>Единое информационное пространство школы – это совокупность</a:t>
            </a:r>
            <a:r>
              <a:rPr lang="en-US" sz="2900" dirty="0" smtClean="0"/>
              <a:t> </a:t>
            </a:r>
            <a:r>
              <a:rPr lang="ru-RU" sz="2900" dirty="0" smtClean="0"/>
              <a:t>следующих компонентов: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информационных ресурсов, содержащих данные и сведения,</a:t>
            </a:r>
            <a:r>
              <a:rPr lang="en-US" dirty="0" smtClean="0"/>
              <a:t> </a:t>
            </a:r>
            <a:r>
              <a:rPr lang="ru-RU" dirty="0" smtClean="0"/>
              <a:t>зафиксированные на носителях информации.</a:t>
            </a:r>
          </a:p>
          <a:p>
            <a:r>
              <a:rPr lang="ru-RU" dirty="0" smtClean="0"/>
              <a:t>организационных структур, обеспечивающих функционирование и</a:t>
            </a:r>
            <a:r>
              <a:rPr lang="en-US" dirty="0" smtClean="0"/>
              <a:t> </a:t>
            </a:r>
            <a:r>
              <a:rPr lang="ru-RU" dirty="0" smtClean="0"/>
              <a:t>развитие единого информационного пространства, т.е.</a:t>
            </a:r>
            <a:r>
              <a:rPr lang="en-US" dirty="0" smtClean="0"/>
              <a:t> </a:t>
            </a:r>
            <a:r>
              <a:rPr lang="ru-RU" dirty="0" smtClean="0"/>
              <a:t>обеспечивающих все информационные процессы.</a:t>
            </a:r>
          </a:p>
          <a:p>
            <a:r>
              <a:rPr lang="ru-RU" dirty="0" smtClean="0"/>
              <a:t>программно-технических средств и организационно-нормативных</a:t>
            </a:r>
            <a:r>
              <a:rPr lang="en-US" dirty="0" smtClean="0"/>
              <a:t> </a:t>
            </a:r>
            <a:r>
              <a:rPr lang="ru-RU" dirty="0" smtClean="0"/>
              <a:t>документов.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Единое информационное пространство школы – 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6000768"/>
            <a:ext cx="8229600" cy="35719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/>
              <a:t>Модель взаимодействия участников образовательного процесса.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928934"/>
            <a:ext cx="53149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1142984"/>
            <a:ext cx="8229600" cy="8705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r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ru-RU" sz="2400" b="1" dirty="0" smtClean="0"/>
              <a:t>это система, в которой</a:t>
            </a:r>
            <a:r>
              <a:rPr lang="en-US" sz="2400" b="1" dirty="0" smtClean="0"/>
              <a:t> </a:t>
            </a:r>
            <a:r>
              <a:rPr lang="ru-RU" sz="2400" dirty="0" smtClean="0"/>
              <a:t>задействованы и на информационном уровне связаны все участники</a:t>
            </a:r>
            <a:r>
              <a:rPr lang="en-US" sz="2400" dirty="0" smtClean="0"/>
              <a:t> </a:t>
            </a:r>
            <a:r>
              <a:rPr lang="ru-RU" sz="2400" dirty="0" smtClean="0"/>
              <a:t>образовательного процесса: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Создание единого информационного пространства должно преследовать следующие цели: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Осуществление диагностики и управления учебным процессом</a:t>
            </a:r>
          </a:p>
          <a:p>
            <a:r>
              <a:rPr lang="ru-RU" dirty="0" smtClean="0"/>
              <a:t>Повышение интереса школьников к различным дисциплинам</a:t>
            </a:r>
          </a:p>
          <a:p>
            <a:r>
              <a:rPr lang="ru-RU" dirty="0" smtClean="0"/>
              <a:t>Помощь учащимся влиться в мировое информационное пространство</a:t>
            </a:r>
          </a:p>
          <a:p>
            <a:r>
              <a:rPr lang="ru-RU" dirty="0" smtClean="0"/>
              <a:t>Повышение качества знаний учащихся</a:t>
            </a:r>
          </a:p>
          <a:p>
            <a:r>
              <a:rPr lang="ru-RU" dirty="0" smtClean="0"/>
              <a:t>Внедрение информационных технологий в образовательный процесс</a:t>
            </a:r>
          </a:p>
          <a:p>
            <a:r>
              <a:rPr lang="ru-RU" dirty="0" smtClean="0"/>
              <a:t>Координация учебной, научно-методической деятельности образовательного учреждения</a:t>
            </a:r>
          </a:p>
          <a:p>
            <a:r>
              <a:rPr lang="ru-RU" dirty="0" smtClean="0"/>
              <a:t>Обеспечение эффективного использования программных средств, поставленных в школу в рамках – федеральной целевой программы</a:t>
            </a:r>
          </a:p>
          <a:p>
            <a:r>
              <a:rPr lang="ru-RU" dirty="0" smtClean="0"/>
              <a:t>Обеспечение автоматизации процессов контроля, коррекции учебной деятельности, тестирования и диагностики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dirty="0" smtClean="0"/>
              <a:t>1. Обеспечить возможность для успешной социальной адаптации выпускника школы к условиям быстро меняющегося мира.</a:t>
            </a:r>
          </a:p>
          <a:p>
            <a:pPr>
              <a:buNone/>
            </a:pPr>
            <a:r>
              <a:rPr lang="ru-RU" sz="5500" dirty="0" smtClean="0"/>
              <a:t>2. Научить учащихся и педагогов ориентироваться в информационном пространстве, активно использовать современные информационные технологии в учебном процессе и в повседневной деятельности, сформировать информационную культуру.</a:t>
            </a:r>
          </a:p>
          <a:p>
            <a:pPr>
              <a:buNone/>
            </a:pPr>
            <a:r>
              <a:rPr lang="ru-RU" sz="5500" dirty="0" smtClean="0"/>
              <a:t>3. Сформировать личность, конкурентоспособную и успешную в электронной информационной среде.</a:t>
            </a:r>
          </a:p>
          <a:p>
            <a:pPr>
              <a:buNone/>
            </a:pPr>
            <a:r>
              <a:rPr lang="ru-RU" sz="5500" dirty="0" smtClean="0"/>
              <a:t>4. Создать условия для непрерывного самообразования педагогов и учащихся.</a:t>
            </a:r>
          </a:p>
          <a:p>
            <a:pPr>
              <a:buNone/>
            </a:pPr>
            <a:r>
              <a:rPr lang="ru-RU" sz="5500" dirty="0" smtClean="0"/>
              <a:t>5. Создать условия для самореализации и развития творческого потенциала учащихся.</a:t>
            </a:r>
          </a:p>
          <a:p>
            <a:pPr>
              <a:buNone/>
            </a:pPr>
            <a:r>
              <a:rPr lang="ru-RU" sz="5500" dirty="0" smtClean="0"/>
              <a:t>6. Сформировать у учащихся хорошо систематизированные </a:t>
            </a:r>
            <a:r>
              <a:rPr lang="ru-RU" sz="5500" dirty="0" err="1" smtClean="0"/>
              <a:t>межпредметные</a:t>
            </a:r>
            <a:r>
              <a:rPr lang="ru-RU" sz="5500" dirty="0" smtClean="0"/>
              <a:t> знания с целью освоения информационной картины мира.</a:t>
            </a:r>
          </a:p>
          <a:p>
            <a:pPr>
              <a:buNone/>
            </a:pPr>
            <a:r>
              <a:rPr lang="ru-RU" sz="5500" dirty="0" smtClean="0"/>
              <a:t>7. Развить коммуникативные способности учащихся и педагогов.</a:t>
            </a:r>
          </a:p>
          <a:p>
            <a:pPr>
              <a:buNone/>
            </a:pPr>
            <a:r>
              <a:rPr lang="ru-RU" sz="5500" dirty="0" smtClean="0"/>
              <a:t>8. Обеспечить в максимальной степени автоматизацию управления учебным процессом.</a:t>
            </a:r>
            <a:endParaRPr lang="ru-RU" sz="55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Создание единого информационно пространства школы – процесс достаточно длительный и сложный, состоящий из нескольких направлений: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Массовое освоение информационно-коммуникационных технологий и соответствующих технических средств.</a:t>
            </a:r>
          </a:p>
          <a:p>
            <a:pPr>
              <a:buNone/>
            </a:pPr>
            <a:r>
              <a:rPr lang="ru-RU" dirty="0" smtClean="0"/>
              <a:t>2. Создание компьютерных классов и автоматизированных рабочих мест.</a:t>
            </a:r>
          </a:p>
          <a:p>
            <a:pPr>
              <a:buNone/>
            </a:pPr>
            <a:r>
              <a:rPr lang="ru-RU" dirty="0" smtClean="0"/>
              <a:t>3. Создание банка компьютерных программ, как образовательного назначения, так и для управления ОУ.</a:t>
            </a:r>
          </a:p>
          <a:p>
            <a:pPr>
              <a:buNone/>
            </a:pPr>
            <a:r>
              <a:rPr lang="ru-RU" dirty="0" smtClean="0"/>
              <a:t>4. Создание баз данных.</a:t>
            </a:r>
          </a:p>
          <a:p>
            <a:pPr>
              <a:buNone/>
            </a:pPr>
            <a:r>
              <a:rPr lang="ru-RU" dirty="0" smtClean="0"/>
              <a:t>5. Активное внедрение новых информационных технологий в учебно-воспитательный процесс и в управление этим процессом.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единого информационного пространства школы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890260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Управленческая функция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образовательном учреждении управление осуществляется:</a:t>
            </a:r>
          </a:p>
          <a:p>
            <a:pPr>
              <a:buNone/>
            </a:pPr>
            <a:r>
              <a:rPr lang="ru-RU" sz="2800" dirty="0" smtClean="0"/>
              <a:t>1. учебно-воспитательным процессом;</a:t>
            </a:r>
          </a:p>
          <a:p>
            <a:pPr>
              <a:buNone/>
            </a:pPr>
            <a:r>
              <a:rPr lang="ru-RU" sz="2800" dirty="0" smtClean="0"/>
              <a:t>2. кадрами;</a:t>
            </a:r>
          </a:p>
          <a:p>
            <a:pPr>
              <a:buNone/>
            </a:pPr>
            <a:r>
              <a:rPr lang="ru-RU" sz="2800" dirty="0" smtClean="0"/>
              <a:t>3. материально-техническим обеспечением.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Управленческая функция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Производится диагностика:</a:t>
            </a:r>
          </a:p>
          <a:p>
            <a:pPr>
              <a:buNone/>
            </a:pPr>
            <a:r>
              <a:rPr lang="ru-RU" sz="2800" dirty="0" smtClean="0"/>
              <a:t>1. качества обучения;</a:t>
            </a:r>
          </a:p>
          <a:p>
            <a:pPr>
              <a:buNone/>
            </a:pPr>
            <a:r>
              <a:rPr lang="ru-RU" sz="2800" dirty="0" smtClean="0"/>
              <a:t>2. эффективности воспитательной работы;</a:t>
            </a:r>
          </a:p>
          <a:p>
            <a:pPr>
              <a:buNone/>
            </a:pPr>
            <a:r>
              <a:rPr lang="ru-RU" sz="2800" dirty="0" smtClean="0"/>
              <a:t>3. здоровья и психологического состояния учащихся.</a:t>
            </a:r>
            <a:endParaRPr lang="ru-RU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</TotalTime>
  <Words>852</Words>
  <PresentationFormat>Экран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Единое информационное пространство образовательного учреждения как способ управления качеством образования </vt:lpstr>
      <vt:lpstr>Единое информационное пространство школы – это совокупность следующих компонентов:</vt:lpstr>
      <vt:lpstr>Единое информационное пространство школы – </vt:lpstr>
      <vt:lpstr>Создание единого информационного пространства должно преследовать следующие цели:</vt:lpstr>
      <vt:lpstr>Задачи:</vt:lpstr>
      <vt:lpstr>Создание единого информационно пространства школы – процесс достаточно длительный и сложный, состоящий из нескольких направлений:</vt:lpstr>
      <vt:lpstr>Функции единого информационного пространства школы</vt:lpstr>
      <vt:lpstr>Управленческая функция</vt:lpstr>
      <vt:lpstr>Управленческая функция</vt:lpstr>
      <vt:lpstr>Управленческая функция</vt:lpstr>
      <vt:lpstr>Управленческая функция</vt:lpstr>
      <vt:lpstr>Образовательная функция</vt:lpstr>
      <vt:lpstr>Воспитательная функция</vt:lpstr>
      <vt:lpstr>Информационная функция</vt:lpstr>
      <vt:lpstr>Информационная функция</vt:lpstr>
      <vt:lpstr>Информационная функция</vt:lpstr>
      <vt:lpstr>Методическая функция</vt:lpstr>
      <vt:lpstr>Коммуникационная функция</vt:lpstr>
      <vt:lpstr>Техническая функция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информационное пространство образовательного учреждения как способ управления качеством образования </dc:title>
  <cp:lastModifiedBy>Ingener</cp:lastModifiedBy>
  <cp:revision>17</cp:revision>
  <dcterms:modified xsi:type="dcterms:W3CDTF">2012-09-17T04:37:15Z</dcterms:modified>
</cp:coreProperties>
</file>