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70" r:id="rId5"/>
    <p:sldId id="27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FF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BA63E625-33B6-41DB-9BC4-F75F1C110741}" type="datetimeFigureOut">
              <a:rPr lang="ru-RU" smtClean="0"/>
              <a:pPr/>
              <a:t>04.09.2013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001" tIns="45501" rIns="91001" bIns="4550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FE519756-491E-4603-94C1-D60E6B4033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091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E7D6-A3CD-478D-AECC-D918EC709DAF}" type="datetime1">
              <a:rPr lang="ru-RU" smtClean="0"/>
              <a:pPr/>
              <a:t>04.09.2013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B760A9F-7229-483F-B892-FE1D26B724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A55F0-AB8B-4715-8ABF-6A6455C53996}" type="datetime1">
              <a:rPr lang="ru-RU" smtClean="0"/>
              <a:pPr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6A46-126D-46D9-B6C8-9571EE15CE82}" type="datetime1">
              <a:rPr lang="ru-RU" smtClean="0"/>
              <a:pPr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8905-C1F7-4461-B3D7-CFECA72AD325}" type="datetime1">
              <a:rPr lang="ru-RU" smtClean="0"/>
              <a:pPr/>
              <a:t>04.09.2013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B760A9F-7229-483F-B892-FE1D26B724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F8D6-929E-491E-8AD7-0E2BC4462214}" type="datetime1">
              <a:rPr lang="ru-RU" smtClean="0"/>
              <a:pPr/>
              <a:t>04.09.2013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10F6-5325-4F4E-B1F8-6BBA53780AA6}" type="datetime1">
              <a:rPr lang="ru-RU" smtClean="0"/>
              <a:pPr/>
              <a:t>04.09.2013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C2FC4-4F41-4DC4-B375-1FACD3A6A991}" type="datetime1">
              <a:rPr lang="ru-RU" smtClean="0"/>
              <a:pPr/>
              <a:t>04.09.2013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B760A9F-7229-483F-B892-FE1D26B724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26111-76BF-446E-AFD2-253FADF65B33}" type="datetime1">
              <a:rPr lang="ru-RU" smtClean="0"/>
              <a:pPr/>
              <a:t>04.09.2013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21BD-C89F-42A3-ABF7-A3B19F711D54}" type="datetime1">
              <a:rPr lang="ru-RU" smtClean="0"/>
              <a:pPr/>
              <a:t>04.09.2013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EE9DD-24C0-49C0-9382-5B7AAB628F69}" type="datetime1">
              <a:rPr lang="ru-RU" smtClean="0"/>
              <a:pPr/>
              <a:t>04.09.2013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F028-1277-4E68-9BF8-E29B985A8E90}" type="datetime1">
              <a:rPr lang="ru-RU" smtClean="0"/>
              <a:pPr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AF7C64-7A4E-45CF-9CE3-8A340264728E}" type="datetime1">
              <a:rPr lang="ru-RU" smtClean="0"/>
              <a:pPr/>
              <a:t>04.09.2013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B760A9F-7229-483F-B892-FE1D26B724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xakep.lv/uploads/posts/2008-09/1222791352_c4119.j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e-crimea.info/pictures/h_UuHOIky0V5W1Nis93Tfc2lQSnZhtzgGw_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s45.radikal.ru/i108/0908/79/08d5de306866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001156" cy="5632311"/>
          </a:xfrm>
          <a:prstGeom prst="rect">
            <a:avLst/>
          </a:prstGeom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Модель 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системы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педагогической безопасности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оспитательной</a:t>
            </a:r>
            <a:endParaRPr lang="en-US" sz="4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системы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МОУДОД</a:t>
            </a:r>
          </a:p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ентр детского творчества «Созвездие»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35249" t="58775" r="8699" b="13223"/>
          <a:stretch>
            <a:fillRect/>
          </a:stretch>
        </p:blipFill>
        <p:spPr bwMode="auto">
          <a:xfrm>
            <a:off x="323528" y="188639"/>
            <a:ext cx="1757049" cy="1501771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320066" y="5672824"/>
            <a:ext cx="46810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dirty="0" smtClean="0"/>
              <a:t>Составитель: Журбина Тамара Алексеевна</a:t>
            </a:r>
          </a:p>
          <a:p>
            <a:pPr algn="just"/>
            <a:r>
              <a:rPr lang="ru-RU" dirty="0"/>
              <a:t>з</a:t>
            </a:r>
            <a:r>
              <a:rPr lang="ru-RU" dirty="0" smtClean="0"/>
              <a:t>аместитель директора по УВР МОУДОД ЦДТ </a:t>
            </a:r>
          </a:p>
          <a:p>
            <a:pPr algn="just"/>
            <a:r>
              <a:rPr lang="ru-RU" dirty="0" smtClean="0"/>
              <a:t>«Созвездие» </a:t>
            </a:r>
            <a:r>
              <a:rPr lang="ru-RU" dirty="0" err="1" smtClean="0"/>
              <a:t>г.о.Власиха</a:t>
            </a:r>
            <a:r>
              <a:rPr lang="ru-RU" dirty="0" smtClean="0"/>
              <a:t> Московской области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22530" name="Picture 2" descr="j03012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2228" y="0"/>
            <a:ext cx="234177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4282" y="285728"/>
            <a:ext cx="6178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Мероприятия  по реализации  проекта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071546"/>
            <a:ext cx="88582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ru-RU" sz="2000" dirty="0" smtClean="0"/>
              <a:t>  разработать программу обеспечения педагогической безопасности</a:t>
            </a:r>
            <a:endParaRPr lang="ru-RU" sz="2000" b="1" dirty="0" smtClean="0"/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     образовательной среды в МОУДОД  ЦДТ  «Созвездие»;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ru-RU" sz="2000" dirty="0" smtClean="0"/>
              <a:t>  изучить состояние вопроса  педагогической безопасности в ЦДТ;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ru-RU" sz="2000" dirty="0" smtClean="0"/>
              <a:t>  создать систему мониторинга по педагогической безопасности воспитательной  среды в МОУДОД  ЦДТ  «Созвездие»;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ru-RU" sz="2000" dirty="0" smtClean="0"/>
              <a:t>   организовать обучение педагогических кадров по вопросам педагогической безопасности  воспитательной среды в  ЦДТ;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ru-RU" sz="2000" dirty="0" smtClean="0"/>
              <a:t>   создать условия для введения инновационных форм и методов по вопросам  педагогической  безопасности , которые будут использованы в воспитательном процессе;       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ru-RU" sz="2000" dirty="0" smtClean="0"/>
              <a:t>     разработать нормативное  обеспечение   процессов педагогической безопасности  в учреждении дополнительного  образования детей.        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85728"/>
            <a:ext cx="842968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Основные этапы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реализации проекта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428728" y="2500306"/>
            <a:ext cx="6700878" cy="3786214"/>
            <a:chOff x="1428728" y="2500306"/>
            <a:chExt cx="6700878" cy="3786214"/>
          </a:xfrm>
        </p:grpSpPr>
        <p:sp>
          <p:nvSpPr>
            <p:cNvPr id="4" name="Цилиндр 3"/>
            <p:cNvSpPr/>
            <p:nvPr/>
          </p:nvSpPr>
          <p:spPr>
            <a:xfrm>
              <a:off x="1428728" y="2500306"/>
              <a:ext cx="914400" cy="3786214"/>
            </a:xfrm>
            <a:prstGeom prst="can">
              <a:avLst>
                <a:gd name="adj" fmla="val 31707"/>
              </a:avLst>
            </a:prstGeom>
            <a:solidFill>
              <a:srgbClr val="FFFF00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ru-RU" sz="2400" b="1" dirty="0" smtClean="0">
                  <a:solidFill>
                    <a:srgbClr val="FF0000"/>
                  </a:solidFill>
                </a:rPr>
                <a:t>КОНСТАТИРУЮЩИЙ</a:t>
              </a:r>
              <a:endParaRPr lang="ru-RU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5" name="Цилиндр 4"/>
            <p:cNvSpPr/>
            <p:nvPr/>
          </p:nvSpPr>
          <p:spPr>
            <a:xfrm>
              <a:off x="4286248" y="2928934"/>
              <a:ext cx="914400" cy="3286148"/>
            </a:xfrm>
            <a:prstGeom prst="can">
              <a:avLst>
                <a:gd name="adj" fmla="val 31707"/>
              </a:avLst>
            </a:prstGeom>
            <a:solidFill>
              <a:srgbClr val="FFFF00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ru-RU" sz="2400" b="1" dirty="0" smtClean="0">
                  <a:solidFill>
                    <a:srgbClr val="FF0000"/>
                  </a:solidFill>
                </a:rPr>
                <a:t>ФОРМИРУЮЩИЙ</a:t>
              </a:r>
              <a:endParaRPr lang="ru-RU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Цилиндр 5"/>
            <p:cNvSpPr/>
            <p:nvPr/>
          </p:nvSpPr>
          <p:spPr>
            <a:xfrm>
              <a:off x="7215206" y="2643182"/>
              <a:ext cx="914400" cy="3571900"/>
            </a:xfrm>
            <a:prstGeom prst="can">
              <a:avLst>
                <a:gd name="adj" fmla="val 31707"/>
              </a:avLst>
            </a:prstGeom>
            <a:solidFill>
              <a:srgbClr val="FFFF00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ru-RU" sz="2400" b="1" dirty="0" smtClean="0">
                  <a:solidFill>
                    <a:srgbClr val="FF0000"/>
                  </a:solidFill>
                </a:rPr>
                <a:t>КОНТРОЛЬНЫЙ</a:t>
              </a:r>
              <a:endParaRPr lang="ru-RU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7" name="Тройная стрелка влево/вправо/вверх 6"/>
          <p:cNvSpPr/>
          <p:nvPr/>
        </p:nvSpPr>
        <p:spPr>
          <a:xfrm rot="10800000">
            <a:off x="3071802" y="1928802"/>
            <a:ext cx="3286148" cy="850392"/>
          </a:xfrm>
          <a:prstGeom prst="leftRightUpArrow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руговая стрелка 12"/>
          <p:cNvSpPr/>
          <p:nvPr/>
        </p:nvSpPr>
        <p:spPr>
          <a:xfrm rot="11007824">
            <a:off x="2571736" y="4643446"/>
            <a:ext cx="1643074" cy="978408"/>
          </a:xfrm>
          <a:prstGeom prst="circularArrow">
            <a:avLst>
              <a:gd name="adj1" fmla="val 11625"/>
              <a:gd name="adj2" fmla="val 1142319"/>
              <a:gd name="adj3" fmla="val 688848"/>
              <a:gd name="adj4" fmla="val 9421665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Круговая стрелка 13"/>
          <p:cNvSpPr/>
          <p:nvPr/>
        </p:nvSpPr>
        <p:spPr>
          <a:xfrm>
            <a:off x="5357818" y="3714752"/>
            <a:ext cx="1643074" cy="978408"/>
          </a:xfrm>
          <a:prstGeom prst="circularArrow">
            <a:avLst>
              <a:gd name="adj1" fmla="val 11625"/>
              <a:gd name="adj2" fmla="val 1142319"/>
              <a:gd name="adj3" fmla="val 688848"/>
              <a:gd name="adj4" fmla="val 9421665"/>
              <a:gd name="adj5" fmla="val 12500"/>
            </a:avLst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Круговая стрелка 14"/>
          <p:cNvSpPr/>
          <p:nvPr/>
        </p:nvSpPr>
        <p:spPr>
          <a:xfrm>
            <a:off x="2500298" y="3643314"/>
            <a:ext cx="1643074" cy="978408"/>
          </a:xfrm>
          <a:prstGeom prst="circularArrow">
            <a:avLst>
              <a:gd name="adj1" fmla="val 11625"/>
              <a:gd name="adj2" fmla="val 1142319"/>
              <a:gd name="adj3" fmla="val 688848"/>
              <a:gd name="adj4" fmla="val 9421665"/>
              <a:gd name="adj5" fmla="val 12500"/>
            </a:avLst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Круговая стрелка 15"/>
          <p:cNvSpPr/>
          <p:nvPr/>
        </p:nvSpPr>
        <p:spPr>
          <a:xfrm rot="11007824">
            <a:off x="2599792" y="4692187"/>
            <a:ext cx="1643074" cy="978408"/>
          </a:xfrm>
          <a:prstGeom prst="circularArrow">
            <a:avLst>
              <a:gd name="adj1" fmla="val 11625"/>
              <a:gd name="adj2" fmla="val 1142319"/>
              <a:gd name="adj3" fmla="val 688848"/>
              <a:gd name="adj4" fmla="val 9421665"/>
              <a:gd name="adj5" fmla="val 12500"/>
            </a:avLst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Круговая стрелка 16"/>
          <p:cNvSpPr/>
          <p:nvPr/>
        </p:nvSpPr>
        <p:spPr>
          <a:xfrm rot="10800000">
            <a:off x="5357818" y="4714884"/>
            <a:ext cx="1643074" cy="978408"/>
          </a:xfrm>
          <a:prstGeom prst="circularArrow">
            <a:avLst>
              <a:gd name="adj1" fmla="val 11625"/>
              <a:gd name="adj2" fmla="val 1142319"/>
              <a:gd name="adj3" fmla="val 688848"/>
              <a:gd name="adj4" fmla="val 9421665"/>
              <a:gd name="adj5" fmla="val 12500"/>
            </a:avLst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571480"/>
          <a:ext cx="9144064" cy="6764765"/>
        </p:xfrm>
        <a:graphic>
          <a:graphicData uri="http://schemas.openxmlformats.org/drawingml/2006/table">
            <a:tbl>
              <a:tblPr/>
              <a:tblGrid>
                <a:gridCol w="1428728"/>
                <a:gridCol w="7715336"/>
              </a:tblGrid>
              <a:tr h="29028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Риски</a:t>
                      </a:r>
                      <a:endParaRPr lang="ru-RU" sz="2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Краткая характеристика</a:t>
                      </a:r>
                      <a:endParaRPr lang="ru-RU" sz="2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298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Стратегический риск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Характеризует смелую, новаторскую, инновационную деятельность педагога, вызванную пониманием и принятием реформ в сфере образования.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57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Риск 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рассогласования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Связан с расхождением между требованиями к учреждениям дополнительного образования детей со стороны властных и управленческих структур и возможностями педагога их выполнить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Физический риск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Заболевание обучающихся и педагогов в связи с интенсификацией учебной деятельности, приобретение разнообразных комплексов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71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Диспозиционный риск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Означает степень совпадения или несовпадения целей, установок, ожиданий и запросов педагога с групповыми целями, возможностями и миссией педагогического коллектива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76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Риск 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несоответствия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Характеризуется уровнем готовности / неготовности педагога выполнять профессиональную деятельность в соответствии с принятыми в социуме нормами и стандартами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48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Риск бездействия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Определяет стремление человека к конформизму, к подчинению групповому влиянию или давлению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44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Технологический риск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Возможные удачи и ошибки в выборе педагогом приёма, техники</a:t>
                      </a:r>
                      <a:endParaRPr lang="ru-RU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857224" y="0"/>
            <a:ext cx="754565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Виды педагогических рисков и их характеристика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153988" y="285728"/>
            <a:ext cx="8990012" cy="6151585"/>
            <a:chOff x="243" y="5741"/>
            <a:chExt cx="11303" cy="7542"/>
          </a:xfrm>
        </p:grpSpPr>
        <p:sp>
          <p:nvSpPr>
            <p:cNvPr id="25605" name="AutoShape 5"/>
            <p:cNvSpPr>
              <a:spLocks noChangeArrowheads="1"/>
            </p:cNvSpPr>
            <p:nvPr/>
          </p:nvSpPr>
          <p:spPr bwMode="auto">
            <a:xfrm>
              <a:off x="8049" y="8776"/>
              <a:ext cx="3497" cy="1105"/>
            </a:xfrm>
            <a:prstGeom prst="flowChartTerminator">
              <a:avLst/>
            </a:prstGeom>
            <a:solidFill>
              <a:srgbClr val="FFCCFF"/>
            </a:solidFill>
            <a:ln w="38100">
              <a:solidFill>
                <a:srgbClr val="E36C0A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Авторитарный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стиль педагога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06" name="AutoShape 6"/>
            <p:cNvSpPr>
              <a:spLocks noChangeArrowheads="1"/>
            </p:cNvSpPr>
            <p:nvPr/>
          </p:nvSpPr>
          <p:spPr bwMode="auto">
            <a:xfrm>
              <a:off x="7843" y="10512"/>
              <a:ext cx="3497" cy="1139"/>
            </a:xfrm>
            <a:prstGeom prst="flowChartTerminator">
              <a:avLst/>
            </a:prstGeom>
            <a:solidFill>
              <a:srgbClr val="FFCCFF"/>
            </a:solidFill>
            <a:ln w="38100">
              <a:solidFill>
                <a:srgbClr val="E36C0A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Неменяющаяся поза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   ученика на уроке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07" name="AutoShape 7"/>
            <p:cNvSpPr>
              <a:spLocks noChangeArrowheads="1"/>
            </p:cNvSpPr>
            <p:nvPr/>
          </p:nvSpPr>
          <p:spPr bwMode="auto">
            <a:xfrm>
              <a:off x="4027" y="7415"/>
              <a:ext cx="3816" cy="3683"/>
            </a:xfrm>
            <a:prstGeom prst="star8">
              <a:avLst>
                <a:gd name="adj" fmla="val 38250"/>
              </a:avLst>
            </a:prstGeom>
            <a:solidFill>
              <a:srgbClr val="FFFF00"/>
            </a:solidFill>
            <a:ln w="38100">
              <a:solidFill>
                <a:srgbClr val="C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E36C0A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Причины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физических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рисков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08" name="AutoShape 8"/>
            <p:cNvSpPr>
              <a:spLocks noChangeArrowheads="1"/>
            </p:cNvSpPr>
            <p:nvPr/>
          </p:nvSpPr>
          <p:spPr bwMode="auto">
            <a:xfrm>
              <a:off x="4215" y="5741"/>
              <a:ext cx="3834" cy="1178"/>
            </a:xfrm>
            <a:prstGeom prst="flowChartTerminator">
              <a:avLst/>
            </a:prstGeom>
            <a:solidFill>
              <a:srgbClr val="FFCCFF"/>
            </a:solidFill>
            <a:ln w="38100">
              <a:solidFill>
                <a:srgbClr val="E36C0A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Книжный материал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преобладает над опытом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09" name="AutoShape 9"/>
            <p:cNvSpPr>
              <a:spLocks noChangeArrowheads="1"/>
            </p:cNvSpPr>
            <p:nvPr/>
          </p:nvSpPr>
          <p:spPr bwMode="auto">
            <a:xfrm>
              <a:off x="344" y="7148"/>
              <a:ext cx="3497" cy="1045"/>
            </a:xfrm>
            <a:prstGeom prst="flowChartTerminator">
              <a:avLst/>
            </a:prstGeom>
            <a:solidFill>
              <a:srgbClr val="FFCCFF"/>
            </a:solidFill>
            <a:ln w="38100">
              <a:solidFill>
                <a:srgbClr val="E36C0A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Несоответствие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мебели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0" name="AutoShape 10"/>
            <p:cNvSpPr>
              <a:spLocks noChangeArrowheads="1"/>
            </p:cNvSpPr>
            <p:nvPr/>
          </p:nvSpPr>
          <p:spPr bwMode="auto">
            <a:xfrm>
              <a:off x="243" y="8776"/>
              <a:ext cx="3497" cy="1049"/>
            </a:xfrm>
            <a:prstGeom prst="flowChartTerminator">
              <a:avLst/>
            </a:prstGeom>
            <a:solidFill>
              <a:srgbClr val="FFCCFF"/>
            </a:solidFill>
            <a:ln w="38100">
              <a:solidFill>
                <a:srgbClr val="E36C0A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Малоактивный образ жизни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1" name="AutoShape 11"/>
            <p:cNvSpPr>
              <a:spLocks noChangeArrowheads="1"/>
            </p:cNvSpPr>
            <p:nvPr/>
          </p:nvSpPr>
          <p:spPr bwMode="auto">
            <a:xfrm>
              <a:off x="344" y="10511"/>
              <a:ext cx="3497" cy="1140"/>
            </a:xfrm>
            <a:prstGeom prst="flowChartTerminator">
              <a:avLst/>
            </a:prstGeom>
            <a:solidFill>
              <a:srgbClr val="FFCCFF"/>
            </a:solidFill>
            <a:ln w="38100">
              <a:solidFill>
                <a:srgbClr val="E36C0A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Снижение количества часов на сон и прогулку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2" name="AutoShape 12"/>
            <p:cNvSpPr>
              <a:spLocks noChangeArrowheads="1"/>
            </p:cNvSpPr>
            <p:nvPr/>
          </p:nvSpPr>
          <p:spPr bwMode="auto">
            <a:xfrm>
              <a:off x="7843" y="7119"/>
              <a:ext cx="3497" cy="1019"/>
            </a:xfrm>
            <a:prstGeom prst="flowChartTerminator">
              <a:avLst/>
            </a:prstGeom>
            <a:solidFill>
              <a:srgbClr val="FFCCFF"/>
            </a:solidFill>
            <a:ln w="38100">
              <a:solidFill>
                <a:srgbClr val="E36C0A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Слабая иммунная система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3" name="AutoShape 13"/>
            <p:cNvSpPr>
              <a:spLocks noChangeArrowheads="1"/>
            </p:cNvSpPr>
            <p:nvPr/>
          </p:nvSpPr>
          <p:spPr bwMode="auto">
            <a:xfrm>
              <a:off x="4027" y="11863"/>
              <a:ext cx="3685" cy="1420"/>
            </a:xfrm>
            <a:prstGeom prst="flowChartTerminator">
              <a:avLst/>
            </a:prstGeom>
            <a:solidFill>
              <a:srgbClr val="FFCCFF"/>
            </a:solidFill>
            <a:ln w="38100">
              <a:solidFill>
                <a:srgbClr val="E36C0A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Неправильно спланированная учебная деятельность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2428860" y="1571612"/>
            <a:ext cx="4601040" cy="3357533"/>
          </a:xfrm>
          <a:prstGeom prst="sun">
            <a:avLst>
              <a:gd name="adj" fmla="val 19317"/>
            </a:avLst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107763" dir="18900000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US" b="1" i="1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Модель 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системыпедагогической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 безопасности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воспитательнойсистемы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  ОУ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827349" y="519047"/>
            <a:ext cx="1874892" cy="1624074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>
            <a:solidFill>
              <a:srgbClr val="974706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Общая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теоре-тическая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под-готовка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безо-пасной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жизне-деятельности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6519608" y="680700"/>
            <a:ext cx="2267487" cy="1247961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>
            <a:solidFill>
              <a:srgbClr val="974706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Личностная подготовка к безопасной жизнедеятельности</a:t>
            </a:r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285916" y="2702979"/>
            <a:ext cx="1874892" cy="920344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>
            <a:solidFill>
              <a:srgbClr val="974706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Нормативно-правовая  база</a:t>
            </a: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6983584" y="2620536"/>
            <a:ext cx="2160416" cy="1094391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>
            <a:solidFill>
              <a:srgbClr val="974706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Дополнительные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образовательные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программы</a:t>
            </a:r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827349" y="4372316"/>
            <a:ext cx="1874892" cy="1700051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>
            <a:solidFill>
              <a:srgbClr val="974706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одго-товленности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педагогов дополнительного образования</a:t>
            </a: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3431238" y="5072273"/>
            <a:ext cx="2155859" cy="1785727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>
            <a:solidFill>
              <a:srgbClr val="974706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Использование новых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направле-ний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педагогичес-кой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науки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облас-ти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педагогической безопасности</a:t>
            </a:r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6500826" y="4500570"/>
            <a:ext cx="2111816" cy="1536781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>
            <a:solidFill>
              <a:srgbClr val="974706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системой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педагогической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безопасности</a:t>
            </a:r>
          </a:p>
        </p:txBody>
      </p:sp>
      <p:sp>
        <p:nvSpPr>
          <p:cNvPr id="26636" name="AutoShape 12"/>
          <p:cNvSpPr>
            <a:spLocks noChangeArrowheads="1"/>
          </p:cNvSpPr>
          <p:nvPr/>
        </p:nvSpPr>
        <p:spPr bwMode="auto">
          <a:xfrm>
            <a:off x="3473004" y="285728"/>
            <a:ext cx="2526433" cy="128568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>
            <a:solidFill>
              <a:srgbClr val="974706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Психологическая подготовка к безопасной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жизнедеятельности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2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2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2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2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30" grpId="0" animBg="1"/>
      <p:bldP spid="26631" grpId="0" animBg="1"/>
      <p:bldP spid="26632" grpId="0" animBg="1"/>
      <p:bldP spid="26633" grpId="0" animBg="1"/>
      <p:bldP spid="26634" grpId="0" animBg="1"/>
      <p:bldP spid="26635" grpId="0" animBg="1"/>
      <p:bldP spid="266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85728"/>
            <a:ext cx="80010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Результаты  проекта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000240"/>
            <a:ext cx="886033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создание сети образовательных учреждений в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г.о.Власиха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  участвующих в разработке системы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комп-лексной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безопасности  образовательного учреждения;</a:t>
            </a:r>
          </a:p>
          <a:p>
            <a:pPr algn="just">
              <a:buBlip>
                <a:blip r:embed="rId2"/>
              </a:buBlip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минимизация,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просчитывание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и  умение управлять  педагогическими  рисками;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расширение  взаимосвязи  познавательной  и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прак-тической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деятельности  по вопросам  педагогической  безопасности.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ru-RU" dirty="0"/>
          </a:p>
        </p:txBody>
      </p:sp>
      <p:pic>
        <p:nvPicPr>
          <p:cNvPr id="5" name="Рисунок 4" descr="Image0001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571480"/>
            <a:ext cx="955040" cy="95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4546" y="357166"/>
            <a:ext cx="4798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Цель  проекта: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28736"/>
            <a:ext cx="829740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Формирование у педагогического коллектива</a:t>
            </a:r>
          </a:p>
          <a:p>
            <a:pPr algn="ctr"/>
            <a:r>
              <a:rPr lang="ru-RU" sz="3200" dirty="0" smtClean="0"/>
              <a:t>готовности создания системы</a:t>
            </a:r>
          </a:p>
          <a:p>
            <a:pPr algn="ctr"/>
            <a:r>
              <a:rPr lang="ru-RU" sz="3200" dirty="0"/>
              <a:t>п</a:t>
            </a:r>
            <a:r>
              <a:rPr lang="ru-RU" sz="3200" dirty="0" smtClean="0"/>
              <a:t>едагогической безопасности в МОУДОД </a:t>
            </a:r>
          </a:p>
          <a:p>
            <a:pPr algn="ctr"/>
            <a:r>
              <a:rPr lang="ru-RU" sz="3200" dirty="0" smtClean="0"/>
              <a:t>центр</a:t>
            </a:r>
          </a:p>
          <a:p>
            <a:pPr algn="ctr"/>
            <a:r>
              <a:rPr lang="ru-RU" sz="3200" dirty="0"/>
              <a:t>д</a:t>
            </a:r>
            <a:r>
              <a:rPr lang="ru-RU" sz="3200" dirty="0" smtClean="0"/>
              <a:t>етского творчества </a:t>
            </a:r>
          </a:p>
          <a:p>
            <a:pPr algn="ctr"/>
            <a:r>
              <a:rPr lang="ru-RU" sz="3200" dirty="0" smtClean="0"/>
              <a:t>«Созвездие»</a:t>
            </a:r>
            <a:endParaRPr lang="ru-RU" sz="3200" dirty="0"/>
          </a:p>
        </p:txBody>
      </p:sp>
      <p:pic>
        <p:nvPicPr>
          <p:cNvPr id="4" name="Рисунок 3" descr="Image0001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955040" cy="95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-main-pic" descr="Картинка 1581 из 61845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2857496"/>
            <a:ext cx="2054225" cy="3811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58148" y="6429396"/>
            <a:ext cx="100013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-main-pic" descr="Картинка 26 из 597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130550" cy="2583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786182" y="357166"/>
            <a:ext cx="51482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Задачи  проекта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2826127"/>
            <a:ext cx="8833893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ru-RU" sz="2800" dirty="0"/>
              <a:t>п</a:t>
            </a:r>
            <a:r>
              <a:rPr lang="ru-RU" sz="2800" dirty="0" smtClean="0"/>
              <a:t>ознакомить педагогический коллектив    МОУДОД 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  ЦДТ  «Созвездие» с общетеоретическими основами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   педагогической безопасности;</a:t>
            </a:r>
          </a:p>
          <a:p>
            <a:pPr>
              <a:buBlip>
                <a:blip r:embed="rId4"/>
              </a:buBlip>
            </a:pPr>
            <a:r>
              <a:rPr lang="ru-RU" sz="2800" dirty="0"/>
              <a:t> </a:t>
            </a:r>
            <a:r>
              <a:rPr lang="ru-RU" sz="2800" dirty="0" smtClean="0"/>
              <a:t>показать воздействие опасностей педагогического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   характера на воспитательную систему </a:t>
            </a:r>
            <a:r>
              <a:rPr lang="ru-RU" sz="2800" dirty="0" err="1" smtClean="0"/>
              <a:t>образова</a:t>
            </a:r>
            <a:r>
              <a:rPr lang="ru-RU" sz="2800" dirty="0" smtClean="0"/>
              <a:t> – 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   тельного учреждения;</a:t>
            </a:r>
          </a:p>
          <a:p>
            <a:pPr>
              <a:buBlip>
                <a:blip r:embed="rId4"/>
              </a:buBlip>
            </a:pPr>
            <a:r>
              <a:rPr lang="ru-RU" sz="2800" dirty="0"/>
              <a:t> </a:t>
            </a:r>
            <a:r>
              <a:rPr lang="ru-RU" sz="2800" dirty="0" smtClean="0"/>
              <a:t> раскрыть сущность и необходимость создания </a:t>
            </a:r>
            <a:r>
              <a:rPr lang="ru-RU" sz="2800" dirty="0" err="1" smtClean="0"/>
              <a:t>сис</a:t>
            </a:r>
            <a:r>
              <a:rPr lang="ru-RU" sz="2800" dirty="0" smtClean="0"/>
              <a:t>-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    темы педагогической безопасности в </a:t>
            </a:r>
            <a:r>
              <a:rPr lang="ru-RU" sz="2800" dirty="0" err="1" smtClean="0"/>
              <a:t>образователь</a:t>
            </a:r>
            <a:r>
              <a:rPr lang="ru-RU" sz="2800" dirty="0" smtClean="0"/>
              <a:t>-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    ном учреждении.</a:t>
            </a:r>
          </a:p>
          <a:p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29600" y="6572272"/>
            <a:ext cx="914400" cy="149203"/>
          </a:xfrm>
        </p:spPr>
        <p:txBody>
          <a:bodyPr/>
          <a:lstStyle/>
          <a:p>
            <a:fld id="{4B760A9F-7229-483F-B892-FE1D26B72498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3571868" y="642918"/>
            <a:ext cx="2017713" cy="858838"/>
          </a:xfrm>
          <a:prstGeom prst="flowChartTerminator">
            <a:avLst/>
          </a:prstGeom>
          <a:solidFill>
            <a:srgbClr val="FF99FF"/>
          </a:solidFill>
          <a:ln w="38100">
            <a:solidFill>
              <a:srgbClr val="FF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Директор</a:t>
            </a:r>
            <a:endParaRPr lang="ru-RU" sz="140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МОУ ДОД ЦДТ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3214678" y="2000240"/>
            <a:ext cx="2851150" cy="1047750"/>
          </a:xfrm>
          <a:prstGeom prst="flowChartTerminator">
            <a:avLst/>
          </a:prstGeom>
          <a:solidFill>
            <a:srgbClr val="FF99FF"/>
          </a:solidFill>
          <a:ln w="38100">
            <a:solidFill>
              <a:srgbClr val="FF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Зам.директора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 УВР, зам.директора по массовой работе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000496" y="4929198"/>
            <a:ext cx="1671638" cy="13081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8100">
            <a:solidFill>
              <a:srgbClr val="E36C0A"/>
            </a:solidFill>
            <a:round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 rot="-2670521">
            <a:off x="3820972" y="3216461"/>
            <a:ext cx="1679575" cy="1601787"/>
          </a:xfrm>
          <a:custGeom>
            <a:avLst/>
            <a:gdLst>
              <a:gd name="G0" fmla="+- 2867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330" y="15304"/>
                </a:moveTo>
                <a:cubicBezTo>
                  <a:pt x="18243" y="13979"/>
                  <a:pt x="18733" y="12408"/>
                  <a:pt x="18733" y="10800"/>
                </a:cubicBezTo>
                <a:cubicBezTo>
                  <a:pt x="18733" y="6418"/>
                  <a:pt x="15181" y="2867"/>
                  <a:pt x="10800" y="2867"/>
                </a:cubicBezTo>
                <a:cubicBezTo>
                  <a:pt x="9191" y="2866"/>
                  <a:pt x="7620" y="3356"/>
                  <a:pt x="6295" y="4269"/>
                </a:cubicBezTo>
                <a:close/>
                <a:moveTo>
                  <a:pt x="4269" y="6295"/>
                </a:moveTo>
                <a:cubicBezTo>
                  <a:pt x="3356" y="7620"/>
                  <a:pt x="2867" y="9191"/>
                  <a:pt x="2867" y="10799"/>
                </a:cubicBezTo>
                <a:cubicBezTo>
                  <a:pt x="2867" y="15181"/>
                  <a:pt x="6418" y="18733"/>
                  <a:pt x="10800" y="18733"/>
                </a:cubicBezTo>
                <a:cubicBezTo>
                  <a:pt x="12408" y="18733"/>
                  <a:pt x="13979" y="18243"/>
                  <a:pt x="15304" y="17330"/>
                </a:cubicBezTo>
                <a:close/>
              </a:path>
            </a:pathLst>
          </a:custGeom>
          <a:solidFill>
            <a:srgbClr val="FFFF00"/>
          </a:solidFill>
          <a:ln w="38100">
            <a:solidFill>
              <a:srgbClr val="E36C0A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AutoShape 9" descr="5%"/>
          <p:cNvSpPr>
            <a:spLocks noChangeArrowheads="1"/>
          </p:cNvSpPr>
          <p:nvPr/>
        </p:nvSpPr>
        <p:spPr bwMode="auto">
          <a:xfrm>
            <a:off x="0" y="6302375"/>
            <a:ext cx="8534400" cy="555625"/>
          </a:xfrm>
          <a:prstGeom prst="flowChartTerminator">
            <a:avLst/>
          </a:prstGeom>
          <a:pattFill prst="pct5">
            <a:fgClr>
              <a:srgbClr val="FF0000"/>
            </a:fgClr>
            <a:bgClr>
              <a:srgbClr val="FFFFFF"/>
            </a:bgClr>
          </a:pattFill>
          <a:ln w="5715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Информационное поле  воспитания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6929454" y="928670"/>
            <a:ext cx="704850" cy="2916238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38100">
            <a:solidFill>
              <a:srgbClr val="00B050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Заказ социума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8001024" y="857232"/>
            <a:ext cx="876300" cy="5410200"/>
          </a:xfrm>
          <a:prstGeom prst="leftArrowCallout">
            <a:avLst>
              <a:gd name="adj1" fmla="val 167382"/>
              <a:gd name="adj2" fmla="val 139142"/>
              <a:gd name="adj3" fmla="val 25759"/>
              <a:gd name="adj4" fmla="val 66667"/>
            </a:avLst>
          </a:prstGeom>
          <a:solidFill>
            <a:srgbClr val="B6DDE8"/>
          </a:solidFill>
          <a:ln w="38100">
            <a:solidFill>
              <a:srgbClr val="0070C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Воздействие внешней среды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214282" y="2000240"/>
            <a:ext cx="2552700" cy="1201738"/>
          </a:xfrm>
          <a:prstGeom prst="flowChartMagneticDisk">
            <a:avLst/>
          </a:prstGeom>
          <a:solidFill>
            <a:srgbClr val="E5DFEC"/>
          </a:solidFill>
          <a:ln w="38100">
            <a:solidFill>
              <a:srgbClr val="7030A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Цель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воспитатель-ной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работы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500034" y="4000504"/>
            <a:ext cx="2038350" cy="1885950"/>
          </a:xfrm>
          <a:prstGeom prst="flowChartMagneticDisk">
            <a:avLst/>
          </a:prstGeom>
          <a:solidFill>
            <a:srgbClr val="E5DFEC"/>
          </a:solidFill>
          <a:ln w="38100">
            <a:solidFill>
              <a:srgbClr val="7030A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Методы и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редства воспитания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000496" y="3357562"/>
            <a:ext cx="1381125" cy="10668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2000" kern="10" spc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Педагогический</a:t>
            </a:r>
            <a:endParaRPr lang="ru-RU" sz="2000" kern="10" spc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4071934" y="4500570"/>
            <a:ext cx="1123950" cy="29051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rtl="0"/>
            <a:r>
              <a:rPr lang="ru-RU" sz="18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коллектив</a:t>
            </a:r>
            <a:endParaRPr lang="ru-RU" sz="18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4000496" y="3929066"/>
            <a:ext cx="1381125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200" kern="10" spc="0" dirty="0" smtClean="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МОУ  ДОД  ЦДТ</a:t>
            </a:r>
            <a:endParaRPr lang="ru-RU" sz="1200" kern="10" spc="0" dirty="0">
              <a:ln w="9525">
                <a:solidFill>
                  <a:srgbClr val="0066FF"/>
                </a:solidFill>
                <a:round/>
                <a:headEnd/>
                <a:tailEnd/>
              </a:ln>
              <a:solidFill>
                <a:srgbClr val="336699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4143372" y="5715016"/>
            <a:ext cx="1419225" cy="4699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rtl="0"/>
            <a:r>
              <a:rPr lang="ru-RU" sz="2000" i="1" kern="10" spc="0" dirty="0" smtClean="0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Обучающиеся</a:t>
            </a:r>
            <a:endParaRPr lang="ru-RU" sz="2000" i="1" kern="10" spc="0" dirty="0">
              <a:ln w="9525">
                <a:solidFill>
                  <a:srgbClr val="C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2062" name="AutoShape 14"/>
          <p:cNvSpPr>
            <a:spLocks noChangeShapeType="1"/>
          </p:cNvSpPr>
          <p:nvPr/>
        </p:nvSpPr>
        <p:spPr bwMode="auto">
          <a:xfrm flipV="1">
            <a:off x="2285984" y="1498600"/>
            <a:ext cx="1144604" cy="501640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3" name="AutoShape 15"/>
          <p:cNvSpPr>
            <a:spLocks noChangeShapeType="1"/>
          </p:cNvSpPr>
          <p:nvPr/>
        </p:nvSpPr>
        <p:spPr bwMode="auto">
          <a:xfrm>
            <a:off x="6016625" y="2851150"/>
            <a:ext cx="901700" cy="0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4" name="AutoShape 16"/>
          <p:cNvSpPr>
            <a:spLocks noChangeShapeType="1"/>
          </p:cNvSpPr>
          <p:nvPr/>
        </p:nvSpPr>
        <p:spPr bwMode="auto">
          <a:xfrm>
            <a:off x="5607050" y="1498600"/>
            <a:ext cx="1214438" cy="0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5" name="AutoShape 17"/>
          <p:cNvSpPr>
            <a:spLocks noChangeShapeType="1"/>
          </p:cNvSpPr>
          <p:nvPr/>
        </p:nvSpPr>
        <p:spPr bwMode="auto">
          <a:xfrm>
            <a:off x="5500694" y="3714752"/>
            <a:ext cx="1371600" cy="0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4" name="AutoShape 26"/>
          <p:cNvSpPr>
            <a:spLocks noChangeShapeType="1"/>
          </p:cNvSpPr>
          <p:nvPr/>
        </p:nvSpPr>
        <p:spPr bwMode="auto">
          <a:xfrm flipH="1" flipV="1">
            <a:off x="5429256" y="4286256"/>
            <a:ext cx="1357322" cy="2000264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5" name="AutoShape 27"/>
          <p:cNvSpPr>
            <a:spLocks noChangeShapeType="1"/>
          </p:cNvSpPr>
          <p:nvPr/>
        </p:nvSpPr>
        <p:spPr bwMode="auto">
          <a:xfrm flipH="1" flipV="1">
            <a:off x="7429518" y="3929066"/>
            <a:ext cx="45719" cy="2286016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6" name="AutoShape 18"/>
          <p:cNvSpPr>
            <a:spLocks noChangeShapeType="1"/>
          </p:cNvSpPr>
          <p:nvPr/>
        </p:nvSpPr>
        <p:spPr bwMode="auto">
          <a:xfrm flipV="1">
            <a:off x="203519" y="3071810"/>
            <a:ext cx="82201" cy="3286146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8" name="AutoShape 20"/>
          <p:cNvSpPr>
            <a:spLocks noChangeShapeType="1"/>
          </p:cNvSpPr>
          <p:nvPr/>
        </p:nvSpPr>
        <p:spPr bwMode="auto">
          <a:xfrm flipH="1">
            <a:off x="1474447" y="5857892"/>
            <a:ext cx="45719" cy="428628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7" name="AutoShape 19"/>
          <p:cNvSpPr>
            <a:spLocks noChangeShapeType="1"/>
          </p:cNvSpPr>
          <p:nvPr/>
        </p:nvSpPr>
        <p:spPr bwMode="auto">
          <a:xfrm>
            <a:off x="1643042" y="3214686"/>
            <a:ext cx="0" cy="742950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1" name="AutoShape 23"/>
          <p:cNvSpPr>
            <a:spLocks noChangeShapeType="1"/>
          </p:cNvSpPr>
          <p:nvPr/>
        </p:nvSpPr>
        <p:spPr bwMode="auto">
          <a:xfrm flipH="1" flipV="1">
            <a:off x="2687638" y="5384800"/>
            <a:ext cx="1247775" cy="419100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0" name="AutoShape 22"/>
          <p:cNvSpPr>
            <a:spLocks noChangeShapeType="1"/>
          </p:cNvSpPr>
          <p:nvPr/>
        </p:nvSpPr>
        <p:spPr bwMode="auto">
          <a:xfrm>
            <a:off x="2500298" y="3214687"/>
            <a:ext cx="1270015" cy="855664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9" name="AutoShape 21"/>
          <p:cNvSpPr>
            <a:spLocks noChangeShapeType="1"/>
          </p:cNvSpPr>
          <p:nvPr/>
        </p:nvSpPr>
        <p:spPr bwMode="auto">
          <a:xfrm flipH="1">
            <a:off x="2786050" y="2928934"/>
            <a:ext cx="476250" cy="0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3" name="AutoShape 25"/>
          <p:cNvSpPr>
            <a:spLocks noChangeShapeType="1"/>
          </p:cNvSpPr>
          <p:nvPr/>
        </p:nvSpPr>
        <p:spPr bwMode="auto">
          <a:xfrm>
            <a:off x="5643570" y="5857892"/>
            <a:ext cx="117157" cy="357190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2" name="AutoShape 24"/>
          <p:cNvSpPr>
            <a:spLocks noChangeShapeType="1"/>
          </p:cNvSpPr>
          <p:nvPr/>
        </p:nvSpPr>
        <p:spPr bwMode="auto">
          <a:xfrm>
            <a:off x="5286380" y="4572009"/>
            <a:ext cx="71438" cy="500065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7" name="AutoShape 29"/>
          <p:cNvSpPr>
            <a:spLocks noChangeShapeType="1"/>
          </p:cNvSpPr>
          <p:nvPr/>
        </p:nvSpPr>
        <p:spPr bwMode="auto">
          <a:xfrm>
            <a:off x="3929058" y="3071810"/>
            <a:ext cx="0" cy="417513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6" name="AutoShape 28"/>
          <p:cNvSpPr>
            <a:spLocks noChangeShapeType="1"/>
          </p:cNvSpPr>
          <p:nvPr/>
        </p:nvSpPr>
        <p:spPr bwMode="auto">
          <a:xfrm>
            <a:off x="4572000" y="1571612"/>
            <a:ext cx="0" cy="398462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0" y="-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0" i="1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1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Воспитательная система МОУ ДОД ЦДТ «Созвездие»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5</a:t>
            </a:fld>
            <a:endParaRPr lang="ru-RU"/>
          </a:p>
        </p:txBody>
      </p:sp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214281" y="428604"/>
            <a:ext cx="8715437" cy="6429396"/>
            <a:chOff x="3278" y="3130"/>
            <a:chExt cx="11804" cy="8774"/>
          </a:xfrm>
        </p:grpSpPr>
        <p:pic>
          <p:nvPicPr>
            <p:cNvPr id="30723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78" y="3509"/>
              <a:ext cx="11804" cy="8395"/>
            </a:xfrm>
            <a:prstGeom prst="rect">
              <a:avLst/>
            </a:prstGeom>
            <a:noFill/>
          </p:spPr>
        </p:pic>
        <p:sp>
          <p:nvSpPr>
            <p:cNvPr id="30724" name="Text Box 4"/>
            <p:cNvSpPr txBox="1">
              <a:spLocks noChangeArrowheads="1"/>
            </p:cNvSpPr>
            <p:nvPr/>
          </p:nvSpPr>
          <p:spPr bwMode="auto">
            <a:xfrm>
              <a:off x="7915" y="3130"/>
              <a:ext cx="883" cy="254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Социум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214282" y="4429132"/>
            <a:ext cx="571504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25" name="WordArt 5"/>
          <p:cNvSpPr>
            <a:spLocks noChangeArrowheads="1" noChangeShapeType="1" noTextEdit="1"/>
          </p:cNvSpPr>
          <p:nvPr/>
        </p:nvSpPr>
        <p:spPr bwMode="auto">
          <a:xfrm>
            <a:off x="500034" y="0"/>
            <a:ext cx="8353455" cy="473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000" i="1" kern="10" spc="0" smtClean="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 Связь образовательного и воспитательного пространства</a:t>
            </a:r>
          </a:p>
          <a:p>
            <a:pPr algn="ctr" rtl="0"/>
            <a:r>
              <a:rPr lang="ru-RU" sz="2000" i="1" kern="10" spc="0" smtClean="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по проблеме педагогической безопасности</a:t>
            </a:r>
            <a:endParaRPr lang="ru-RU" sz="2000" i="1" kern="10" spc="0">
              <a:ln w="6350">
                <a:solidFill>
                  <a:srgbClr val="FF0000"/>
                </a:solidFill>
                <a:round/>
                <a:headEnd/>
                <a:tailEnd/>
              </a:ln>
              <a:solidFill>
                <a:srgbClr val="336699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30726" name="WordArt 6"/>
          <p:cNvSpPr>
            <a:spLocks noChangeArrowheads="1" noChangeShapeType="1" noTextEdit="1"/>
          </p:cNvSpPr>
          <p:nvPr/>
        </p:nvSpPr>
        <p:spPr bwMode="auto">
          <a:xfrm>
            <a:off x="214282" y="5286388"/>
            <a:ext cx="96202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2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Arial"/>
                <a:cs typeface="Arial"/>
              </a:rPr>
              <a:t>Социальные  </a:t>
            </a:r>
          </a:p>
          <a:p>
            <a:pPr algn="ctr" rtl="0"/>
            <a:r>
              <a:rPr lang="ru-RU" sz="12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Arial"/>
                <a:cs typeface="Arial"/>
              </a:rPr>
              <a:t> службы</a:t>
            </a:r>
            <a:endParaRPr lang="ru-RU" sz="12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6699"/>
              </a:solidFill>
              <a:effectLst/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1169551" cy="6072230"/>
          </a:xfrm>
          <a:prstGeom prst="rect">
            <a:avLst/>
          </a:prstGeom>
          <a:noFill/>
        </p:spPr>
        <p:txBody>
          <a:bodyPr vert="vert270"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Воспитание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культуры безопасности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Блок-схема: документ 2"/>
          <p:cNvSpPr/>
          <p:nvPr/>
        </p:nvSpPr>
        <p:spPr>
          <a:xfrm>
            <a:off x="1500166" y="214290"/>
            <a:ext cx="3143272" cy="1428760"/>
          </a:xfrm>
          <a:prstGeom prst="flowChartDocumen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Общая теоретическая подготовка к безопасной жизнедеятельности</a:t>
            </a:r>
            <a:endParaRPr lang="ru-RU" sz="2000" b="1" dirty="0"/>
          </a:p>
        </p:txBody>
      </p:sp>
      <p:sp>
        <p:nvSpPr>
          <p:cNvPr id="4" name="Блок-схема: документ 3"/>
          <p:cNvSpPr/>
          <p:nvPr/>
        </p:nvSpPr>
        <p:spPr>
          <a:xfrm>
            <a:off x="1500166" y="1785926"/>
            <a:ext cx="3143272" cy="1357322"/>
          </a:xfrm>
          <a:prstGeom prst="flowChartDocumen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Формирование предметных умений </a:t>
            </a:r>
          </a:p>
          <a:p>
            <a:pPr algn="ctr"/>
            <a:r>
              <a:rPr lang="ru-RU" sz="2000" b="1" dirty="0" smtClean="0"/>
              <a:t>и навыков</a:t>
            </a:r>
            <a:endParaRPr lang="ru-RU" sz="2000" b="1" dirty="0"/>
          </a:p>
        </p:txBody>
      </p:sp>
      <p:sp>
        <p:nvSpPr>
          <p:cNvPr id="5" name="Блок-схема: документ 4"/>
          <p:cNvSpPr/>
          <p:nvPr/>
        </p:nvSpPr>
        <p:spPr>
          <a:xfrm>
            <a:off x="1500166" y="3286124"/>
            <a:ext cx="3143272" cy="1541342"/>
          </a:xfrm>
          <a:prstGeom prst="flowChartDocumen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      Психологическая подготовка к безопасной     жизнедеятельности</a:t>
            </a:r>
          </a:p>
          <a:p>
            <a:pPr algn="just"/>
            <a:endParaRPr lang="ru-RU" sz="2000" b="1" dirty="0"/>
          </a:p>
        </p:txBody>
      </p:sp>
      <p:sp>
        <p:nvSpPr>
          <p:cNvPr id="6" name="Блок-схема: документ 5"/>
          <p:cNvSpPr/>
          <p:nvPr/>
        </p:nvSpPr>
        <p:spPr>
          <a:xfrm>
            <a:off x="1571604" y="5000636"/>
            <a:ext cx="3143272" cy="1541342"/>
          </a:xfrm>
          <a:prstGeom prst="flowChartDocumen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Развитие качеств личности ,необходимых для безопасной жизнедеятельност</a:t>
            </a:r>
            <a:r>
              <a:rPr lang="ru-RU" sz="2000" b="1" dirty="0" smtClean="0"/>
              <a:t>и</a:t>
            </a:r>
            <a:endParaRPr lang="ru-RU" sz="2000" b="1" dirty="0"/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5429256" y="214290"/>
            <a:ext cx="3500462" cy="1000132"/>
          </a:xfrm>
          <a:prstGeom prst="flowChartTerminator">
            <a:avLst/>
          </a:prstGeom>
          <a:solidFill>
            <a:srgbClr val="FFFF00"/>
          </a:solidFill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Осмысление общих проблем риска, безопасности,</a:t>
            </a:r>
          </a:p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опасности  и  т.д.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5500694" y="1785926"/>
            <a:ext cx="3429024" cy="1143008"/>
          </a:xfrm>
          <a:prstGeom prst="flowChartTerminator">
            <a:avLst/>
          </a:prstGeom>
          <a:solidFill>
            <a:srgbClr val="FFFF00"/>
          </a:solidFill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Видов </a:t>
            </a:r>
            <a:r>
              <a:rPr lang="ru-RU" sz="1600" dirty="0" err="1" smtClean="0">
                <a:solidFill>
                  <a:srgbClr val="FF0000"/>
                </a:solidFill>
              </a:rPr>
              <a:t>деятельности,которые</a:t>
            </a:r>
            <a:r>
              <a:rPr lang="ru-RU" sz="1600" dirty="0" smtClean="0">
                <a:solidFill>
                  <a:srgbClr val="FF0000"/>
                </a:solidFill>
              </a:rPr>
              <a:t> осуществляются  не только в безопасных </a:t>
            </a:r>
            <a:r>
              <a:rPr lang="ru-RU" sz="1600" dirty="0" err="1" smtClean="0">
                <a:solidFill>
                  <a:srgbClr val="FF0000"/>
                </a:solidFill>
              </a:rPr>
              <a:t>условиях,но</a:t>
            </a:r>
            <a:r>
              <a:rPr lang="ru-RU" sz="1600" dirty="0" smtClean="0">
                <a:solidFill>
                  <a:srgbClr val="FF0000"/>
                </a:solidFill>
              </a:rPr>
              <a:t> и в </a:t>
            </a:r>
            <a:r>
              <a:rPr lang="ru-RU" sz="1600" dirty="0" err="1" smtClean="0">
                <a:solidFill>
                  <a:srgbClr val="FF0000"/>
                </a:solidFill>
              </a:rPr>
              <a:t>услових</a:t>
            </a:r>
            <a:r>
              <a:rPr lang="ru-RU" sz="1600" dirty="0" smtClean="0">
                <a:solidFill>
                  <a:srgbClr val="FF0000"/>
                </a:solidFill>
              </a:rPr>
              <a:t> риска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9" name="Блок-схема: знак завершения 8"/>
          <p:cNvSpPr/>
          <p:nvPr/>
        </p:nvSpPr>
        <p:spPr>
          <a:xfrm>
            <a:off x="5572132" y="3357562"/>
            <a:ext cx="3286148" cy="1071570"/>
          </a:xfrm>
          <a:prstGeom prst="flowChartTerminator">
            <a:avLst/>
          </a:prstGeom>
          <a:solidFill>
            <a:srgbClr val="FFFF00"/>
          </a:solidFill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Формирование </a:t>
            </a:r>
            <a:r>
              <a:rPr lang="ru-RU" sz="1600" dirty="0" err="1" smtClean="0">
                <a:solidFill>
                  <a:srgbClr val="FF0000"/>
                </a:solidFill>
              </a:rPr>
              <a:t>смелости,решительности,го-товности</a:t>
            </a:r>
            <a:r>
              <a:rPr lang="ru-RU" sz="1600" dirty="0" smtClean="0">
                <a:solidFill>
                  <a:srgbClr val="FF0000"/>
                </a:solidFill>
              </a:rPr>
              <a:t> к разумному риску и т.д.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5572132" y="5000636"/>
            <a:ext cx="3357586" cy="1357322"/>
          </a:xfrm>
          <a:prstGeom prst="flowChartTerminator">
            <a:avLst/>
          </a:prstGeom>
          <a:solidFill>
            <a:srgbClr val="FFFF00"/>
          </a:solidFill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FF0000"/>
                </a:solidFill>
              </a:rPr>
              <a:t>Проницательности,дальновидности,гуманности,оптимистичности</a:t>
            </a:r>
            <a:r>
              <a:rPr lang="ru-RU" sz="1600" dirty="0" smtClean="0">
                <a:solidFill>
                  <a:srgbClr val="FF0000"/>
                </a:solidFill>
              </a:rPr>
              <a:t>  и т.д.как основы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</a:rPr>
              <a:t>б</a:t>
            </a:r>
            <a:r>
              <a:rPr lang="ru-RU" sz="1600" dirty="0" smtClean="0">
                <a:solidFill>
                  <a:srgbClr val="FF0000"/>
                </a:solidFill>
              </a:rPr>
              <a:t>езопасности человека и общества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20" name="Молния 19"/>
          <p:cNvSpPr/>
          <p:nvPr/>
        </p:nvSpPr>
        <p:spPr>
          <a:xfrm rot="18767492">
            <a:off x="4710602" y="540051"/>
            <a:ext cx="651492" cy="662433"/>
          </a:xfrm>
          <a:prstGeom prst="lightningBolt">
            <a:avLst/>
          </a:prstGeom>
          <a:solidFill>
            <a:srgbClr val="FF33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Молния 20"/>
          <p:cNvSpPr/>
          <p:nvPr/>
        </p:nvSpPr>
        <p:spPr>
          <a:xfrm rot="18767492">
            <a:off x="4710600" y="1990196"/>
            <a:ext cx="651492" cy="662433"/>
          </a:xfrm>
          <a:prstGeom prst="lightningBolt">
            <a:avLst/>
          </a:prstGeom>
          <a:solidFill>
            <a:srgbClr val="FF33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Молния 21"/>
          <p:cNvSpPr/>
          <p:nvPr/>
        </p:nvSpPr>
        <p:spPr>
          <a:xfrm rot="18767492">
            <a:off x="4710600" y="3561832"/>
            <a:ext cx="651492" cy="662433"/>
          </a:xfrm>
          <a:prstGeom prst="lightningBolt">
            <a:avLst/>
          </a:prstGeom>
          <a:solidFill>
            <a:srgbClr val="FF33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Молния 22"/>
          <p:cNvSpPr/>
          <p:nvPr/>
        </p:nvSpPr>
        <p:spPr>
          <a:xfrm rot="18767492">
            <a:off x="4782039" y="5276343"/>
            <a:ext cx="651492" cy="662433"/>
          </a:xfrm>
          <a:prstGeom prst="lightningBolt">
            <a:avLst/>
          </a:prstGeom>
          <a:solidFill>
            <a:srgbClr val="FF33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Левая фигурная скобка 23"/>
          <p:cNvSpPr/>
          <p:nvPr/>
        </p:nvSpPr>
        <p:spPr>
          <a:xfrm>
            <a:off x="1071538" y="785794"/>
            <a:ext cx="428628" cy="5357850"/>
          </a:xfrm>
          <a:prstGeom prst="leftBrace">
            <a:avLst>
              <a:gd name="adj1" fmla="val 8333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2786050" y="2500306"/>
            <a:ext cx="3286148" cy="2857520"/>
          </a:xfrm>
          <a:prstGeom prst="sun">
            <a:avLst/>
          </a:prstGeom>
          <a:solidFill>
            <a:srgbClr val="66FF99"/>
          </a:solidFill>
          <a:ln w="38100">
            <a:solidFill>
              <a:srgbClr val="FF0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В К Б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142844" y="1643050"/>
            <a:ext cx="2071702" cy="914400"/>
          </a:xfrm>
          <a:prstGeom prst="cloud">
            <a:avLst/>
          </a:prstGeom>
          <a:solidFill>
            <a:srgbClr val="FFFF6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функции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285720" y="2928934"/>
            <a:ext cx="1785950" cy="914400"/>
          </a:xfrm>
          <a:prstGeom prst="cloud">
            <a:avLst/>
          </a:prstGeom>
          <a:solidFill>
            <a:srgbClr val="FFFF6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цели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2428860" y="1500174"/>
            <a:ext cx="2928958" cy="857256"/>
          </a:xfrm>
          <a:prstGeom prst="cloud">
            <a:avLst/>
          </a:prstGeom>
          <a:solidFill>
            <a:srgbClr val="FFFF6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компонента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5572132" y="1285860"/>
            <a:ext cx="2000264" cy="914400"/>
          </a:xfrm>
          <a:prstGeom prst="cloud">
            <a:avLst/>
          </a:prstGeom>
          <a:solidFill>
            <a:srgbClr val="FFFF6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элемента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0" y="4214818"/>
            <a:ext cx="3214678" cy="914400"/>
          </a:xfrm>
          <a:prstGeom prst="cloud">
            <a:avLst/>
          </a:prstGeom>
          <a:solidFill>
            <a:srgbClr val="FFFF6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Педагогического условия воспитания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214282" y="5643578"/>
            <a:ext cx="2214578" cy="914400"/>
          </a:xfrm>
          <a:prstGeom prst="cloud">
            <a:avLst/>
          </a:prstGeom>
          <a:solidFill>
            <a:srgbClr val="FFFF6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принципа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2" name="Облако 11"/>
          <p:cNvSpPr/>
          <p:nvPr/>
        </p:nvSpPr>
        <p:spPr>
          <a:xfrm>
            <a:off x="2714612" y="5572140"/>
            <a:ext cx="3571900" cy="914400"/>
          </a:xfrm>
          <a:prstGeom prst="cloud">
            <a:avLst/>
          </a:prstGeom>
          <a:solidFill>
            <a:srgbClr val="FFFF6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закономерности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3" name="Облако 12"/>
          <p:cNvSpPr/>
          <p:nvPr/>
        </p:nvSpPr>
        <p:spPr>
          <a:xfrm>
            <a:off x="6572264" y="5572140"/>
            <a:ext cx="2143140" cy="914400"/>
          </a:xfrm>
          <a:prstGeom prst="cloud">
            <a:avLst/>
          </a:prstGeom>
          <a:solidFill>
            <a:srgbClr val="FFFF6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средства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4" name="Облако 13"/>
          <p:cNvSpPr/>
          <p:nvPr/>
        </p:nvSpPr>
        <p:spPr>
          <a:xfrm>
            <a:off x="7143768" y="2071678"/>
            <a:ext cx="1785950" cy="914400"/>
          </a:xfrm>
          <a:prstGeom prst="cloud">
            <a:avLst/>
          </a:prstGeom>
          <a:solidFill>
            <a:srgbClr val="FFFF6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этапа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5" name="Облако 14"/>
          <p:cNvSpPr/>
          <p:nvPr/>
        </p:nvSpPr>
        <p:spPr>
          <a:xfrm>
            <a:off x="6286512" y="3214686"/>
            <a:ext cx="2643206" cy="914400"/>
          </a:xfrm>
          <a:prstGeom prst="cloud">
            <a:avLst/>
          </a:prstGeom>
          <a:solidFill>
            <a:srgbClr val="FFFF6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содержания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6" name="Облако 15"/>
          <p:cNvSpPr/>
          <p:nvPr/>
        </p:nvSpPr>
        <p:spPr>
          <a:xfrm>
            <a:off x="6929454" y="4500570"/>
            <a:ext cx="1785950" cy="914400"/>
          </a:xfrm>
          <a:prstGeom prst="cloud">
            <a:avLst/>
          </a:prstGeom>
          <a:solidFill>
            <a:srgbClr val="FFFF6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формы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5720" y="0"/>
            <a:ext cx="837306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Воспитание культуры безопасности выступает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качестве: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-main-pic" descr="Картинка 1814 из 61702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0510" y="0"/>
            <a:ext cx="1453490" cy="1586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0"/>
            <a:ext cx="5357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ВКБ – это: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071546"/>
            <a:ext cx="850112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Blip>
                <a:blip r:embed="rId4"/>
              </a:buBlip>
            </a:pPr>
            <a:r>
              <a:rPr lang="ru-RU" dirty="0" smtClean="0"/>
              <a:t> </a:t>
            </a:r>
            <a:r>
              <a:rPr lang="ru-RU" sz="2000" b="1" dirty="0" smtClean="0"/>
              <a:t>компонент</a:t>
            </a:r>
            <a:r>
              <a:rPr lang="ru-RU" sz="2000" dirty="0" smtClean="0"/>
              <a:t> педагогического процесса ,способствующий формированию        личности ,готовой действовать в непредсказуемых условиях;</a:t>
            </a:r>
          </a:p>
          <a:p>
            <a:pPr algn="just">
              <a:buBlip>
                <a:blip r:embed="rId4"/>
              </a:buBlip>
            </a:pPr>
            <a:r>
              <a:rPr lang="ru-RU" sz="2000" dirty="0"/>
              <a:t> </a:t>
            </a:r>
            <a:r>
              <a:rPr lang="ru-RU" sz="2000" b="1" dirty="0" smtClean="0"/>
              <a:t>этап</a:t>
            </a:r>
            <a:r>
              <a:rPr lang="ru-RU" sz="2000" dirty="0" smtClean="0"/>
              <a:t> педагогического процесса, на котором осуществляется воплощение культуры безопасности в личности воспитанников;</a:t>
            </a:r>
          </a:p>
          <a:p>
            <a:pPr algn="just">
              <a:buBlip>
                <a:blip r:embed="rId4"/>
              </a:buBlip>
            </a:pPr>
            <a:r>
              <a:rPr lang="ru-RU" sz="2000" dirty="0"/>
              <a:t> </a:t>
            </a:r>
            <a:r>
              <a:rPr lang="ru-RU" sz="2000" b="1" dirty="0" smtClean="0"/>
              <a:t>функция</a:t>
            </a:r>
            <a:r>
              <a:rPr lang="ru-RU" sz="2000" dirty="0" smtClean="0"/>
              <a:t> педагогического процесса, проявляющаяся в постоянном влиянии  данного процесса на уровень готовности воспитанников к профилактике и преодолению вредных и опасных факторов жизнедеятельности;</a:t>
            </a:r>
          </a:p>
          <a:p>
            <a:pPr algn="just">
              <a:buBlip>
                <a:blip r:embed="rId4"/>
              </a:buBlip>
            </a:pPr>
            <a:r>
              <a:rPr lang="ru-RU" sz="2000" dirty="0"/>
              <a:t> </a:t>
            </a:r>
            <a:r>
              <a:rPr lang="ru-RU" sz="2000" dirty="0" smtClean="0"/>
              <a:t> </a:t>
            </a:r>
            <a:r>
              <a:rPr lang="ru-RU" sz="2000" b="1" dirty="0" smtClean="0"/>
              <a:t>закономерность</a:t>
            </a:r>
            <a:r>
              <a:rPr lang="ru-RU" sz="2000" dirty="0" smtClean="0"/>
              <a:t> педагогического процесса ,которая заключается в систематической работе по подготовке  обучающихся к предупреждению и преодолению вредных и опасных факторов жизнедеятельности;</a:t>
            </a:r>
          </a:p>
          <a:p>
            <a:pPr algn="just">
              <a:buBlip>
                <a:blip r:embed="rId4"/>
              </a:buBlip>
            </a:pPr>
            <a:r>
              <a:rPr lang="ru-RU" sz="2000" b="1" dirty="0"/>
              <a:t> </a:t>
            </a:r>
            <a:r>
              <a:rPr lang="ru-RU" sz="2000" b="1" dirty="0" smtClean="0"/>
              <a:t> принцип </a:t>
            </a:r>
            <a:r>
              <a:rPr lang="ru-RU" sz="2000" dirty="0" smtClean="0"/>
              <a:t>ориентирует субъектов </a:t>
            </a:r>
            <a:r>
              <a:rPr lang="ru-RU" sz="2000" dirty="0"/>
              <a:t> </a:t>
            </a:r>
            <a:r>
              <a:rPr lang="ru-RU" sz="2000" dirty="0" smtClean="0"/>
              <a:t>воспитания на систематическое использование  культуры безопасности в процессе вхождения в жизнь;</a:t>
            </a:r>
          </a:p>
          <a:p>
            <a:pPr algn="just">
              <a:buBlip>
                <a:blip r:embed="rId4"/>
              </a:buBlip>
            </a:pPr>
            <a:r>
              <a:rPr lang="ru-RU" sz="2000" b="1" dirty="0"/>
              <a:t> </a:t>
            </a:r>
            <a:r>
              <a:rPr lang="ru-RU" sz="2000" b="1" dirty="0" smtClean="0"/>
              <a:t> педагогическое условие </a:t>
            </a:r>
            <a:r>
              <a:rPr lang="ru-RU" sz="2000" dirty="0" smtClean="0"/>
              <a:t>включения обучающихся в жизнь, ,формирование личности, готовой действовать в непредсказуемых условиях;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A9F-7229-483F-B892-FE1D26B7249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несколько документов 8"/>
          <p:cNvSpPr/>
          <p:nvPr/>
        </p:nvSpPr>
        <p:spPr>
          <a:xfrm>
            <a:off x="714348" y="214290"/>
            <a:ext cx="7143800" cy="2143140"/>
          </a:xfrm>
          <a:prstGeom prst="flowChartMultidocument">
            <a:avLst/>
          </a:prstGeom>
          <a:solidFill>
            <a:srgbClr val="66FF99"/>
          </a:solidFill>
          <a:ln w="28575">
            <a:solidFill>
              <a:srgbClr val="C0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Уровни безопасности образовательной среды МОУДОД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ЦДТ  «Созвездие»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428596" y="3214686"/>
            <a:ext cx="2786082" cy="1571636"/>
          </a:xfrm>
          <a:prstGeom prst="foldedCorner">
            <a:avLst>
              <a:gd name="adj" fmla="val 37799"/>
            </a:avLst>
          </a:prstGeom>
          <a:solidFill>
            <a:srgbClr val="FFFF66"/>
          </a:solidFill>
          <a:ln w="38100">
            <a:solidFill>
              <a:srgbClr val="00B05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/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Личностно-профессиональный уровень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1" name="Загнутый угол 10"/>
          <p:cNvSpPr/>
          <p:nvPr/>
        </p:nvSpPr>
        <p:spPr>
          <a:xfrm>
            <a:off x="3071802" y="5000636"/>
            <a:ext cx="2428892" cy="1500198"/>
          </a:xfrm>
          <a:prstGeom prst="foldedCorner">
            <a:avLst>
              <a:gd name="adj" fmla="val 37799"/>
            </a:avLst>
          </a:prstGeom>
          <a:solidFill>
            <a:srgbClr val="FFFF66"/>
          </a:solidFill>
          <a:ln w="38100">
            <a:solidFill>
              <a:srgbClr val="00B05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/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Социально –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педагогический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уровень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5357818" y="3143248"/>
            <a:ext cx="2714644" cy="1571636"/>
          </a:xfrm>
          <a:prstGeom prst="foldedCorner">
            <a:avLst>
              <a:gd name="adj" fmla="val 37799"/>
            </a:avLst>
          </a:prstGeom>
          <a:solidFill>
            <a:srgbClr val="FFFF66"/>
          </a:solidFill>
          <a:ln w="38100">
            <a:solidFill>
              <a:srgbClr val="00B05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/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Нормативно –</a:t>
            </a:r>
          </a:p>
          <a:p>
            <a:pPr algn="ctr"/>
            <a:r>
              <a:rPr lang="ru-RU" sz="2400" dirty="0" err="1" smtClean="0">
                <a:solidFill>
                  <a:srgbClr val="FF0000"/>
                </a:solidFill>
              </a:rPr>
              <a:t>деятельностный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уровень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3" name="Стрелка вправо с вырезом 12"/>
          <p:cNvSpPr/>
          <p:nvPr/>
        </p:nvSpPr>
        <p:spPr>
          <a:xfrm rot="5400000">
            <a:off x="3449711" y="3449719"/>
            <a:ext cx="1915520" cy="471933"/>
          </a:xfrm>
          <a:prstGeom prst="notchedRight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с вырезом 13"/>
          <p:cNvSpPr/>
          <p:nvPr/>
        </p:nvSpPr>
        <p:spPr>
          <a:xfrm rot="5400000">
            <a:off x="928661" y="2571746"/>
            <a:ext cx="785818" cy="357190"/>
          </a:xfrm>
          <a:prstGeom prst="notchedRight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с вырезом 14"/>
          <p:cNvSpPr/>
          <p:nvPr/>
        </p:nvSpPr>
        <p:spPr>
          <a:xfrm rot="5400000">
            <a:off x="6572264" y="2285992"/>
            <a:ext cx="1143008" cy="428628"/>
          </a:xfrm>
          <a:prstGeom prst="notchedRight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830</TotalTime>
  <Words>741</Words>
  <Application>Microsoft Office PowerPoint</Application>
  <PresentationFormat>Экран (4:3)</PresentationFormat>
  <Paragraphs>181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WareZ Provider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Admin</cp:lastModifiedBy>
  <cp:revision>189</cp:revision>
  <dcterms:created xsi:type="dcterms:W3CDTF">2011-02-28T07:31:09Z</dcterms:created>
  <dcterms:modified xsi:type="dcterms:W3CDTF">2013-09-04T13:08:59Z</dcterms:modified>
</cp:coreProperties>
</file>