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09D546F-19C4-4E60-9F62-496EA24FC7DA}" type="datetimeFigureOut">
              <a:rPr lang="ru-RU" smtClean="0"/>
              <a:t>17.11.2013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37BC36-0F90-4002-9A33-1EC70EB79D05}"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C037BC36-0F90-4002-9A33-1EC70EB79D05}" type="slidenum">
              <a:rPr lang="ru-RU" smtClean="0"/>
              <a:t>2</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870985B4-F989-4D69-B3E7-186DC1B4531A}" type="datetimeFigureOut">
              <a:rPr lang="ru-RU" smtClean="0"/>
              <a:t>17.11.2013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1486B778-2C12-4951-8A7C-2FEB2EC48E83}"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70985B4-F989-4D69-B3E7-186DC1B4531A}" type="datetimeFigureOut">
              <a:rPr lang="ru-RU" smtClean="0"/>
              <a:t>17.11.2013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86B778-2C12-4951-8A7C-2FEB2EC48E83}"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70985B4-F989-4D69-B3E7-186DC1B4531A}" type="datetimeFigureOut">
              <a:rPr lang="ru-RU" smtClean="0"/>
              <a:t>17.11.2013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86B778-2C12-4951-8A7C-2FEB2EC48E83}"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870985B4-F989-4D69-B3E7-186DC1B4531A}" type="datetimeFigureOut">
              <a:rPr lang="ru-RU" smtClean="0"/>
              <a:t>17.11.2013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86B778-2C12-4951-8A7C-2FEB2EC48E83}"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870985B4-F989-4D69-B3E7-186DC1B4531A}" type="datetimeFigureOut">
              <a:rPr lang="ru-RU" smtClean="0"/>
              <a:t>17.11.2013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486B778-2C12-4951-8A7C-2FEB2EC48E83}"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70985B4-F989-4D69-B3E7-186DC1B4531A}" type="datetimeFigureOut">
              <a:rPr lang="ru-RU" smtClean="0"/>
              <a:t>17.11.2013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486B778-2C12-4951-8A7C-2FEB2EC48E83}"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870985B4-F989-4D69-B3E7-186DC1B4531A}" type="datetimeFigureOut">
              <a:rPr lang="ru-RU" smtClean="0"/>
              <a:t>17.11.2013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486B778-2C12-4951-8A7C-2FEB2EC48E83}"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870985B4-F989-4D69-B3E7-186DC1B4531A}" type="datetimeFigureOut">
              <a:rPr lang="ru-RU" smtClean="0"/>
              <a:t>17.11.2013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486B778-2C12-4951-8A7C-2FEB2EC48E83}"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70985B4-F989-4D69-B3E7-186DC1B4531A}" type="datetimeFigureOut">
              <a:rPr lang="ru-RU" smtClean="0"/>
              <a:t>17.11.2013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486B778-2C12-4951-8A7C-2FEB2EC48E83}"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870985B4-F989-4D69-B3E7-186DC1B4531A}" type="datetimeFigureOut">
              <a:rPr lang="ru-RU" smtClean="0"/>
              <a:t>17.11.2013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486B778-2C12-4951-8A7C-2FEB2EC48E83}"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870985B4-F989-4D69-B3E7-186DC1B4531A}" type="datetimeFigureOut">
              <a:rPr lang="ru-RU" smtClean="0"/>
              <a:t>17.11.2013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1486B778-2C12-4951-8A7C-2FEB2EC48E83}" type="slidenum">
              <a:rPr lang="ru-RU" smtClean="0"/>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70985B4-F989-4D69-B3E7-186DC1B4531A}" type="datetimeFigureOut">
              <a:rPr lang="ru-RU" smtClean="0"/>
              <a:t>17.11.2013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486B778-2C12-4951-8A7C-2FEB2EC48E83}" type="slidenum">
              <a:rPr lang="ru-RU" smtClean="0"/>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wmf"/></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857364"/>
            <a:ext cx="7772400" cy="1470025"/>
          </a:xfrm>
        </p:spPr>
        <p:txBody>
          <a:bodyPr>
            <a:noAutofit/>
          </a:bodyPr>
          <a:lstStyle/>
          <a:p>
            <a:pPr algn="ctr"/>
            <a:r>
              <a:rPr lang="ru-RU" sz="4400" dirty="0">
                <a:effectLst/>
              </a:rPr>
              <a:t>Использование интерактивной доски на уроках математики в старших классах</a:t>
            </a:r>
          </a:p>
        </p:txBody>
      </p:sp>
      <p:sp>
        <p:nvSpPr>
          <p:cNvPr id="3" name="Подзаголовок 2"/>
          <p:cNvSpPr>
            <a:spLocks noGrp="1"/>
          </p:cNvSpPr>
          <p:nvPr>
            <p:ph type="subTitle" idx="1"/>
          </p:nvPr>
        </p:nvSpPr>
        <p:spPr>
          <a:xfrm>
            <a:off x="1289304" y="4714884"/>
            <a:ext cx="7854696" cy="1752600"/>
          </a:xfrm>
        </p:spPr>
        <p:txBody>
          <a:bodyPr/>
          <a:lstStyle/>
          <a:p>
            <a:r>
              <a:rPr lang="ru-RU" i="1" dirty="0" smtClean="0"/>
              <a:t>«Обучение – это ремесло, использующее бесчисленное количество маленьких трюков» </a:t>
            </a:r>
          </a:p>
          <a:p>
            <a:r>
              <a:rPr lang="ru-RU" i="1" dirty="0" smtClean="0"/>
              <a:t>Д</a:t>
            </a:r>
            <a:r>
              <a:rPr lang="ru-RU" i="1" dirty="0" smtClean="0"/>
              <a:t>. Пойа. </a:t>
            </a:r>
          </a:p>
          <a:p>
            <a:endParaRPr lang="ru-RU" i="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571480"/>
            <a:ext cx="9144000" cy="6000792"/>
          </a:xfrm>
        </p:spPr>
        <p:txBody>
          <a:bodyPr/>
          <a:lstStyle/>
          <a:p>
            <a:pPr>
              <a:buNone/>
            </a:pPr>
            <a:r>
              <a:rPr lang="ru-RU" dirty="0" smtClean="0"/>
              <a:t>   Современный </a:t>
            </a:r>
            <a:r>
              <a:rPr lang="ru-RU" dirty="0" smtClean="0"/>
              <a:t>учитель в своей профессиональной образовательной деятельности использует различные средства обучения. Среди технических новинок, приходящих сегодня в школу, особое место занимают интерактивные доски – комплекс оборудования, позволяющий педагогу сделать процесс обучения ярким, наглядным, динамичным, варьировать частные решения с опорой на имеющиеся готовые «шаблоны»</a:t>
            </a:r>
          </a:p>
          <a:p>
            <a:pPr>
              <a:buNone/>
            </a:pPr>
            <a:endParaRPr lang="ru-RU" dirty="0"/>
          </a:p>
        </p:txBody>
      </p:sp>
      <p:pic>
        <p:nvPicPr>
          <p:cNvPr id="3074" name="Picture 2" descr="http://www.clarybusinessmachines.com/products/images/polyvision/8264/TS_620_3.jpg"/>
          <p:cNvPicPr>
            <a:picLocks noChangeAspect="1" noChangeArrowheads="1"/>
          </p:cNvPicPr>
          <p:nvPr/>
        </p:nvPicPr>
        <p:blipFill>
          <a:blip r:embed="rId3"/>
          <a:srcRect/>
          <a:stretch>
            <a:fillRect/>
          </a:stretch>
        </p:blipFill>
        <p:spPr bwMode="auto">
          <a:xfrm>
            <a:off x="5072066" y="4000504"/>
            <a:ext cx="3749968" cy="2357454"/>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pic>
        <p:nvPicPr>
          <p:cNvPr id="3076" name="Picture 4" descr="http://www.delight2000.com/images/219529/tsl400.jpg"/>
          <p:cNvPicPr>
            <a:picLocks noChangeAspect="1" noChangeArrowheads="1"/>
          </p:cNvPicPr>
          <p:nvPr/>
        </p:nvPicPr>
        <p:blipFill>
          <a:blip r:embed="rId4"/>
          <a:srcRect/>
          <a:stretch>
            <a:fillRect/>
          </a:stretch>
        </p:blipFill>
        <p:spPr bwMode="auto">
          <a:xfrm>
            <a:off x="928662" y="3857628"/>
            <a:ext cx="2786082" cy="2786082"/>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357166"/>
            <a:ext cx="8229600" cy="1143000"/>
          </a:xfrm>
        </p:spPr>
        <p:txBody>
          <a:bodyPr>
            <a:normAutofit fontScale="90000"/>
          </a:bodyPr>
          <a:lstStyle/>
          <a:p>
            <a:pPr algn="ctr"/>
            <a:r>
              <a:rPr lang="ru-RU" dirty="0" smtClean="0">
                <a:solidFill>
                  <a:schemeClr val="tx1"/>
                </a:solidFill>
                <a:latin typeface="Times New Roman" pitchFamily="18" charset="0"/>
                <a:cs typeface="Times New Roman" pitchFamily="18" charset="0"/>
              </a:rPr>
              <a:t>Интерактивная доска</a:t>
            </a:r>
            <a:r>
              <a:rPr lang="ru-RU" dirty="0" smtClean="0">
                <a:solidFill>
                  <a:schemeClr val="tx1"/>
                </a:solidFill>
                <a:latin typeface="Times New Roman" pitchFamily="18" charset="0"/>
                <a:cs typeface="Times New Roman" pitchFamily="18" charset="0"/>
              </a:rPr>
              <a:t/>
            </a:r>
            <a:br>
              <a:rPr lang="ru-RU" dirty="0" smtClean="0">
                <a:solidFill>
                  <a:schemeClr val="tx1"/>
                </a:solidFill>
                <a:latin typeface="Times New Roman" pitchFamily="18" charset="0"/>
                <a:cs typeface="Times New Roman" pitchFamily="18" charset="0"/>
              </a:rPr>
            </a:br>
            <a:endParaRPr lang="ru-RU" dirty="0">
              <a:solidFill>
                <a:schemeClr val="tx1"/>
              </a:solidFill>
              <a:latin typeface="Times New Roman" pitchFamily="18" charset="0"/>
              <a:cs typeface="Times New Roman" pitchFamily="18" charset="0"/>
            </a:endParaRPr>
          </a:p>
        </p:txBody>
      </p:sp>
      <p:sp>
        <p:nvSpPr>
          <p:cNvPr id="5" name="Содержимое 4"/>
          <p:cNvSpPr>
            <a:spLocks noGrp="1"/>
          </p:cNvSpPr>
          <p:nvPr>
            <p:ph sz="half" idx="2"/>
          </p:nvPr>
        </p:nvSpPr>
        <p:spPr>
          <a:xfrm>
            <a:off x="4429124" y="1071546"/>
            <a:ext cx="4714876" cy="5643601"/>
          </a:xfrm>
        </p:spPr>
        <p:txBody>
          <a:bodyPr>
            <a:normAutofit fontScale="77500" lnSpcReduction="20000"/>
          </a:bodyPr>
          <a:lstStyle/>
          <a:p>
            <a:pPr>
              <a:buNone/>
            </a:pPr>
            <a:r>
              <a:rPr lang="ru-RU" sz="2900" b="1" i="1" dirty="0" smtClean="0">
                <a:latin typeface="Times New Roman" pitchFamily="18" charset="0"/>
                <a:cs typeface="Times New Roman" pitchFamily="18" charset="0"/>
              </a:rPr>
              <a:t>    Интерактивная </a:t>
            </a:r>
            <a:r>
              <a:rPr lang="ru-RU" sz="2900" b="1" i="1" dirty="0" smtClean="0">
                <a:latin typeface="Times New Roman" pitchFamily="18" charset="0"/>
                <a:cs typeface="Times New Roman" pitchFamily="18" charset="0"/>
              </a:rPr>
              <a:t>доска</a:t>
            </a:r>
            <a:r>
              <a:rPr lang="ru-RU" sz="2900" i="1"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Interactive</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whiteboard</a:t>
            </a:r>
            <a:r>
              <a:rPr lang="ru-RU" dirty="0" smtClean="0">
                <a:latin typeface="Times New Roman" pitchFamily="18" charset="0"/>
                <a:cs typeface="Times New Roman" pitchFamily="18" charset="0"/>
              </a:rPr>
              <a:t>), представляет собой большой сенсорный экран, работающий как часть системы, в которую также входят компьютер и проектор. С помощью проектора изображение рабочего стола компьютера проецируется на поверхность интерактивной доски. В этом случае доска выступает как экран. С проецируемым на доску изображением можно работать, вносить изменения и пометки. Все изменения записываются в соответствующие файлы на компьютере, могут быть сохранены и в дальнейшем отредактированы или переписаны на съемные носители. В этом случае, электронная доска работает в качестве устройства ввода информации.</a:t>
            </a:r>
            <a:endParaRPr lang="ru-RU" dirty="0">
              <a:latin typeface="Times New Roman" pitchFamily="18" charset="0"/>
              <a:cs typeface="Times New Roman" pitchFamily="18" charset="0"/>
            </a:endParaRPr>
          </a:p>
        </p:txBody>
      </p:sp>
      <p:pic>
        <p:nvPicPr>
          <p:cNvPr id="17410" name="Picture 2" descr="http://metodisty.ru/user_upload/12_2012/1354791312.png"/>
          <p:cNvPicPr>
            <a:picLocks noChangeAspect="1" noChangeArrowheads="1"/>
          </p:cNvPicPr>
          <p:nvPr/>
        </p:nvPicPr>
        <p:blipFill>
          <a:blip r:embed="rId2"/>
          <a:srcRect/>
          <a:stretch>
            <a:fillRect/>
          </a:stretch>
        </p:blipFill>
        <p:spPr bwMode="auto">
          <a:xfrm>
            <a:off x="-357222" y="642918"/>
            <a:ext cx="5429256" cy="5643602"/>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71480"/>
            <a:ext cx="8229600" cy="1143000"/>
          </a:xfrm>
        </p:spPr>
        <p:txBody>
          <a:bodyPr>
            <a:noAutofit/>
          </a:bodyPr>
          <a:lstStyle/>
          <a:p>
            <a:pPr algn="ct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dirty="0" smtClean="0">
                <a:solidFill>
                  <a:schemeClr val="tx1"/>
                </a:solidFill>
              </a:rPr>
              <a:t/>
            </a:r>
            <a:br>
              <a:rPr lang="ru-RU" dirty="0" smtClean="0">
                <a:solidFill>
                  <a:schemeClr val="tx1"/>
                </a:solidFill>
              </a:rPr>
            </a:br>
            <a:r>
              <a:rPr lang="ru-RU" sz="3600" dirty="0" smtClean="0">
                <a:solidFill>
                  <a:schemeClr val="tx1"/>
                </a:solidFill>
                <a:latin typeface="Times New Roman" pitchFamily="18" charset="0"/>
                <a:cs typeface="Times New Roman" pitchFamily="18" charset="0"/>
              </a:rPr>
              <a:t>Примеры </a:t>
            </a:r>
            <a:r>
              <a:rPr lang="ru-RU" sz="3600" dirty="0" smtClean="0">
                <a:solidFill>
                  <a:schemeClr val="tx1"/>
                </a:solidFill>
                <a:latin typeface="Times New Roman" pitchFamily="18" charset="0"/>
                <a:cs typeface="Times New Roman" pitchFamily="18" charset="0"/>
              </a:rPr>
              <a:t>использования интерактивной доски на  уроках математики.</a:t>
            </a:r>
            <a:r>
              <a:rPr lang="ru-RU" sz="3600" dirty="0" smtClean="0">
                <a:latin typeface="Times New Roman" pitchFamily="18" charset="0"/>
                <a:cs typeface="Times New Roman" pitchFamily="18" charset="0"/>
              </a:rPr>
              <a:t/>
            </a:r>
            <a:br>
              <a:rPr lang="ru-RU" sz="3600" dirty="0" smtClean="0">
                <a:latin typeface="Times New Roman" pitchFamily="18" charset="0"/>
                <a:cs typeface="Times New Roman" pitchFamily="18" charset="0"/>
              </a:rPr>
            </a:br>
            <a:endParaRPr lang="ru-RU" sz="3600" dirty="0">
              <a:latin typeface="Times New Roman" pitchFamily="18" charset="0"/>
              <a:cs typeface="Times New Roman" pitchFamily="18" charset="0"/>
            </a:endParaRPr>
          </a:p>
        </p:txBody>
      </p:sp>
      <p:sp>
        <p:nvSpPr>
          <p:cNvPr id="5" name="Содержимое 4"/>
          <p:cNvSpPr>
            <a:spLocks noGrp="1"/>
          </p:cNvSpPr>
          <p:nvPr>
            <p:ph idx="1"/>
          </p:nvPr>
        </p:nvSpPr>
        <p:spPr>
          <a:xfrm>
            <a:off x="500034" y="1285860"/>
            <a:ext cx="8229600" cy="5253054"/>
          </a:xfrm>
        </p:spPr>
        <p:txBody>
          <a:bodyPr>
            <a:normAutofit fontScale="92500" lnSpcReduction="20000"/>
          </a:bodyPr>
          <a:lstStyle/>
          <a:p>
            <a:pPr>
              <a:buNone/>
            </a:pPr>
            <a:r>
              <a:rPr lang="ru-RU" u="sng" dirty="0" smtClean="0"/>
              <a:t>Интерактивная </a:t>
            </a:r>
            <a:r>
              <a:rPr lang="ru-RU" u="sng" dirty="0" smtClean="0"/>
              <a:t>доска может выступать в роли</a:t>
            </a:r>
            <a:r>
              <a:rPr lang="ru-RU" u="sng" dirty="0" smtClean="0"/>
              <a:t>:</a:t>
            </a:r>
            <a:r>
              <a:rPr lang="ru-RU" dirty="0" smtClean="0"/>
              <a:t/>
            </a:r>
            <a:br>
              <a:rPr lang="ru-RU" dirty="0" smtClean="0"/>
            </a:br>
            <a:r>
              <a:rPr lang="ru-RU" sz="3500" dirty="0" smtClean="0"/>
              <a:t>1</a:t>
            </a:r>
            <a:r>
              <a:rPr lang="ru-RU" dirty="0" smtClean="0"/>
              <a:t>. Экрана </a:t>
            </a:r>
            <a:r>
              <a:rPr lang="ru-RU" dirty="0" smtClean="0"/>
              <a:t>для  демонстрации презентаций, слайд-шоу и электронных дисков;</a:t>
            </a:r>
          </a:p>
          <a:p>
            <a:pPr>
              <a:buNone/>
            </a:pPr>
            <a:r>
              <a:rPr lang="ru-RU" sz="3000" dirty="0" smtClean="0"/>
              <a:t>   2</a:t>
            </a:r>
            <a:r>
              <a:rPr lang="ru-RU" dirty="0" smtClean="0"/>
              <a:t>. Электронного </a:t>
            </a:r>
            <a:r>
              <a:rPr lang="ru-RU" dirty="0" smtClean="0"/>
              <a:t>пособия, с применением коллекции клипов из галереи изображений программного  обеспечения интерактивной доски;</a:t>
            </a:r>
            <a:br>
              <a:rPr lang="ru-RU" dirty="0" smtClean="0"/>
            </a:br>
            <a:r>
              <a:rPr lang="ru-RU" dirty="0" smtClean="0"/>
              <a:t>3. Традиционной </a:t>
            </a:r>
            <a:r>
              <a:rPr lang="ru-RU" dirty="0" smtClean="0"/>
              <a:t>доски, по принципу  «</a:t>
            </a:r>
            <a:r>
              <a:rPr lang="ru-RU" dirty="0" smtClean="0"/>
              <a:t>пишем-  стираем</a:t>
            </a:r>
            <a:r>
              <a:rPr lang="ru-RU" dirty="0" smtClean="0"/>
              <a:t>»;</a:t>
            </a:r>
            <a:br>
              <a:rPr lang="ru-RU" dirty="0" smtClean="0"/>
            </a:br>
            <a:r>
              <a:rPr lang="ru-RU" dirty="0" smtClean="0"/>
              <a:t>4.  Технической </a:t>
            </a:r>
            <a:r>
              <a:rPr lang="ru-RU" dirty="0" smtClean="0"/>
              <a:t>основы для создания собственных интерактивных уроков с помощью базового программного обеспечения доски и стандартных программ:  </a:t>
            </a:r>
            <a:r>
              <a:rPr lang="ru-RU" dirty="0" err="1" smtClean="0"/>
              <a:t>Excel</a:t>
            </a:r>
            <a:r>
              <a:rPr lang="ru-RU" dirty="0" smtClean="0"/>
              <a:t>, </a:t>
            </a:r>
            <a:r>
              <a:rPr lang="ru-RU" dirty="0" err="1" smtClean="0"/>
              <a:t>Word</a:t>
            </a:r>
            <a:r>
              <a:rPr lang="ru-RU" dirty="0" smtClean="0"/>
              <a:t>, </a:t>
            </a:r>
            <a:r>
              <a:rPr lang="ru-RU" dirty="0" err="1" smtClean="0"/>
              <a:t>Power</a:t>
            </a:r>
            <a:r>
              <a:rPr lang="ru-RU" dirty="0" smtClean="0"/>
              <a:t> </a:t>
            </a:r>
            <a:r>
              <a:rPr lang="ru-RU" dirty="0" err="1" smtClean="0"/>
              <a:t>Point</a:t>
            </a:r>
            <a:r>
              <a:rPr lang="ru-RU" dirty="0" smtClean="0"/>
              <a:t>;</a:t>
            </a:r>
            <a:br>
              <a:rPr lang="ru-RU" dirty="0" smtClean="0"/>
            </a:br>
            <a:r>
              <a:rPr lang="ru-RU" dirty="0" smtClean="0"/>
              <a:t>5.  Методической </a:t>
            </a:r>
            <a:r>
              <a:rPr lang="ru-RU" dirty="0" smtClean="0"/>
              <a:t>копилки, для созданных и  сохраненных файлов по различным темам курса математики.</a:t>
            </a:r>
          </a:p>
          <a:p>
            <a:pPr>
              <a:buNone/>
            </a:pPr>
            <a:endParaRPr lang="ru-RU"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1071546"/>
            <a:ext cx="8229600" cy="4389120"/>
          </a:xfrm>
        </p:spPr>
        <p:txBody>
          <a:bodyPr/>
          <a:lstStyle/>
          <a:p>
            <a:pPr>
              <a:buNone/>
            </a:pPr>
            <a:r>
              <a:rPr lang="ru-RU" dirty="0" smtClean="0"/>
              <a:t>    Интерактивную </a:t>
            </a:r>
            <a:r>
              <a:rPr lang="ru-RU" dirty="0" smtClean="0"/>
              <a:t>доску можно применять на всех этапах урока: при объяснении и закреплении нового  материала, повторении и проверке его усвоения, проверке домашнего задания и  контроле. </a:t>
            </a:r>
            <a:endParaRPr lang="ru-RU" dirty="0"/>
          </a:p>
        </p:txBody>
      </p:sp>
      <p:pic>
        <p:nvPicPr>
          <p:cNvPr id="18434" name="Picture 2" descr="http://computing-web-quest.narod.ru/images/T1.jpg"/>
          <p:cNvPicPr>
            <a:picLocks noChangeAspect="1" noChangeArrowheads="1"/>
          </p:cNvPicPr>
          <p:nvPr/>
        </p:nvPicPr>
        <p:blipFill>
          <a:blip r:embed="rId2"/>
          <a:srcRect/>
          <a:stretch>
            <a:fillRect/>
          </a:stretch>
        </p:blipFill>
        <p:spPr bwMode="auto">
          <a:xfrm>
            <a:off x="0" y="4143380"/>
            <a:ext cx="3000396" cy="2250297"/>
          </a:xfrm>
          <a:prstGeom prst="rect">
            <a:avLst/>
          </a:prstGeom>
          <a:noFill/>
        </p:spPr>
      </p:pic>
      <p:pic>
        <p:nvPicPr>
          <p:cNvPr id="18436" name="Picture 4" descr="http://www.ajskom.com.pl/photos/tab6.jpg"/>
          <p:cNvPicPr>
            <a:picLocks noChangeAspect="1" noChangeArrowheads="1"/>
          </p:cNvPicPr>
          <p:nvPr/>
        </p:nvPicPr>
        <p:blipFill>
          <a:blip r:embed="rId3"/>
          <a:srcRect/>
          <a:stretch>
            <a:fillRect/>
          </a:stretch>
        </p:blipFill>
        <p:spPr bwMode="auto">
          <a:xfrm>
            <a:off x="3214678" y="4214818"/>
            <a:ext cx="3114697" cy="2143140"/>
          </a:xfrm>
          <a:prstGeom prst="rect">
            <a:avLst/>
          </a:prstGeom>
          <a:noFill/>
        </p:spPr>
      </p:pic>
      <p:pic>
        <p:nvPicPr>
          <p:cNvPr id="18438" name="Picture 6" descr="http://www.ooopifagor.ru/content/products/big_322_iw04.jpg"/>
          <p:cNvPicPr>
            <a:picLocks noChangeAspect="1" noChangeArrowheads="1"/>
          </p:cNvPicPr>
          <p:nvPr/>
        </p:nvPicPr>
        <p:blipFill>
          <a:blip r:embed="rId4"/>
          <a:srcRect/>
          <a:stretch>
            <a:fillRect/>
          </a:stretch>
        </p:blipFill>
        <p:spPr bwMode="auto">
          <a:xfrm>
            <a:off x="6572264" y="4286256"/>
            <a:ext cx="2571736" cy="207167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8" name="Picture 8" descr="http://www.filmfestival.ru/images/foto/pr/foto-video.jpg"/>
          <p:cNvPicPr>
            <a:picLocks noChangeAspect="1" noChangeArrowheads="1"/>
          </p:cNvPicPr>
          <p:nvPr/>
        </p:nvPicPr>
        <p:blipFill>
          <a:blip r:embed="rId2"/>
          <a:srcRect l="18750" r="18750" b="25520"/>
          <a:stretch>
            <a:fillRect/>
          </a:stretch>
        </p:blipFill>
        <p:spPr bwMode="auto">
          <a:xfrm>
            <a:off x="3214678" y="4857760"/>
            <a:ext cx="4286280" cy="1751280"/>
          </a:xfrm>
          <a:prstGeom prst="rect">
            <a:avLst/>
          </a:prstGeom>
          <a:noFill/>
        </p:spPr>
      </p:pic>
      <p:sp>
        <p:nvSpPr>
          <p:cNvPr id="3" name="Содержимое 2"/>
          <p:cNvSpPr>
            <a:spLocks noGrp="1"/>
          </p:cNvSpPr>
          <p:nvPr>
            <p:ph idx="1"/>
          </p:nvPr>
        </p:nvSpPr>
        <p:spPr>
          <a:xfrm>
            <a:off x="457200" y="1000108"/>
            <a:ext cx="8229600" cy="5324492"/>
          </a:xfrm>
        </p:spPr>
        <p:txBody>
          <a:bodyPr/>
          <a:lstStyle/>
          <a:p>
            <a:pPr>
              <a:buNone/>
            </a:pPr>
            <a:r>
              <a:rPr lang="ru-RU" dirty="0" smtClean="0"/>
              <a:t>При изучении новой темы можно  использовать презентации, видеоматериалы, фотографии. </a:t>
            </a:r>
          </a:p>
          <a:p>
            <a:pPr>
              <a:buNone/>
            </a:pPr>
            <a:endParaRPr lang="ru-RU" dirty="0"/>
          </a:p>
        </p:txBody>
      </p:sp>
      <p:pic>
        <p:nvPicPr>
          <p:cNvPr id="20484" name="Picture 4" descr="http://school.xvatit.com/images/9/91/Opciidekabrcheban-3.jpg"/>
          <p:cNvPicPr>
            <a:picLocks noChangeAspect="1" noChangeArrowheads="1"/>
          </p:cNvPicPr>
          <p:nvPr/>
        </p:nvPicPr>
        <p:blipFill>
          <a:blip r:embed="rId3"/>
          <a:srcRect/>
          <a:stretch>
            <a:fillRect/>
          </a:stretch>
        </p:blipFill>
        <p:spPr bwMode="auto">
          <a:xfrm>
            <a:off x="428596" y="2214554"/>
            <a:ext cx="3333773" cy="3125413"/>
          </a:xfrm>
          <a:prstGeom prst="rect">
            <a:avLst/>
          </a:prstGeom>
          <a:ln>
            <a:noFill/>
          </a:ln>
          <a:effectLst>
            <a:softEdge rad="112500"/>
          </a:effectLst>
        </p:spPr>
      </p:pic>
      <p:pic>
        <p:nvPicPr>
          <p:cNvPr id="20489" name="Picture 9" descr="C:\Users\12345\AppData\Local\Microsoft\Windows\Temporary Internet Files\Content.IE5\34E1KL4U\MC900312566[1].wmf"/>
          <p:cNvPicPr>
            <a:picLocks noChangeAspect="1" noChangeArrowheads="1"/>
          </p:cNvPicPr>
          <p:nvPr/>
        </p:nvPicPr>
        <p:blipFill>
          <a:blip r:embed="rId4"/>
          <a:srcRect/>
          <a:stretch>
            <a:fillRect/>
          </a:stretch>
        </p:blipFill>
        <p:spPr bwMode="auto">
          <a:xfrm>
            <a:off x="4570712" y="2714620"/>
            <a:ext cx="4573288" cy="250033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0" y="285728"/>
            <a:ext cx="9144000" cy="6286544"/>
          </a:xfrm>
        </p:spPr>
        <p:txBody>
          <a:bodyPr>
            <a:normAutofit/>
          </a:bodyPr>
          <a:lstStyle/>
          <a:p>
            <a:pPr>
              <a:buNone/>
            </a:pPr>
            <a:r>
              <a:rPr lang="ru-RU" dirty="0" smtClean="0"/>
              <a:t>   Для </a:t>
            </a:r>
            <a:r>
              <a:rPr lang="ru-RU" dirty="0" smtClean="0"/>
              <a:t>устной работы можно заранее заготовить чертежи,  а уже непосредственно на уроке использовать их, то есть выполнять решение задач  по готовым чертежам. Программное обеспечение интерактивной доски дает  возможность рисовать самим или использовать готовые фигуры, создавать схемы,  таблицы. Очень удобно использовать интерактивную доску при построении  всевозможных сечений. Так как она дает возможность рассмотреть чертеж со всех  сторон, увидеть геометрическое тело «в разрезе».  </a:t>
            </a:r>
          </a:p>
          <a:p>
            <a:pPr>
              <a:buNone/>
            </a:pPr>
            <a:endParaRPr lang="ru-RU" dirty="0"/>
          </a:p>
        </p:txBody>
      </p:sp>
      <p:pic>
        <p:nvPicPr>
          <p:cNvPr id="4" name="Picture 6" descr="http://www.ooopifagor.ru/content/products/big_322_iw04.jpg"/>
          <p:cNvPicPr>
            <a:picLocks noChangeAspect="1" noChangeArrowheads="1"/>
          </p:cNvPicPr>
          <p:nvPr/>
        </p:nvPicPr>
        <p:blipFill>
          <a:blip r:embed="rId2"/>
          <a:srcRect/>
          <a:stretch>
            <a:fillRect/>
          </a:stretch>
        </p:blipFill>
        <p:spPr bwMode="auto">
          <a:xfrm>
            <a:off x="5572132" y="3980661"/>
            <a:ext cx="3571868" cy="287734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1428736"/>
            <a:ext cx="8229600" cy="4389120"/>
          </a:xfrm>
        </p:spPr>
        <p:txBody>
          <a:bodyPr>
            <a:normAutofit lnSpcReduction="10000"/>
          </a:bodyPr>
          <a:lstStyle/>
          <a:p>
            <a:pPr>
              <a:buNone/>
            </a:pPr>
            <a:r>
              <a:rPr lang="ru-RU" i="1" dirty="0" smtClean="0"/>
              <a:t>  В </a:t>
            </a:r>
            <a:r>
              <a:rPr lang="ru-RU" i="1" dirty="0" smtClean="0"/>
              <a:t>современном мире, когда информация стала неотъемлемой чертой мировой экономики, образование продолжает оставаться основой личного и профессионального успеха любого человека.   Требования, предъявляемые к образованию в 21 веке, изменились: помимо базовых знаний и постоянного овладения новыми навыками работник должен уметь продуктивно использовать информационные ресурсы. Сегодня от него требуется умение творчески мыслить, принимать решения и учиться на протяжении всей жизни.</a:t>
            </a:r>
          </a:p>
          <a:p>
            <a:pPr>
              <a:buNone/>
            </a:pP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Другая 11">
      <a:dk1>
        <a:sysClr val="windowText" lastClr="000000"/>
      </a:dk1>
      <a:lt1>
        <a:srgbClr val="800000"/>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511</TotalTime>
  <Words>236</Words>
  <Application>Microsoft Office PowerPoint</Application>
  <PresentationFormat>Экран (4:3)</PresentationFormat>
  <Paragraphs>14</Paragraphs>
  <Slides>8</Slides>
  <Notes>1</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Поток</vt:lpstr>
      <vt:lpstr>Использование интерактивной доски на уроках математики в старших классах</vt:lpstr>
      <vt:lpstr>Слайд 2</vt:lpstr>
      <vt:lpstr>Интерактивная доска </vt:lpstr>
      <vt:lpstr>               Примеры использования интерактивной доски на  уроках математики. </vt:lpstr>
      <vt:lpstr>Слайд 5</vt:lpstr>
      <vt:lpstr>Слайд 6</vt:lpstr>
      <vt:lpstr>Слайд 7</vt:lpstr>
      <vt:lpstr>Слайд 8</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Использование интерактивной доски на уроках математики в старших классах</dc:title>
  <dc:creator>12345</dc:creator>
  <cp:lastModifiedBy>12345</cp:lastModifiedBy>
  <cp:revision>49</cp:revision>
  <dcterms:created xsi:type="dcterms:W3CDTF">2013-11-17T10:01:57Z</dcterms:created>
  <dcterms:modified xsi:type="dcterms:W3CDTF">2013-11-17T18:33:03Z</dcterms:modified>
</cp:coreProperties>
</file>