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3" r:id="rId4"/>
    <p:sldId id="262" r:id="rId5"/>
    <p:sldId id="265" r:id="rId6"/>
    <p:sldId id="258" r:id="rId7"/>
    <p:sldId id="259" r:id="rId8"/>
    <p:sldId id="260" r:id="rId9"/>
    <p:sldId id="264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DF61DBB-6310-4574-BBCC-11DB528633A5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40BC8F-117F-401B-867D-A5BCB0A81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928670"/>
            <a:ext cx="5715040" cy="3796862"/>
          </a:xfrm>
        </p:spPr>
        <p:txBody>
          <a:bodyPr/>
          <a:lstStyle/>
          <a:p>
            <a:r>
              <a:rPr lang="ru-RU" sz="3200" dirty="0" smtClean="0"/>
              <a:t>Критерии оценок текущего контроля успеваемости,  </a:t>
            </a:r>
            <a:br>
              <a:rPr lang="ru-RU" sz="3200" dirty="0" smtClean="0"/>
            </a:br>
            <a:r>
              <a:rPr lang="ru-RU" sz="3200" dirty="0" smtClean="0"/>
              <a:t>промежуточной </a:t>
            </a:r>
            <a:br>
              <a:rPr lang="ru-RU" sz="3200" dirty="0" smtClean="0"/>
            </a:br>
            <a:r>
              <a:rPr lang="ru-RU" sz="3200" dirty="0" smtClean="0"/>
              <a:t>и итоговой  аттестации  обучающихся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5286388"/>
            <a:ext cx="5114778" cy="532078"/>
          </a:xfrm>
        </p:spPr>
        <p:txBody>
          <a:bodyPr/>
          <a:lstStyle/>
          <a:p>
            <a:r>
              <a:rPr lang="ru-RU" dirty="0" smtClean="0"/>
              <a:t>Информация для родителей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85728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Очевидно, </a:t>
            </a:r>
            <a:r>
              <a:rPr lang="ru-RU" dirty="0" smtClean="0"/>
              <a:t>что «неудовлетворительно» как оценка работы обучающегося музыке противоречат самой музыке: ведь даже оценка </a:t>
            </a:r>
            <a:r>
              <a:rPr lang="ru-RU" dirty="0" smtClean="0"/>
              <a:t>«три» </a:t>
            </a:r>
            <a:r>
              <a:rPr lang="ru-RU" dirty="0" smtClean="0"/>
              <a:t>«</a:t>
            </a:r>
            <a:r>
              <a:rPr lang="ru-RU" i="1" dirty="0" smtClean="0"/>
              <a:t>может вызвать в ученике досаду, которая легко переходит в нелюбовь к урокам музыки и. что еще хуже, к самому искусству</a:t>
            </a:r>
            <a:r>
              <a:rPr lang="ru-RU" dirty="0" smtClean="0"/>
              <a:t>» (Э.Абдуллин), поэтому педагоги стараются пользоваться широкой гаммой средств поощрения и стимулирования детей, кроме выставления оценок по традиционной пятибалльной шкале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3071810"/>
            <a:ext cx="70723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Уроки искусства и уроки науки отличаются друг от друга очень существенно, отражая в специфическом учебном преломлении различия, существующие между искусством и наукой как различными формами отражения действительности. </a:t>
            </a:r>
            <a:r>
              <a:rPr lang="ru-RU" sz="2000" dirty="0" smtClean="0"/>
              <a:t>Конечно</a:t>
            </a:r>
            <a:r>
              <a:rPr lang="ru-RU" sz="2000" dirty="0" smtClean="0"/>
              <a:t>, есть в музыке немало того, что поддается точному и однозначному определению и измерению, но это лишь простейшие элементы музыки, а не музыка, как живое искусство, в которых </a:t>
            </a:r>
            <a:r>
              <a:rPr lang="ru-RU" sz="2000" dirty="0" smtClean="0"/>
              <a:t>правильных </a:t>
            </a:r>
            <a:r>
              <a:rPr lang="ru-RU" sz="2000" dirty="0" smtClean="0"/>
              <a:t>ответов на один и тот же вопрос может оказаться бесконечно </a:t>
            </a:r>
            <a:r>
              <a:rPr lang="ru-RU" sz="2000" dirty="0" smtClean="0"/>
              <a:t>много…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85926"/>
            <a:ext cx="7643866" cy="1857388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dirty="0" smtClean="0"/>
              <a:t>Желаю вашим детям </a:t>
            </a:r>
            <a:br>
              <a:rPr lang="ru-RU" sz="3200" dirty="0" smtClean="0"/>
            </a:br>
            <a:r>
              <a:rPr lang="ru-RU" sz="3200" dirty="0" smtClean="0"/>
              <a:t>успехов в обучении!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214686"/>
            <a:ext cx="7239000" cy="29289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Никто, наверное, не будет спорить с тем, что </a:t>
            </a:r>
            <a:r>
              <a:rPr lang="ru-RU" sz="1800" b="1" dirty="0" smtClean="0"/>
              <a:t>только выставленная педагогом оценка даст ученику  объективное представление</a:t>
            </a:r>
            <a:r>
              <a:rPr lang="ru-RU" sz="1800" b="1" i="1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/>
              <a:t>о его сильных и слабых сторонах, об итогах его работы, о правильности выбранного направления приложения усилий, причем абсолютную важность имеет </a:t>
            </a:r>
            <a:r>
              <a:rPr lang="ru-RU" sz="1800" b="1" dirty="0" smtClean="0"/>
              <a:t>эмоциональная окраска речи педагога</a:t>
            </a:r>
            <a:r>
              <a:rPr lang="ru-RU" sz="1800" dirty="0" smtClean="0"/>
              <a:t>: ведь </a:t>
            </a:r>
            <a:r>
              <a:rPr lang="ru-RU" sz="1800" b="1" dirty="0" smtClean="0"/>
              <a:t>даже отрицательная </a:t>
            </a:r>
            <a:r>
              <a:rPr lang="ru-RU" sz="1800" b="1" dirty="0" smtClean="0"/>
              <a:t>оценка, высказанная </a:t>
            </a:r>
            <a:r>
              <a:rPr lang="ru-RU" sz="1800" b="1" dirty="0" smtClean="0"/>
              <a:t>доброжелательным </a:t>
            </a:r>
            <a:r>
              <a:rPr lang="ru-RU" sz="1800" b="1" dirty="0" smtClean="0"/>
              <a:t>тоном, </a:t>
            </a:r>
            <a:r>
              <a:rPr lang="ru-RU" sz="1800" b="1" dirty="0" smtClean="0"/>
              <a:t>может </a:t>
            </a:r>
            <a:r>
              <a:rPr lang="ru-RU" sz="1800" b="1" dirty="0" smtClean="0"/>
              <a:t>быть спокойно </a:t>
            </a:r>
            <a:r>
              <a:rPr lang="ru-RU" sz="1800" b="1" dirty="0" smtClean="0"/>
              <a:t>воспринята </a:t>
            </a:r>
            <a:r>
              <a:rPr lang="ru-RU" sz="1800" dirty="0" smtClean="0"/>
              <a:t>(</a:t>
            </a:r>
            <a:r>
              <a:rPr lang="ru-RU" sz="1800" b="1" dirty="0" smtClean="0"/>
              <a:t>УСЛЫШАНА</a:t>
            </a:r>
            <a:r>
              <a:rPr lang="ru-RU" sz="1800" dirty="0" smtClean="0"/>
              <a:t>) </a:t>
            </a:r>
            <a:r>
              <a:rPr lang="ru-RU" sz="1800" b="1" dirty="0" smtClean="0"/>
              <a:t>обучаемым</a:t>
            </a:r>
            <a:r>
              <a:rPr lang="ru-RU" sz="1800" dirty="0" smtClean="0"/>
              <a:t>, который </a:t>
            </a:r>
            <a:r>
              <a:rPr lang="ru-RU" sz="1800" b="1" dirty="0" smtClean="0"/>
              <a:t>сделает с её помощью нужные выводы</a:t>
            </a:r>
            <a:r>
              <a:rPr lang="ru-RU" sz="1800" dirty="0" smtClean="0"/>
              <a:t> и </a:t>
            </a:r>
            <a:r>
              <a:rPr lang="ru-RU" sz="1800" b="1" dirty="0" smtClean="0"/>
              <a:t>будет в своем обучении </a:t>
            </a:r>
            <a:r>
              <a:rPr lang="ru-RU" sz="1800" dirty="0" smtClean="0"/>
              <a:t>и </a:t>
            </a:r>
            <a:r>
              <a:rPr lang="ru-RU" sz="1800" b="1" dirty="0" smtClean="0"/>
              <a:t>развитии </a:t>
            </a:r>
            <a:r>
              <a:rPr lang="ru-RU" sz="1800" b="1" dirty="0" smtClean="0"/>
              <a:t>эффективно двигаться дальше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285728"/>
            <a:ext cx="7072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Проблема </a:t>
            </a:r>
            <a:r>
              <a:rPr lang="ru-RU" b="1" i="1" dirty="0" smtClean="0">
                <a:solidFill>
                  <a:schemeClr val="bg1"/>
                </a:solidFill>
              </a:rPr>
              <a:t>оценки успехов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ребенка в процессе обучения музыке в настоящее время является актуальной и во многом спорной: надо прямо сказать, что даже у самих педагогов нет однозначного ответа на такие важные вопросы, </a:t>
            </a:r>
            <a:r>
              <a:rPr lang="ru-RU" dirty="0" smtClean="0"/>
              <a:t>как:</a:t>
            </a:r>
          </a:p>
          <a:p>
            <a:pPr algn="just"/>
            <a:r>
              <a:rPr lang="ru-RU" dirty="0" smtClean="0"/>
              <a:t> </a:t>
            </a:r>
          </a:p>
          <a:p>
            <a:pPr lvl="0" algn="just"/>
            <a:r>
              <a:rPr lang="ru-RU" dirty="0" smtClean="0"/>
              <a:t> - При </a:t>
            </a:r>
            <a:r>
              <a:rPr lang="ru-RU" dirty="0" smtClean="0"/>
              <a:t>каких условиях оценка педагога будет иметь действительно воспитательное значение? </a:t>
            </a:r>
          </a:p>
          <a:p>
            <a:pPr algn="just"/>
            <a:r>
              <a:rPr lang="ru-RU" dirty="0" smtClean="0"/>
              <a:t> - Каковы </a:t>
            </a:r>
            <a:r>
              <a:rPr lang="ru-RU" dirty="0" smtClean="0"/>
              <a:t>методики рационального использования различных форматов оценки (устная оценка, отметка и пр.)?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429132"/>
            <a:ext cx="7096124" cy="15001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smtClean="0"/>
              <a:t>Учитель всегда объясняет свою оценку</a:t>
            </a:r>
            <a:r>
              <a:rPr lang="ru-RU" sz="2000" dirty="0" smtClean="0"/>
              <a:t>: </a:t>
            </a:r>
            <a:r>
              <a:rPr lang="ru-RU" sz="2000" dirty="0" smtClean="0"/>
              <a:t>давая развернутую или </a:t>
            </a:r>
            <a:r>
              <a:rPr lang="ru-RU" sz="2000" dirty="0" smtClean="0"/>
              <a:t>краткую </a:t>
            </a:r>
            <a:r>
              <a:rPr lang="ru-RU" sz="2000" dirty="0" smtClean="0"/>
              <a:t>характеристику работы ученика, он разъясняет ошибки, исправляет их, одобряет мнение учащегося или не соглашается с ним, помогает ориентироваться в выборе художественно ценного в музыке.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285728"/>
            <a:ext cx="70723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Давая оценку работу или успехи ученика, педагог всегда помнит, что </a:t>
            </a:r>
            <a:r>
              <a:rPr lang="ru-RU" b="1" dirty="0" smtClean="0"/>
              <a:t>систематическое применение только отрицательных или положительных оценок одинаково плохо</a:t>
            </a:r>
            <a:r>
              <a:rPr lang="ru-RU" dirty="0" smtClean="0"/>
              <a:t>: дети, которые систематически плохо успевают, теряют веру в свои силы; у учащихся же, всегда получающих исключительно положительные оценки, появляется чувство превосходства над другими, более слабыми учениками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Поэтому тем ученикам, которые пока не в состоянии похвастаться заметными достижениями, находясь, например, в самом начале обучения или временном затруднении, учитель, как правило, предпочитает высказывать свою оценку устно. Факт же заметного улучшения, явного прогресса, обычно сразу фиксируется </a:t>
            </a:r>
            <a:r>
              <a:rPr lang="ru-RU" dirty="0" smtClean="0"/>
              <a:t>оценкой.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80200"/>
          </a:xfrm>
        </p:spPr>
        <p:txBody>
          <a:bodyPr anchor="ctr">
            <a:noAutofit/>
          </a:bodyPr>
          <a:lstStyle/>
          <a:p>
            <a:pPr algn="ctr"/>
            <a:r>
              <a:rPr lang="ru-RU" sz="2600" dirty="0" smtClean="0"/>
              <a:t>основные условия, </a:t>
            </a:r>
            <a:br>
              <a:rPr lang="ru-RU" sz="2600" dirty="0" smtClean="0"/>
            </a:br>
            <a:r>
              <a:rPr lang="ru-RU" sz="2600" dirty="0" smtClean="0"/>
              <a:t>при </a:t>
            </a:r>
            <a:r>
              <a:rPr lang="ru-RU" sz="2600" dirty="0" smtClean="0"/>
              <a:t>которых оценка </a:t>
            </a:r>
            <a:r>
              <a:rPr lang="ru-RU" sz="2600" dirty="0" smtClean="0"/>
              <a:t>может </a:t>
            </a:r>
            <a:br>
              <a:rPr lang="ru-RU" sz="2600" dirty="0" smtClean="0"/>
            </a:br>
            <a:r>
              <a:rPr lang="ru-RU" sz="2600" dirty="0" smtClean="0"/>
              <a:t>стимулировать </a:t>
            </a:r>
            <a:r>
              <a:rPr lang="ru-RU" sz="2600" dirty="0" smtClean="0"/>
              <a:t>интерес ребенка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к </a:t>
            </a:r>
            <a:r>
              <a:rPr lang="ru-RU" sz="2600" dirty="0" smtClean="0"/>
              <a:t>музыкальным занятиям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7239000" cy="396272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000" dirty="0" smtClean="0"/>
              <a:t>всесторонний </a:t>
            </a:r>
            <a:r>
              <a:rPr lang="ru-RU" sz="2000" dirty="0" smtClean="0"/>
              <a:t>характер, наиболее полно отражающий развитие </a:t>
            </a:r>
            <a:r>
              <a:rPr lang="ru-RU" sz="2000" dirty="0" smtClean="0"/>
              <a:t>обучающегося </a:t>
            </a:r>
            <a:r>
              <a:rPr lang="ru-RU" sz="2000" dirty="0" smtClean="0"/>
              <a:t>в разных видах </a:t>
            </a:r>
            <a:r>
              <a:rPr lang="ru-RU" sz="2000" dirty="0" smtClean="0"/>
              <a:t>музыкальной деятельности, </a:t>
            </a:r>
            <a:endParaRPr lang="ru-RU" sz="2000" dirty="0" smtClean="0"/>
          </a:p>
          <a:p>
            <a:pPr lvl="0" algn="just"/>
            <a:r>
              <a:rPr lang="ru-RU" sz="2000" dirty="0" smtClean="0"/>
              <a:t>выставление с учетом индивидуальных особенностей </a:t>
            </a:r>
            <a:r>
              <a:rPr lang="ru-RU" sz="2000" dirty="0" smtClean="0"/>
              <a:t>обучаемого, его музыкального опыта, </a:t>
            </a:r>
            <a:endParaRPr lang="ru-RU" sz="2000" dirty="0" smtClean="0"/>
          </a:p>
          <a:p>
            <a:pPr lvl="0" algn="just"/>
            <a:r>
              <a:rPr lang="ru-RU" sz="2000" dirty="0" smtClean="0"/>
              <a:t>о</a:t>
            </a:r>
            <a:r>
              <a:rPr lang="ru-RU" sz="2000" dirty="0" smtClean="0"/>
              <a:t>бъективность</a:t>
            </a:r>
            <a:r>
              <a:rPr lang="ru-RU" sz="2000" dirty="0" smtClean="0"/>
              <a:t>,</a:t>
            </a:r>
          </a:p>
          <a:p>
            <a:pPr lvl="0" algn="just"/>
            <a:r>
              <a:rPr lang="ru-RU" sz="2000" dirty="0" smtClean="0"/>
              <a:t>фиксирование успехов в развитии </a:t>
            </a:r>
            <a:r>
              <a:rPr lang="ru-RU" sz="2000" dirty="0" smtClean="0"/>
              <a:t>умений, </a:t>
            </a:r>
            <a:r>
              <a:rPr lang="ru-RU" sz="2000" dirty="0" smtClean="0"/>
              <a:t>навыков, компетентностей </a:t>
            </a:r>
            <a:r>
              <a:rPr lang="ru-RU" sz="2000" dirty="0" smtClean="0"/>
              <a:t>обучающегося (особенно </a:t>
            </a:r>
            <a:r>
              <a:rPr lang="ru-RU" sz="2000" dirty="0" smtClean="0"/>
              <a:t>с недостаточными </a:t>
            </a:r>
            <a:r>
              <a:rPr lang="ru-RU" sz="2000" dirty="0" smtClean="0"/>
              <a:t>музыкальными способностями), </a:t>
            </a:r>
            <a:endParaRPr lang="ru-RU" sz="2000" dirty="0" smtClean="0"/>
          </a:p>
          <a:p>
            <a:pPr lvl="0" algn="just"/>
            <a:r>
              <a:rPr lang="ru-RU" sz="2000" dirty="0" smtClean="0"/>
              <a:t>о</a:t>
            </a:r>
            <a:r>
              <a:rPr lang="ru-RU" sz="2000" dirty="0" smtClean="0"/>
              <a:t>тражение результата </a:t>
            </a:r>
            <a:r>
              <a:rPr lang="ru-RU" sz="2000" dirty="0" smtClean="0"/>
              <a:t>различных форм работы с </a:t>
            </a:r>
            <a:r>
              <a:rPr lang="ru-RU" sz="2000" dirty="0" smtClean="0"/>
              <a:t>обучаемым, </a:t>
            </a:r>
            <a:endParaRPr lang="ru-RU" sz="2000" dirty="0" smtClean="0"/>
          </a:p>
          <a:p>
            <a:pPr algn="just"/>
            <a:r>
              <a:rPr lang="ru-RU" sz="2000" dirty="0" smtClean="0"/>
              <a:t>эмоционально-положительная </a:t>
            </a:r>
            <a:r>
              <a:rPr lang="ru-RU" sz="2000" dirty="0" smtClean="0"/>
              <a:t>направленность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Оценка «5» («отлично»)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000"/>
            <a:r>
              <a:rPr lang="ru-RU" dirty="0" smtClean="0"/>
              <a:t>артистичное поведение на сцене;</a:t>
            </a:r>
          </a:p>
          <a:p>
            <a:pPr marL="360000"/>
            <a:r>
              <a:rPr lang="ru-RU" dirty="0" smtClean="0"/>
              <a:t>увлечённость исполнением;</a:t>
            </a:r>
          </a:p>
          <a:p>
            <a:pPr marL="360000"/>
            <a:r>
              <a:rPr lang="ru-RU" dirty="0" smtClean="0"/>
              <a:t>художественное толкование средств музыкальной выразительности в соответствии с содержанием музыкального произведения;</a:t>
            </a:r>
          </a:p>
          <a:p>
            <a:pPr marL="360000"/>
            <a:r>
              <a:rPr lang="ru-RU" dirty="0" smtClean="0"/>
              <a:t>слуховой контроль собственного исполнения; </a:t>
            </a:r>
          </a:p>
          <a:p>
            <a:pPr marL="360000"/>
            <a:r>
              <a:rPr lang="ru-RU" dirty="0" smtClean="0"/>
              <a:t>корректировка игры при необходимой ситуации; </a:t>
            </a:r>
          </a:p>
          <a:p>
            <a:pPr marL="360000"/>
            <a:r>
              <a:rPr lang="ru-RU" dirty="0" smtClean="0"/>
              <a:t>свободное владение специфическими технологическими видами исполнения;</a:t>
            </a:r>
          </a:p>
          <a:p>
            <a:pPr marL="360000"/>
            <a:r>
              <a:rPr lang="ru-RU" dirty="0" smtClean="0"/>
              <a:t>понимание музыкальных форм произведений; </a:t>
            </a:r>
          </a:p>
          <a:p>
            <a:pPr marL="360000"/>
            <a:r>
              <a:rPr lang="ru-RU" dirty="0" smtClean="0"/>
              <a:t>выразительность интонирования; </a:t>
            </a:r>
          </a:p>
          <a:p>
            <a:pPr marL="360000"/>
            <a:r>
              <a:rPr lang="ru-RU" dirty="0" smtClean="0"/>
              <a:t>единство темпа;</a:t>
            </a:r>
          </a:p>
          <a:p>
            <a:pPr marL="360000"/>
            <a:r>
              <a:rPr lang="ru-RU" dirty="0" smtClean="0"/>
              <a:t>ясность ритмической пульсации;</a:t>
            </a:r>
          </a:p>
          <a:p>
            <a:pPr marL="360000"/>
            <a:r>
              <a:rPr lang="ru-RU" dirty="0" smtClean="0"/>
              <a:t>яркое динамическое разнообразие.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Оценка «4» («хорошо»)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34228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незначительная нестабильность психологического поведения на сцене;</a:t>
            </a:r>
          </a:p>
          <a:p>
            <a:r>
              <a:rPr lang="ru-RU" sz="2200" dirty="0" smtClean="0"/>
              <a:t>грамотное понимание формообразования произведения, музыкального языка, средств музыкальной выразительности;</a:t>
            </a:r>
          </a:p>
          <a:p>
            <a:r>
              <a:rPr lang="ru-RU" sz="2200" dirty="0" smtClean="0"/>
              <a:t>недостаточный слуховой контроль собственного исполнения;  </a:t>
            </a:r>
          </a:p>
          <a:p>
            <a:r>
              <a:rPr lang="ru-RU" sz="2200" dirty="0" smtClean="0"/>
              <a:t>стабильность воспроизведения нотного текста;</a:t>
            </a:r>
          </a:p>
          <a:p>
            <a:r>
              <a:rPr lang="ru-RU" sz="2200" dirty="0" smtClean="0"/>
              <a:t>выразительность интонирования;</a:t>
            </a:r>
          </a:p>
          <a:p>
            <a:r>
              <a:rPr lang="ru-RU" sz="2200" dirty="0" smtClean="0"/>
              <a:t>попытка передачи динамического разнообразия; </a:t>
            </a:r>
          </a:p>
          <a:p>
            <a:r>
              <a:rPr lang="ru-RU" sz="2200" dirty="0" smtClean="0"/>
              <a:t>единство темпа.</a:t>
            </a:r>
            <a:endParaRPr lang="ru-R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7786742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>Оценка «3» («удовлетворительно»)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34228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/>
              <a:t>неустойчивое психологическое состояние на сцене;</a:t>
            </a:r>
          </a:p>
          <a:p>
            <a:r>
              <a:rPr lang="ru-RU" sz="2200" dirty="0" smtClean="0"/>
              <a:t>формальное прочтение авторского нотного текста без образного осмысления музыки;</a:t>
            </a:r>
          </a:p>
          <a:p>
            <a:r>
              <a:rPr lang="ru-RU" sz="2200" dirty="0" smtClean="0"/>
              <a:t>слабый слуховой контроль собственного исполнения;</a:t>
            </a:r>
          </a:p>
          <a:p>
            <a:r>
              <a:rPr lang="ru-RU" sz="2200" dirty="0" smtClean="0"/>
              <a:t>ограниченное понимание динамических, аппликатурных, технологических задач;</a:t>
            </a:r>
          </a:p>
          <a:p>
            <a:r>
              <a:rPr lang="ru-RU" sz="2200" dirty="0" err="1" smtClean="0"/>
              <a:t>темпо-ритмическая</a:t>
            </a:r>
            <a:r>
              <a:rPr lang="ru-RU" sz="2200" dirty="0" smtClean="0"/>
              <a:t> неорганизованность;</a:t>
            </a:r>
          </a:p>
          <a:p>
            <a:r>
              <a:rPr lang="ru-RU" sz="2200" dirty="0" smtClean="0"/>
              <a:t>слабое реагирование на изменения фактуры, артикуляционных штрихов;</a:t>
            </a:r>
          </a:p>
          <a:p>
            <a:r>
              <a:rPr lang="ru-RU" sz="2200" dirty="0" smtClean="0"/>
              <a:t>однообразие и монотонность звучания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7786742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>Оценка «2» («неудовлетворительно»)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39122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частые «срывы» и остановки при исполнении;</a:t>
            </a:r>
          </a:p>
          <a:p>
            <a:r>
              <a:rPr lang="ru-RU" sz="2200" dirty="0" smtClean="0"/>
              <a:t>отсутствие слухового контроля собственного исполнения;</a:t>
            </a:r>
          </a:p>
          <a:p>
            <a:r>
              <a:rPr lang="ru-RU" sz="2200" dirty="0" smtClean="0"/>
              <a:t>ошибки в воспроизведении нотного текста;</a:t>
            </a:r>
          </a:p>
          <a:p>
            <a:r>
              <a:rPr lang="ru-RU" sz="2200" dirty="0" smtClean="0"/>
              <a:t>низкое качество </a:t>
            </a:r>
            <a:r>
              <a:rPr lang="ru-RU" sz="2200" dirty="0" err="1" smtClean="0"/>
              <a:t>звукоизвлечения</a:t>
            </a:r>
            <a:r>
              <a:rPr lang="ru-RU" sz="2200" dirty="0" smtClean="0"/>
              <a:t> и </a:t>
            </a:r>
            <a:r>
              <a:rPr lang="ru-RU" sz="2200" dirty="0" err="1" smtClean="0"/>
              <a:t>звуковедения</a:t>
            </a:r>
            <a:r>
              <a:rPr lang="ru-RU" sz="2200" dirty="0" smtClean="0"/>
              <a:t>; </a:t>
            </a:r>
          </a:p>
          <a:p>
            <a:r>
              <a:rPr lang="ru-RU" sz="2200" dirty="0" smtClean="0"/>
              <a:t>отсутствие выразительного интонирования;</a:t>
            </a:r>
          </a:p>
          <a:p>
            <a:r>
              <a:rPr lang="ru-RU" sz="2200" dirty="0" err="1" smtClean="0"/>
              <a:t>метро-ритмическая</a:t>
            </a:r>
            <a:r>
              <a:rPr lang="ru-RU" sz="2200" dirty="0" smtClean="0"/>
              <a:t> неустойчивость.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85728"/>
            <a:ext cx="707236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Родителям и ученикам </a:t>
            </a:r>
            <a:r>
              <a:rPr lang="ru-RU" dirty="0" smtClean="0"/>
              <a:t>важно также </a:t>
            </a:r>
            <a:r>
              <a:rPr lang="ru-RU" b="1" dirty="0" smtClean="0"/>
              <a:t>четко различать грань между неудовлетворительным и удовлетворительным уровнем знаний, умений и навыков</a:t>
            </a:r>
            <a:r>
              <a:rPr lang="ru-RU" dirty="0" smtClean="0"/>
              <a:t> – между «двойкой» и «тройкой», а </a:t>
            </a:r>
            <a:r>
              <a:rPr lang="ru-RU" i="1" dirty="0" smtClean="0"/>
              <a:t>педагогам</a:t>
            </a:r>
            <a:r>
              <a:rPr lang="ru-RU" dirty="0" smtClean="0"/>
              <a:t> – помнить о своей ответственности перед учеником и его родителями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sz="2000" dirty="0" smtClean="0"/>
              <a:t>Хорошо, что в </a:t>
            </a:r>
            <a:r>
              <a:rPr lang="ru-RU" sz="2000" dirty="0" smtClean="0"/>
              <a:t>сознании большинства учащихся и родителей </a:t>
            </a:r>
            <a:r>
              <a:rPr lang="ru-RU" sz="2000" dirty="0" smtClean="0"/>
              <a:t>«тройка» </a:t>
            </a:r>
            <a:r>
              <a:rPr lang="ru-RU" sz="2000" dirty="0" smtClean="0"/>
              <a:t>- это удовлетворительная оценка, которую общепринято ставить не за отсутствие каких-либо знаний или неудовлетворительное их качество, а за определенный их средний уровень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Поэтому</a:t>
            </a:r>
            <a:r>
              <a:rPr lang="ru-RU" dirty="0" smtClean="0"/>
              <a:t>, </a:t>
            </a:r>
            <a:r>
              <a:rPr lang="ru-RU" b="1" dirty="0" smtClean="0"/>
              <a:t>когда педагог, руководствуясь любыми иными критериями, оценивает оценкой «удовлетворительно» отсутствие у обучаемого музыкальных знаний и умений </a:t>
            </a:r>
            <a:r>
              <a:rPr lang="ru-RU" dirty="0" smtClean="0"/>
              <a:t>(навыков), </a:t>
            </a:r>
            <a:r>
              <a:rPr lang="ru-RU" b="1" dirty="0" smtClean="0"/>
              <a:t>он</a:t>
            </a:r>
            <a:r>
              <a:rPr lang="ru-RU" dirty="0" smtClean="0"/>
              <a:t> тем самым </a:t>
            </a:r>
            <a:r>
              <a:rPr lang="ru-RU" b="1" dirty="0" smtClean="0"/>
              <a:t>дезориентирует и самого себя, и учащегося, и его родителей в истинном состоянии успеваемости</a:t>
            </a:r>
            <a:r>
              <a:rPr lang="ru-RU" dirty="0" smtClean="0"/>
              <a:t>; </a:t>
            </a:r>
            <a:r>
              <a:rPr lang="ru-RU" b="1" dirty="0" smtClean="0"/>
              <a:t>одновременно </a:t>
            </a:r>
            <a:r>
              <a:rPr lang="ru-RU" b="1" dirty="0" smtClean="0"/>
              <a:t>формируя </a:t>
            </a:r>
            <a:r>
              <a:rPr lang="ru-RU" b="1" dirty="0" smtClean="0"/>
              <a:t>у ребенка неправильную самооценку</a:t>
            </a:r>
            <a:r>
              <a:rPr lang="ru-RU" dirty="0" smtClean="0"/>
              <a:t>, </a:t>
            </a:r>
            <a:r>
              <a:rPr lang="ru-RU" b="1" dirty="0" smtClean="0"/>
              <a:t>внушая ему мысль, что за ничегонеделание тот может получить удовлетворительную оценку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859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Критерии оценок текущего контроля успеваемости,   промежуточной  и итоговой  аттестации  обучающихся</vt:lpstr>
      <vt:lpstr>Слайд 2</vt:lpstr>
      <vt:lpstr>Слайд 3</vt:lpstr>
      <vt:lpstr>основные условия,  при которых оценка может  стимулировать интерес ребенка  к музыкальным занятиям</vt:lpstr>
      <vt:lpstr>Оценка «5» («отлично»)</vt:lpstr>
      <vt:lpstr>Оценка «4» («хорошо»)</vt:lpstr>
      <vt:lpstr>Оценка «3» («удовлетворительно»)</vt:lpstr>
      <vt:lpstr>Оценка «2» («неудовлетворительно»)</vt:lpstr>
      <vt:lpstr>Слайд 9</vt:lpstr>
      <vt:lpstr>Слайд 10</vt:lpstr>
      <vt:lpstr>Желаю вашим детям  успехов в обучении!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38</cp:revision>
  <dcterms:created xsi:type="dcterms:W3CDTF">2014-01-24T09:58:53Z</dcterms:created>
  <dcterms:modified xsi:type="dcterms:W3CDTF">2014-01-25T16:41:52Z</dcterms:modified>
</cp:coreProperties>
</file>