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4" r:id="rId4"/>
    <p:sldId id="275" r:id="rId5"/>
    <p:sldId id="277" r:id="rId6"/>
    <p:sldId id="276" r:id="rId7"/>
    <p:sldId id="258" r:id="rId8"/>
    <p:sldId id="285" r:id="rId9"/>
    <p:sldId id="287" r:id="rId10"/>
    <p:sldId id="260" r:id="rId11"/>
    <p:sldId id="267" r:id="rId12"/>
    <p:sldId id="261" r:id="rId13"/>
    <p:sldId id="259" r:id="rId14"/>
    <p:sldId id="263" r:id="rId15"/>
    <p:sldId id="264" r:id="rId16"/>
    <p:sldId id="266" r:id="rId17"/>
    <p:sldId id="265" r:id="rId18"/>
    <p:sldId id="286" r:id="rId19"/>
    <p:sldId id="284" r:id="rId20"/>
    <p:sldId id="283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FF33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FF33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FF33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FF33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FF33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FF33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FF33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FF33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FF33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CC"/>
    <a:srgbClr val="990033"/>
    <a:srgbClr val="FFCCFF"/>
    <a:srgbClr val="FF3300"/>
    <a:srgbClr val="0000CC"/>
    <a:srgbClr val="000099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75204" autoAdjust="0"/>
  </p:normalViewPr>
  <p:slideViewPr>
    <p:cSldViewPr>
      <p:cViewPr varScale="1">
        <p:scale>
          <a:sx n="77" d="100"/>
          <a:sy n="77" d="100"/>
        </p:scale>
        <p:origin x="-9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1560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E4819-D003-463E-998C-632408304C07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05705-C8A9-4446-8384-547AF7BD9D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05705-C8A9-4446-8384-547AF7BD9D87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05705-C8A9-4446-8384-547AF7BD9D87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05705-C8A9-4446-8384-547AF7BD9D87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05705-C8A9-4446-8384-547AF7BD9D87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05705-C8A9-4446-8384-547AF7BD9D87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05705-C8A9-4446-8384-547AF7BD9D87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05705-C8A9-4446-8384-547AF7BD9D87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05705-C8A9-4446-8384-547AF7BD9D87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05705-C8A9-4446-8384-547AF7BD9D87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05705-C8A9-4446-8384-547AF7BD9D87}" type="slidenum">
              <a:rPr lang="ru-RU" smtClean="0"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05705-C8A9-4446-8384-547AF7BD9D87}" type="slidenum">
              <a:rPr lang="ru-RU" smtClean="0"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05705-C8A9-4446-8384-547AF7BD9D87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05705-C8A9-4446-8384-547AF7BD9D87}" type="slidenum">
              <a:rPr lang="ru-RU" smtClean="0"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05705-C8A9-4446-8384-547AF7BD9D87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05705-C8A9-4446-8384-547AF7BD9D87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05705-C8A9-4446-8384-547AF7BD9D87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05705-C8A9-4446-8384-547AF7BD9D87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05705-C8A9-4446-8384-547AF7BD9D87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05705-C8A9-4446-8384-547AF7BD9D87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05705-C8A9-4446-8384-547AF7BD9D87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7D2BF-8EFD-44FB-A508-37470DD8A7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A18E9-050A-4605-93D1-0E3CE3E757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D5E8E-FB61-44BF-825D-27B353A8FC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55974A3-904D-405E-A320-6FD7AE3245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0FD0678-89AA-4D22-BEB2-A9275F3D50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06055F-FD59-40BE-BAF5-CFD46FE48B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C09757-92C2-4E4B-B3CC-14FF4FCE2A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E843CB9-67C1-4640-9BD1-CD71B14DF8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A8E9594-377A-4988-BFBE-4220946E91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C9D1485-27ED-4C8E-9597-8472737F89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D30A7-1357-4ACF-933A-A513CE6EBE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9ECB5-8847-41E7-BB07-DB22E62640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4E897-8F26-41B0-8B64-850083B5AD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15723-A5E0-4DEA-8C25-B8C8CA9FF3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67DEE-98EC-49E8-B99E-2B625B705B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8B233-BC11-4DB5-8091-3230F33B77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343ED-2827-4344-B941-6C17905949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7C08C-312B-4C6E-A4D5-834911A8C6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C0B20E0E-BBD8-4914-96F0-DD94F778790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4%D0%B5%D1%85%D1%82%D0%BE%D0%B2%D0%B0%D0%BD%D0%B8%D0%B5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://ru.wikipedia.org/wiki/%D0%9C%D0%B0%D1%82%D0%B5%D0%BC%D0%B0%D1%82%D0%B8%D0%BA%D0%B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4%D0%B8%D0%B7%D0%B8%D1%87%D0%B5%D1%81%D0%BA%D0%B0%D1%8F_%D0%B3%D0%B5%D0%BE%D0%B3%D1%80%D0%B0%D1%84%D0%B8%D1%8F" TargetMode="External"/><Relationship Id="rId5" Type="http://schemas.openxmlformats.org/officeDocument/2006/relationships/hyperlink" Target="http://ru.wikipedia.org/wiki/%D0%A0%D0%B8%D1%82%D0%BE%D1%80%D0%B8%D0%BA%D0%B0" TargetMode="External"/><Relationship Id="rId10" Type="http://schemas.openxmlformats.org/officeDocument/2006/relationships/hyperlink" Target="http://ru.wikipedia.org/wiki/%D0%9F%D0%BB%D0%B0%D0%B2%D0%B0%D0%BD%D0%B8%D0%B5" TargetMode="External"/><Relationship Id="rId4" Type="http://schemas.openxmlformats.org/officeDocument/2006/relationships/hyperlink" Target="http://ru.wikipedia.org/wiki/1836" TargetMode="External"/><Relationship Id="rId9" Type="http://schemas.openxmlformats.org/officeDocument/2006/relationships/hyperlink" Target="http://ru.wikipedia.org/w/index.php?title=%D0%92%D0%B5%D1%80%D1%85%D0%BE%D0%B2%D0%B0%D1%8F_%D0%B5%D0%B7%D0%B4%D0%B0&amp;action=edit&amp;redlink=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show_im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Багетная рамка 4"/>
          <p:cNvSpPr/>
          <p:nvPr/>
        </p:nvSpPr>
        <p:spPr bwMode="auto">
          <a:xfrm>
            <a:off x="1643042" y="3571876"/>
            <a:ext cx="5214974" cy="1785950"/>
          </a:xfrm>
          <a:prstGeom prst="bevel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4000" b="1" dirty="0" smtClean="0"/>
              <a:t>Лицейские годы Пушкина</a:t>
            </a:r>
            <a:endParaRPr lang="ru-RU" sz="40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r>
              <a:rPr lang="ru-RU" b="1" i="1">
                <a:solidFill>
                  <a:srgbClr val="800000"/>
                </a:solidFill>
              </a:rPr>
              <a:t>Директор Лицея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На должность директора Лицея, который по уставу "сверх примерной жизни, должен иметь обширные познания в науках и языках, в Лицее преподаваемых" был назначен чиновник архива коллегии Иностранных дел </a:t>
            </a:r>
            <a:r>
              <a:rPr lang="ru-RU" sz="24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Василий Федорович Малиновский</a:t>
            </a:r>
            <a:r>
              <a:rPr lang="ru-RU" sz="24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47" name="Picture 7" descr="Малиновский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9750" y="1484313"/>
            <a:ext cx="3606800" cy="42687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981075"/>
            <a:ext cx="4038600" cy="4454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«Вы помните: когда возник Лицей, </a:t>
            </a:r>
            <a:br>
              <a:rPr lang="ru-RU" sz="28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Как царь для нас открыл чертог </a:t>
            </a:r>
            <a:r>
              <a:rPr lang="ru-RU" sz="2800" i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царицын</a:t>
            </a:r>
            <a:r>
              <a:rPr lang="ru-RU" sz="28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8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 мы пришли. И встретил нас Куницын </a:t>
            </a:r>
            <a:br>
              <a:rPr lang="ru-RU" sz="28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Приветствием меж царственных гостей»</a:t>
            </a:r>
          </a:p>
        </p:txBody>
      </p:sp>
      <p:pic>
        <p:nvPicPr>
          <p:cNvPr id="31751" name="Picture 7" descr="photo2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9750" y="981075"/>
            <a:ext cx="3840163" cy="4389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>
                <a:solidFill>
                  <a:srgbClr val="800000"/>
                </a:solidFill>
              </a:rPr>
              <a:t>Лицейские профессора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Лицей - особое учебное заведение, ему покровительствует сам император. Нравственные качества преподавателей, их знание предмета, умение довести полезные сведения до воспитанников, наличие печатных трудов - все это принималось во внимание. Директор сумел сделать правильный выбор, пригласив не только опытных педагогов - Давида де </a:t>
            </a:r>
            <a:r>
              <a:rPr lang="ru-RU" sz="2000" i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Будри</a:t>
            </a:r>
            <a:r>
              <a:rPr lang="ru-RU" sz="20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Н.Ф. </a:t>
            </a:r>
            <a:r>
              <a:rPr lang="ru-RU" sz="2000" i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Кошанского</a:t>
            </a:r>
            <a:r>
              <a:rPr lang="ru-RU" sz="20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но и молодых - Я.И. </a:t>
            </a:r>
            <a:r>
              <a:rPr lang="ru-RU" sz="2000" i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Карцова</a:t>
            </a:r>
            <a:r>
              <a:rPr lang="ru-RU" sz="20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А.П. Куницына, И.К. </a:t>
            </a:r>
            <a:r>
              <a:rPr lang="ru-RU" sz="2000" i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Кайданова</a:t>
            </a:r>
            <a:r>
              <a:rPr lang="ru-RU" sz="20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для которых Лицей становится делом всей жизни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2296" name="Picture 8" descr="Кошанский Н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75656" y="1268760"/>
            <a:ext cx="2160240" cy="26350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297" name="Picture 9" descr="Карцов, профессор математики и физики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220072" y="1268760"/>
            <a:ext cx="1944216" cy="2608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124744"/>
            <a:ext cx="4038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  Лицее в отличие  от  других учебных  заведений не было  телесных  наказаний  и среди лицеистов  поощрялся  дух  чести  и товарищества, наконец, то,  что это  был первый  выпуск -  предмет  любви  и внимания,  - все  это  создавало  особую атмосферу.</a:t>
            </a:r>
          </a:p>
          <a:p>
            <a:pPr>
              <a:lnSpc>
                <a:spcPct val="80000"/>
              </a:lnSpc>
            </a:pPr>
            <a:endParaRPr lang="ru-RU" sz="2400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206" name="Picture 14" descr="0353beafa34d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651500" y="1196975"/>
            <a:ext cx="2114550" cy="4286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18487" cy="725488"/>
          </a:xfrm>
        </p:spPr>
        <p:txBody>
          <a:bodyPr/>
          <a:lstStyle/>
          <a:p>
            <a:r>
              <a:rPr lang="ru-RU" dirty="0"/>
              <a:t> </a:t>
            </a: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Иван Иванович </a:t>
            </a:r>
            <a:r>
              <a:rPr lang="ru-RU" b="1" i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Пущин</a:t>
            </a: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(1798-1859)</a:t>
            </a:r>
            <a:r>
              <a:rPr lang="ru-RU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Лицейский товарищ Пушкина и ближайший его друг; "рыцарь правды", по выражению князя С.Г. Волконского; </a:t>
            </a:r>
            <a:br>
              <a:rPr lang="ru-RU" sz="24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Только о Пущине и о Малиновском вспомнил Пушкин на смертном одре, сказав, что будь они тут, ему бы легче было умирать. Вернувшись из ссылки, </a:t>
            </a:r>
            <a:r>
              <a:rPr lang="ru-RU" sz="2400" i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Пущин</a:t>
            </a:r>
            <a:r>
              <a:rPr lang="ru-RU" sz="24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посетил вместе с дочерью Лицей и комнату Пушкина и отслужил панихиду об упокоении своего друга. </a:t>
            </a:r>
            <a:br>
              <a:rPr lang="ru-RU" sz="24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8" name="Picture 6" descr="Пущин,худ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8313" y="1557338"/>
            <a:ext cx="3692525" cy="45037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>
                <a:solidFill>
                  <a:srgbClr val="800000"/>
                </a:solidFill>
              </a:rPr>
              <a:t>Антон Антонович Дельвиг, барон (1798 - 1831)</a:t>
            </a:r>
            <a:r>
              <a:rPr lang="ru-RU" sz="4000"/>
              <a:t> 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Один из ближайших друзей Пушкина с лицейской поры. Окончил лицей с чином коллежского секретаря и был определен сначала в департамент горных и соляных дел, а затем в канцелярию министерства финансов. </a:t>
            </a:r>
          </a:p>
          <a:p>
            <a:pPr>
              <a:lnSpc>
                <a:spcPct val="80000"/>
              </a:lnSpc>
            </a:pPr>
            <a:r>
              <a:rPr lang="ru-RU" sz="20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 Пушкиным </a:t>
            </a:r>
            <a:r>
              <a:rPr lang="ru-RU" sz="2000" i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Дельвига</a:t>
            </a:r>
            <a:r>
              <a:rPr lang="ru-RU" sz="20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сблизила общая любовь к поэзии: "С ним толковал обо всем, что душу волнует, что сердце томит", вспоминал впоследствии Пушкин. </a:t>
            </a:r>
            <a:r>
              <a:rPr lang="ru-RU" sz="2000" i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Дельвиг</a:t>
            </a:r>
            <a:r>
              <a:rPr lang="ru-RU" sz="20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первым из лицейских поэтов стал печататься в журналах. </a:t>
            </a:r>
          </a:p>
        </p:txBody>
      </p:sp>
      <p:pic>
        <p:nvPicPr>
          <p:cNvPr id="25608" name="Picture 8" descr="Дельвиг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31913" y="2060575"/>
            <a:ext cx="2516187" cy="3355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sz="4000" i="1">
                <a:solidFill>
                  <a:srgbClr val="800000"/>
                </a:solidFill>
              </a:rPr>
              <a:t>Константин Карлович Данзас  (1801 - 1870 )</a:t>
            </a:r>
            <a:r>
              <a:rPr lang="ru-RU" sz="4000"/>
              <a:t> 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268413"/>
            <a:ext cx="4038600" cy="4784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Товарищ Пушкина по Лицею; в выпуске один из последних, наряду с Пушкиным и </a:t>
            </a:r>
            <a:r>
              <a:rPr lang="ru-RU" sz="1800" i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Броглио</a:t>
            </a:r>
            <a:r>
              <a:rPr lang="ru-RU" sz="18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любимый однокашниками как весельчак, но оставивший память лишь своим прекрасным почерком, коим переписывал лицейские журналы, носившие помету: "В типографии </a:t>
            </a:r>
            <a:r>
              <a:rPr lang="ru-RU" sz="1800" i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Данзаса</a:t>
            </a:r>
            <a:r>
              <a:rPr lang="ru-RU" sz="18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". Если бы не было участие в дуэли Пушкина, принадлежал бы к наименее заметным его лицейским товарищам.</a:t>
            </a:r>
          </a:p>
          <a:p>
            <a:pPr>
              <a:lnSpc>
                <a:spcPct val="80000"/>
              </a:lnSpc>
            </a:pPr>
            <a:r>
              <a:rPr lang="ru-RU" sz="18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Но </a:t>
            </a:r>
            <a:r>
              <a:rPr lang="ru-RU" sz="1800" i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Данзас</a:t>
            </a:r>
            <a:r>
              <a:rPr lang="ru-RU" sz="18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с такою самоотверженностью принял на себя миссию секунданта Пушкина ( ему за это грозила суровая кара ) и затем, после дуэли, показал такую любовь и преданность к умирающему товарищу, что вызвал к себе всеобщее внимание и расположение. </a:t>
            </a:r>
          </a:p>
          <a:p>
            <a:pPr>
              <a:lnSpc>
                <a:spcPct val="80000"/>
              </a:lnSpc>
            </a:pPr>
            <a:endParaRPr lang="ru-RU" sz="1800" b="1" dirty="0">
              <a:solidFill>
                <a:srgbClr val="800000"/>
              </a:solidFill>
            </a:endParaRPr>
          </a:p>
        </p:txBody>
      </p:sp>
      <p:pic>
        <p:nvPicPr>
          <p:cNvPr id="29703" name="Picture 7" descr="i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31913" y="2133600"/>
            <a:ext cx="2201862" cy="29289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>
                <a:solidFill>
                  <a:srgbClr val="800000"/>
                </a:solidFill>
              </a:rPr>
              <a:t>Кюхельбекер Вильгельм Карлович (1797 —1846</a:t>
            </a:r>
            <a:r>
              <a:rPr lang="ru-RU" sz="4000" i="1"/>
              <a:t>)</a:t>
            </a:r>
            <a:r>
              <a:rPr lang="ru-RU" sz="4000"/>
              <a:t> 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000">
                <a:solidFill>
                  <a:srgbClr val="800000"/>
                </a:solidFill>
              </a:rPr>
              <a:t>По свидетельству М.А. Корфа, во время учебы был «предметом постоянных и неотступных насмешек всего Лицея за свои странности, неловкости и часто уморительную оригинальность». Ироническое отношение вызывали и первые литературные опыты Кюхельбекера, ориентированные на архаические литературные образцы. </a:t>
            </a:r>
          </a:p>
        </p:txBody>
      </p:sp>
      <p:pic>
        <p:nvPicPr>
          <p:cNvPr id="27655" name="Picture 7" descr="K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00113" y="1989138"/>
            <a:ext cx="3011487" cy="33512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229600" cy="5462587"/>
          </a:xfrm>
        </p:spPr>
        <p:txBody>
          <a:bodyPr/>
          <a:lstStyle/>
          <a:p>
            <a:pPr indent="15875">
              <a:lnSpc>
                <a:spcPct val="80000"/>
              </a:lnSpc>
              <a:buFontTx/>
              <a:buNone/>
            </a:pPr>
            <a:r>
              <a:rPr lang="ru-RU" sz="28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 1817 году состоялся первый выпуск воспитанников Царскосельского лицея в государственную службу. С чином IX класса были выпущены 9 человек, с чином Х класса — 8 человек, 7 человек стали офицерами гвардии и 5 — офицерами армии. В последующие годы интерес лицеистов к военной службе сохранился. Достаточно сказать, что за 33 года деятельности Царскосельского лицея офицерами были выпущены 52 человека из 286 окончивших полный курс (14,6%). Офицерам, окончившим Лицей, предоставлялись права выпускников Пажеского корпуса, что давало возможность быстрого продвижения по военной службе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...Осталось позади шесть лет учебы. Каждый из первых 29 выпускников сделал свой выбор между военной и гражданской службой. Широкое общее образование, которым был так недоволен Модест Корф, считая его "поверхностным", "энциклопедическим", называя его "блестящем всезнанием", позволило выпускникам поступить на службу в Министерство просвещения, Министерство финансов, Министерство юстиции, в Государственную канцелярию, в Коллегию иностранных дел, на военную службу и даже во флот. </a:t>
            </a:r>
            <a:br>
              <a:rPr lang="ru-RU" sz="24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После первого выпуска Лицей в Царском Селе просуществовал до 1843 года, затем он был переведен в Петербург и стал называться Александровским.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 descr="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267744" y="188913"/>
            <a:ext cx="4896544" cy="35281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83" name="Rectangle 11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8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Лицей помещался  в  Царском  Селе - летней императорской резиденции, во флигеле Екатерининского дворца. Уже само  местоположение  делало  его как был придворным   учебным   заведением.  Однако,   видимо,  не  без   воздействия Сперанского,  ненавидевшего  придворные круги  и  стремившегося  максимально ограничить  их политическую  роль  в  государстве и влияние  на  императора ,первый  директор  Лицея  В.  Ф.  Малиновский  пытался  оградить свое учебное заведение от влияния  двора путем строгой замкнутости:  Лицей изолировали от окружающей  жизни,  воспитанников  выпускали  за  пределы  его  стен  крайне неохотно и лишь  в особых случаях,  посещения  родственников ограничивались. </a:t>
            </a:r>
          </a:p>
          <a:p>
            <a:pPr>
              <a:lnSpc>
                <a:spcPct val="80000"/>
              </a:lnSpc>
            </a:pPr>
            <a:endParaRPr lang="ru-RU" sz="1800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67" name="Rectangle 19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4941888"/>
            <a:ext cx="8229600" cy="21875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«Все те же мы: нам целый мир чужбина;    Отечество нам Царское Село»</a:t>
            </a: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78872" name="Picture 24" descr="Лицейский сад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403648" y="332656"/>
            <a:ext cx="6351588" cy="4248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836613"/>
            <a:ext cx="4038600" cy="5289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Для нужд Лицея при его образовании был выделен новый четырехэтажный флигель Царскосельского дворца в качестве помещения под больницу, кухню и другие хозяйственные нужды, а также для проживания чиновников. По указу императора от 3 февраля 1811 года строения, предназначенные в Царском Селе для Лицея, со всеми принадлежностями передавались в ведение Министерства народного просвещения. </a:t>
            </a:r>
          </a:p>
        </p:txBody>
      </p:sp>
      <p:pic>
        <p:nvPicPr>
          <p:cNvPr id="53266" name="Picture 18" descr="аа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971600" y="3429000"/>
            <a:ext cx="2952328" cy="22044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3267" name="Picture 19" descr="0000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088" y="836613"/>
            <a:ext cx="3267075" cy="2155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5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4149725"/>
            <a:ext cx="8218487" cy="2420938"/>
          </a:xfrm>
        </p:spPr>
        <p:txBody>
          <a:bodyPr/>
          <a:lstStyle/>
          <a:p>
            <a:pPr indent="15875">
              <a:buFontTx/>
              <a:buNone/>
            </a:pPr>
            <a:r>
              <a:rPr lang="ru-RU" sz="20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Лицейский зал</a:t>
            </a:r>
            <a:r>
              <a:rPr lang="ru-RU" sz="20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15875">
              <a:buFontTx/>
              <a:buNone/>
            </a:pPr>
            <a:r>
              <a:rPr lang="ru-RU" sz="20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Таким он бывал по торжественным дням: стол, покрытым красным сукном, золоченые кресла, на столе лицейская грамота. В этом зале 8 января 1815 года на переводном экзамене Александр Пушкин в присутствии прославленного русского поэта XVII века читал свои стихи.  Г. Р. Державин был в восхищении и назвал юного поэта своим преемником. </a:t>
            </a:r>
            <a:br>
              <a:rPr lang="ru-RU" sz="20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800000"/>
                </a:solidFill>
              </a:rPr>
              <a:t/>
            </a:r>
            <a:br>
              <a:rPr lang="ru-RU" sz="2000" dirty="0">
                <a:solidFill>
                  <a:srgbClr val="800000"/>
                </a:solidFill>
              </a:rPr>
            </a:br>
            <a:endParaRPr lang="ru-RU" sz="2000" dirty="0">
              <a:solidFill>
                <a:srgbClr val="800000"/>
              </a:solidFill>
            </a:endParaRPr>
          </a:p>
        </p:txBody>
      </p:sp>
      <p:pic>
        <p:nvPicPr>
          <p:cNvPr id="55318" name="Picture 22" descr="pushkin_02_h200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692275" y="188913"/>
            <a:ext cx="5621338" cy="38115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692150"/>
            <a:ext cx="4038600" cy="4525963"/>
          </a:xfrm>
        </p:spPr>
        <p:txBody>
          <a:bodyPr/>
          <a:lstStyle/>
          <a:p>
            <a:pPr indent="15875">
              <a:buFontTx/>
              <a:buNone/>
            </a:pPr>
            <a:r>
              <a:rPr lang="ru-RU" sz="28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Библиотека занимала двухсветную галерею, составлявшую арку над улицей. </a:t>
            </a:r>
          </a:p>
        </p:txBody>
      </p:sp>
      <p:pic>
        <p:nvPicPr>
          <p:cNvPr id="60423" name="Picture 7" descr="photo15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716016" y="692696"/>
            <a:ext cx="4038600" cy="2917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0424" name="Picture 8" descr="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717032"/>
            <a:ext cx="3891657" cy="24387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549275"/>
            <a:ext cx="4038600" cy="5029200"/>
          </a:xfrm>
        </p:spPr>
        <p:txBody>
          <a:bodyPr/>
          <a:lstStyle/>
          <a:p>
            <a:pPr indent="15875">
              <a:buFontTx/>
              <a:buNone/>
            </a:pPr>
            <a:r>
              <a:rPr lang="ru-RU" sz="28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Верхний этаж занимали спальни.</a:t>
            </a:r>
          </a:p>
          <a:p>
            <a:pPr indent="15875">
              <a:buFontTx/>
              <a:buNone/>
            </a:pPr>
            <a:r>
              <a:rPr lang="ru-RU" sz="28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На каждого лицеиста полагался классный стол (конторка), комод и железная полированная с медными украшениями кровать, обтянутая парусиной. </a:t>
            </a:r>
          </a:p>
        </p:txBody>
      </p:sp>
      <p:pic>
        <p:nvPicPr>
          <p:cNvPr id="58379" name="Picture 11" descr="1801kvkjlap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971600" y="692696"/>
            <a:ext cx="3005137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3860800"/>
            <a:ext cx="8229600" cy="21875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Программа  занятий в Лицее была  обширной.  Первые три года посвящались изучению  языков:  "российского,  латинского,  французского,  немецкого",  -математики (в объеме гимназии), словесности и риторики.     истории, географии, танцам, фехтованию, верховой  езде  и плаванию.  На старших курсах  занятия велись без строгой  программы -  утвержденный  устав определял лишь  науки,  подлежащие  изучению: предусматривались  занятия  по разделам   нравственных,   физических,  математических,  исторических  наук, словесности  и  по языкам.</a:t>
            </a:r>
          </a:p>
          <a:p>
            <a:pPr>
              <a:lnSpc>
                <a:spcPct val="80000"/>
              </a:lnSpc>
            </a:pPr>
            <a:endParaRPr lang="ru-RU" sz="1800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51" name="Picture 7" descr="push14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555875" y="404813"/>
            <a:ext cx="4189413" cy="301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Обучение длилось шесть лет (два трехгодичных курса, с </a:t>
            </a:r>
            <a:r>
              <a:rPr lang="ru-RU" sz="24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hlinkClick r:id="rId4" tooltip="1836"/>
              </a:rPr>
              <a:t>1836</a:t>
            </a:r>
            <a:r>
              <a:rPr lang="ru-RU" sz="24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— четыре класса по полтора года), за это время изучались следующие дисциплины:</a:t>
            </a:r>
          </a:p>
          <a:p>
            <a:pPr>
              <a:lnSpc>
                <a:spcPct val="80000"/>
              </a:lnSpc>
            </a:pPr>
            <a:r>
              <a:rPr lang="ru-RU" sz="24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нравственные (Закон Божий, этика, логика, правоведение, политическая экономия); </a:t>
            </a:r>
          </a:p>
          <a:p>
            <a:pPr>
              <a:lnSpc>
                <a:spcPct val="80000"/>
              </a:lnSpc>
            </a:pPr>
            <a:r>
              <a:rPr lang="ru-RU" sz="24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словесные (российская, латинская, французская, немецкая словесность и языки, </a:t>
            </a:r>
            <a:r>
              <a:rPr lang="ru-RU" sz="24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hlinkClick r:id="rId5" tooltip="Риторика"/>
              </a:rPr>
              <a:t>риторика</a:t>
            </a:r>
            <a:r>
              <a:rPr lang="ru-RU" sz="24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>
              <a:lnSpc>
                <a:spcPct val="80000"/>
              </a:lnSpc>
            </a:pPr>
            <a:r>
              <a:rPr lang="ru-RU" sz="24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исторические (российская и всеобщая история, </a:t>
            </a:r>
            <a:r>
              <a:rPr lang="ru-RU" sz="24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hlinkClick r:id="rId6" tooltip="Физическая география"/>
              </a:rPr>
              <a:t>физическая география</a:t>
            </a:r>
            <a:r>
              <a:rPr lang="ru-RU" sz="24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>
              <a:lnSpc>
                <a:spcPct val="80000"/>
              </a:lnSpc>
            </a:pPr>
            <a:r>
              <a:rPr lang="ru-RU" sz="24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физические и математические (</a:t>
            </a:r>
            <a:r>
              <a:rPr lang="ru-RU" sz="24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hlinkClick r:id="rId7" tooltip="Математика"/>
              </a:rPr>
              <a:t>математика</a:t>
            </a:r>
            <a:r>
              <a:rPr lang="ru-RU" sz="24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начала физики и космографии, математическая география, статистика); </a:t>
            </a:r>
          </a:p>
          <a:p>
            <a:pPr>
              <a:lnSpc>
                <a:spcPct val="80000"/>
              </a:lnSpc>
            </a:pPr>
            <a:r>
              <a:rPr lang="ru-RU" sz="24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изящные искусства и гимнастические упражнения (чистописание, рисование, танцы, </a:t>
            </a:r>
            <a:r>
              <a:rPr lang="ru-RU" sz="24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hlinkClick r:id="rId8" tooltip="Фехтование"/>
              </a:rPr>
              <a:t>фехтование</a:t>
            </a:r>
            <a:r>
              <a:rPr lang="ru-RU" sz="24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hlinkClick r:id="rId9" tooltip="Верховая езда (страница отсутствует)"/>
              </a:rPr>
              <a:t>верховая езда</a:t>
            </a:r>
            <a:r>
              <a:rPr lang="ru-RU" sz="24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hlinkClick r:id="rId10" tooltip="Плавание"/>
              </a:rPr>
              <a:t>плавание</a:t>
            </a:r>
            <a:r>
              <a:rPr lang="ru-RU" sz="24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lnSpc>
                <a:spcPct val="80000"/>
              </a:lnSpc>
            </a:pPr>
            <a:endParaRPr lang="ru-RU" sz="2400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8640"/>
            <a:ext cx="8229600" cy="5604148"/>
          </a:xfrm>
        </p:spPr>
        <p:txBody>
          <a:bodyPr/>
          <a:lstStyle/>
          <a:p>
            <a:pPr indent="15875">
              <a:lnSpc>
                <a:spcPct val="80000"/>
              </a:lnSpc>
              <a:buFontTx/>
              <a:buNone/>
            </a:pPr>
            <a:r>
              <a:rPr lang="ru-RU" sz="24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Принятый в Лицее режим дня был тщательно продуман: ранний подъем, повторение уроков, учебные занятия, время для отдыха, прогулки, обязательные гимнастические упражнения, летом - купание, зимой, "окрылив ноги железом", по выражению А.Пушкина, катание на коньках. Одиннадцатимесячный учебный год прерывался на каникулы лишь в июле, но даже в каникулы воспитанники оставались в Царском Селе. Родным разрешалось посещать Лицей в праздничные и воскресные дни. Строгий надзор гувернеров не мешал "избранным сынам дворянства", как называл их Куницын, шалить, проказничать, и тогда в журнале поведения появлялись такие записи: "Малиновский, </a:t>
            </a:r>
            <a:r>
              <a:rPr lang="ru-RU" sz="2400" i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Пущин</a:t>
            </a:r>
            <a:r>
              <a:rPr lang="ru-RU" sz="2400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и Илличевский оставили без ужина за то, что во время прогулки по саду поссорились с Пушкиным и под видом шутки толкали его и били по спине прутом". В Лицее и наказывали не так, как в военных заведениях или частных пансионах. Здесь не пороли, не подвергали физическому унижению: провинившегося оставляли одного, чтобы он мог подумать о своем проступке, либо он занимал самое последнее место за обеденным столом.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2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2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1265</Words>
  <Application>Microsoft Office PowerPoint</Application>
  <PresentationFormat>Экран (4:3)</PresentationFormat>
  <Paragraphs>55</Paragraphs>
  <Slides>20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Директор Лицея</vt:lpstr>
      <vt:lpstr>Слайд 11</vt:lpstr>
      <vt:lpstr>Лицейские профессора</vt:lpstr>
      <vt:lpstr>Слайд 13</vt:lpstr>
      <vt:lpstr> Иван Иванович Пущин (1798-1859)  </vt:lpstr>
      <vt:lpstr>Антон Антонович Дельвиг, барон (1798 - 1831) </vt:lpstr>
      <vt:lpstr>Константин Карлович Данзас  (1801 - 1870 ) </vt:lpstr>
      <vt:lpstr>Кюхельбекер Вильгельм Карлович (1797 —1846) </vt:lpstr>
      <vt:lpstr>Слайд 18</vt:lpstr>
      <vt:lpstr>Слайд 19</vt:lpstr>
      <vt:lpstr>Слайд 20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Пользователь Windows</cp:lastModifiedBy>
  <cp:revision>123</cp:revision>
  <dcterms:created xsi:type="dcterms:W3CDTF">2008-11-04T17:57:08Z</dcterms:created>
  <dcterms:modified xsi:type="dcterms:W3CDTF">2015-02-10T19:29:16Z</dcterms:modified>
</cp:coreProperties>
</file>