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3" r:id="rId17"/>
    <p:sldId id="270" r:id="rId18"/>
    <p:sldId id="271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958" autoAdjust="0"/>
    <p:restoredTop sz="94660"/>
  </p:normalViewPr>
  <p:slideViewPr>
    <p:cSldViewPr>
      <p:cViewPr>
        <p:scale>
          <a:sx n="100" d="100"/>
          <a:sy n="100" d="100"/>
        </p:scale>
        <p:origin x="-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99B-86E9-4E28-AC8E-9443443BFAA0}" type="datetimeFigureOut">
              <a:rPr lang="ru-RU" smtClean="0"/>
              <a:pPr/>
              <a:t>31.12.2004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19D9-5D4E-4B7B-B1AD-CC7286DD8C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99B-86E9-4E28-AC8E-9443443BFAA0}" type="datetimeFigureOut">
              <a:rPr lang="ru-RU" smtClean="0"/>
              <a:pPr/>
              <a:t>31.12.2004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19D9-5D4E-4B7B-B1AD-CC7286DD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99B-86E9-4E28-AC8E-9443443BFAA0}" type="datetimeFigureOut">
              <a:rPr lang="ru-RU" smtClean="0"/>
              <a:pPr/>
              <a:t>31.12.2004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19D9-5D4E-4B7B-B1AD-CC7286DD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99B-86E9-4E28-AC8E-9443443BFAA0}" type="datetimeFigureOut">
              <a:rPr lang="ru-RU" smtClean="0"/>
              <a:pPr/>
              <a:t>31.12.2004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19D9-5D4E-4B7B-B1AD-CC7286DD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99B-86E9-4E28-AC8E-9443443BFAA0}" type="datetimeFigureOut">
              <a:rPr lang="ru-RU" smtClean="0"/>
              <a:pPr/>
              <a:t>31.12.2004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47E19D9-5D4E-4B7B-B1AD-CC7286DD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99B-86E9-4E28-AC8E-9443443BFAA0}" type="datetimeFigureOut">
              <a:rPr lang="ru-RU" smtClean="0"/>
              <a:pPr/>
              <a:t>31.12.2004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19D9-5D4E-4B7B-B1AD-CC7286DD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99B-86E9-4E28-AC8E-9443443BFAA0}" type="datetimeFigureOut">
              <a:rPr lang="ru-RU" smtClean="0"/>
              <a:pPr/>
              <a:t>31.12.2004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19D9-5D4E-4B7B-B1AD-CC7286DD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99B-86E9-4E28-AC8E-9443443BFAA0}" type="datetimeFigureOut">
              <a:rPr lang="ru-RU" smtClean="0"/>
              <a:pPr/>
              <a:t>31.12.2004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19D9-5D4E-4B7B-B1AD-CC7286DD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99B-86E9-4E28-AC8E-9443443BFAA0}" type="datetimeFigureOut">
              <a:rPr lang="ru-RU" smtClean="0"/>
              <a:pPr/>
              <a:t>31.12.2004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19D9-5D4E-4B7B-B1AD-CC7286DD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99B-86E9-4E28-AC8E-9443443BFAA0}" type="datetimeFigureOut">
              <a:rPr lang="ru-RU" smtClean="0"/>
              <a:pPr/>
              <a:t>31.12.2004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19D9-5D4E-4B7B-B1AD-CC7286DD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99B-86E9-4E28-AC8E-9443443BFAA0}" type="datetimeFigureOut">
              <a:rPr lang="ru-RU" smtClean="0"/>
              <a:pPr/>
              <a:t>31.12.2004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19D9-5D4E-4B7B-B1AD-CC7286DD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9CD999B-86E9-4E28-AC8E-9443443BFAA0}" type="datetimeFigureOut">
              <a:rPr lang="ru-RU" smtClean="0"/>
              <a:pPr/>
              <a:t>31.12.2004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47E19D9-5D4E-4B7B-B1AD-CC7286DD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yandex.ru/images/search?source=wiz&amp;img_url=http://expert.ru/data/public/409857/409874/expertrusrep_05_026_3_jpg_160x95_crop_q70.jpg&amp;uinfo=sw-1280-sh-1024-ww-763-wh-249-pd-1-wp-5x4_1280x1024&amp;_=1420561000924&amp;viewport=narrow&amp;text=%D0%98%D0%BB%D0%BB%D1%8E%D1%81%D1%82%D1%80%D0%B0%D1%86%D0%B8%D0%B8%20%D0%BA%20%D1%80%D0%BE%D0%BC%D0%B0%D0%BD%D1%83%20%D0%9B%D0%B5%D1%80%D0%BC%D0%BE%D0%BD%D1%82%D0%BE%D0%B2%D0%B0%20%22%D0%B3%D0%B5%D1%80%D0%BE%D0%B9%20%D0%BD%D0%B0%D1%88%D0%B5%D0%B3%D0%BE%20%D0%B2%D1%80%D0%B5%D0%BC%D0%B5%D0%BD%D0%B8%22&amp;noreask=1&amp;pos=13&amp;rpt=simage&amp;lr=2&amp;pin=1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jpeg"/><Relationship Id="rId4" Type="http://schemas.openxmlformats.org/officeDocument/2006/relationships/hyperlink" Target="http://yandex.ru/images/search?source=wiz&amp;img_url=http://s5.afisha.net/Afisha7Files/UGPhotos/100728105321/100802154956/p_F.jpg?v=386186&amp;uinfo=sw-1280-sh-1024-ww-1259-wh-839-pd-1-wp-5x4_1280x1024&amp;_=1420561032597&amp;viewport=narrow&amp;p=2&amp;text=%D0%98%D0%BB%D0%BB%D1%8E%D1%81%D1%82%D1%80%D0%B0%D1%86%D0%B8%D0%B8%20%D0%BA%20%D1%80%D0%BE%D0%BC%D0%B0%D0%BD%D1%83%20%D0%9B%D0%B5%D1%80%D0%BC%D0%BE%D0%BD%D1%82%D0%BE%D0%B2%D0%B0%20%22%D0%B3%D0%B5%D1%80%D0%BE%D0%B9%20%D0%BD%D0%B0%D1%88%D0%B5%D0%B3%D0%BE%20%D0%B2%D1%80%D0%B5%D0%BC%D0%B5%D0%BD%D0%B8%22&amp;noreask=1&amp;pos=66&amp;rpt=simage&amp;lr=2&amp;pin=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yandex.ru/images/search?source=wiz&amp;img_url=http://avatars.yandex.net/get-tv-shows/1336249483824M68039/small&amp;uinfo=sw-1280-sh-1024-ww-1259-wh-839-pd-1-wp-5x4_1280x1024&amp;_=1420667456430&amp;viewport=narrow&amp;p=7&amp;text=%D0%98%D0%BB%D0%BB%D1%8E%D1%81%D1%82%D1%80%D0%B0%D1%86%D0%B8%D0%B8%20%D0%BA%20%D1%80%D0%BE%D0%BC%D0%B0%D0%BD%D1%83%20%22%D0%93%D0%B5%D1%80%D0%BE%D0%B9%20%D0%BD%D0%B0%D1%88%D0%B5%D0%B3%D0%BE%20%D0%B2%D1%80%D0%B5%D0%BC%D0%B5%D0%BD%D0%B8%22&amp;noreask=1&amp;pos=225&amp;rpt=simage&amp;lr=2&amp;pin=1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jpeg"/><Relationship Id="rId4" Type="http://schemas.openxmlformats.org/officeDocument/2006/relationships/hyperlink" Target="http://yandex.ru/images/search?source=wiz&amp;img_url=http://media.port-network.com/picture/instance_4/169360_4.jpg&amp;uinfo=sw-1280-sh-1024-ww-1259-wh-839-pd-1-wp-5x4_1280x1024&amp;_=1420667306600&amp;viewport=narrow&amp;p=4&amp;text=%D0%98%D0%BB%D0%BB%D1%8E%D1%81%D1%82%D1%80%D0%B0%D1%86%D0%B8%D0%B8%20%D0%BA%20%D1%80%D0%BE%D0%BC%D0%B0%D0%BD%D1%83%20%22%D0%93%D0%B5%D1%80%D0%BE%D0%B9%20%D0%BD%D0%B0%D1%88%D0%B5%D0%B3%D0%BE%20%D0%B2%D1%80%D0%B5%D0%BC%D0%B5%D0%BD%D0%B8%22&amp;noreask=1&amp;pos=133&amp;rpt=simage&amp;lr=2&amp;pin=1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yandex.ru/images/search?source=wiz&amp;img_url=http://film.arjlover.net/ap/geroj.nashego.vremeni.bela.avi/geroj.nashego.vremeni.bela.avi.thumb6.jpg&amp;uinfo=sw-1280-sh-1024-ww-1259-wh-839-pd-1-wp-5x4_1280x1024&amp;_=1420561038395&amp;viewport=narrow&amp;p=3&amp;text=%D0%98%D0%BB%D0%BB%D1%8E%D1%81%D1%82%D1%80%D0%B0%D1%86%D0%B8%D0%B8%20%D0%BA%20%D1%80%D0%BE%D0%BC%D0%B0%D0%BD%D1%83%20%D0%9B%D0%B5%D1%80%D0%BC%D0%BE%D0%BD%D1%82%D0%BE%D0%B2%D0%B0%20%22%D0%B3%D0%B5%D1%80%D0%BE%D0%B9%20%D0%BD%D0%B0%D1%88%D0%B5%D0%B3%D0%BE%20%D0%B2%D1%80%D0%B5%D0%BC%D0%B5%D0%BD%D0%B8%22&amp;noreask=1&amp;pos=119&amp;rpt=simage&amp;lr=2&amp;pin=1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jpeg"/><Relationship Id="rId4" Type="http://schemas.openxmlformats.org/officeDocument/2006/relationships/hyperlink" Target="http://yandex.ru/images/search?source=wiz&amp;img_url=http://img1.1tv.ru/imgsize460x345/PR20070529193144.GIF&amp;uinfo=sw-1280-sh-1024-ww-1259-wh-839-pd-1-wp-5x4_1280x1024&amp;_=1420667437911&amp;viewport=narrow&amp;p=5&amp;text=%D0%98%D0%BB%D0%BB%D1%8E%D1%81%D1%82%D1%80%D0%B0%D1%86%D0%B8%D0%B8%20%D0%BA%20%D1%80%D0%BE%D0%BC%D0%B0%D0%BD%D1%83%20%22%D0%93%D0%B5%D1%80%D0%BE%D0%B9%20%D0%BD%D0%B0%D1%88%D0%B5%D0%B3%D0%BE%20%D0%B2%D1%80%D0%B5%D0%BC%D0%B5%D0%BD%D0%B8%22&amp;noreask=1&amp;pos=177&amp;rpt=simage&amp;lr=2&amp;pin=1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yandex.ru/images/search?source=wiz&amp;img_url=http://www.kino-teatr.ru/movie/kadr/1360/100394.jpg&amp;uinfo=sw-1280-sh-1024-ww-1259-wh-839-pd-1-wp-5x4_1280x1024&amp;_=1420561007966&amp;viewport=narrow&amp;p=1&amp;text=%D0%98%D0%BB%D0%BB%D1%8E%D1%81%D1%82%D1%80%D0%B0%D1%86%D0%B8%D0%B8%20%D0%BA%20%D1%80%D0%BE%D0%BC%D0%B0%D0%BD%D1%83%20%D0%9B%D0%B5%D1%80%D0%BC%D0%BE%D0%BD%D1%82%D0%BE%D0%B2%D0%B0%20%22%D0%B3%D0%B5%D1%80%D0%BE%D0%B9%20%D0%BD%D0%B0%D1%88%D0%B5%D0%B3%D0%BE%20%D0%B2%D1%80%D0%B5%D0%BC%D0%B5%D0%BD%D0%B8%22&amp;noreask=1&amp;pos=57&amp;rpt=simage&amp;lr=2&amp;pin=1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jpeg"/><Relationship Id="rId5" Type="http://schemas.openxmlformats.org/officeDocument/2006/relationships/hyperlink" Target="http://yandex.ru/images/search?source=wiz&amp;img_url=http://www.stihi.ru/pics/2013/01/16/7648.jpg&amp;uinfo=sw-1280-sh-1024-ww-1259-wh-839-pd-1-wp-5x4_1280x1024&amp;_=1420667441409&amp;viewport=narrow&amp;p=6&amp;text=%D0%98%D0%BB%D0%BB%D1%8E%D1%81%D1%82%D1%80%D0%B0%D1%86%D0%B8%D0%B8%20%D0%BA%20%D1%80%D0%BE%D0%BC%D0%B0%D0%BD%D1%83%20%22%D0%93%D0%B5%D1%80%D0%BE%D0%B9%20%D0%BD%D0%B0%D1%88%D0%B5%D0%B3%D0%BE%20%D0%B2%D1%80%D0%B5%D0%BC%D0%B5%D0%BD%D0%B8%22&amp;noreask=1&amp;pos=193&amp;rpt=simage&amp;lr=2&amp;pin=1" TargetMode="External"/><Relationship Id="rId4" Type="http://schemas.openxmlformats.org/officeDocument/2006/relationships/image" Target="../media/image1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yandex.ru/images/search?source=wiz&amp;img_url=http://www.vokrug.tv/pic/person/c/6/5/9/medium_c659443f03abc760adc905bf6d243dcd.jpeg&amp;uinfo=sw-1280-sh-1024-ww-1259-wh-839-pd-1-wp-5x4_1280x1024&amp;_=1420667306600&amp;viewport=narrow&amp;p=4&amp;text=%D0%98%D0%BB%D0%BB%D1%8E%D1%81%D1%82%D1%80%D0%B0%D1%86%D0%B8%D0%B8%20%D0%BA%20%D1%80%D0%BE%D0%BC%D0%B0%D0%BD%D1%83%20%22%D0%93%D0%B5%D1%80%D0%BE%D0%B9%20%D0%BD%D0%B0%D1%88%D0%B5%D0%B3%D0%BE%20%D0%B2%D1%80%D0%B5%D0%BC%D0%B5%D0%BD%D0%B8%22&amp;noreask=1&amp;pos=137&amp;rpt=simage&amp;lr=2&amp;pin=1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yandex.ru/images/search?source=wiz&amp;img_url=http://img2.labirint.ru/books/88816/small.jpg&amp;uinfo=sw-1280-sh-1024-ww-1259-wh-839-pd-1-wp-5x4_1280x1024&amp;_=1420561032597&amp;viewport=narrow&amp;p=2&amp;text=%D0%98%D0%BB%D0%BB%D1%8E%D1%81%D1%82%D1%80%D0%B0%D1%86%D0%B8%D0%B8%20%D0%BA%20%D1%80%D0%BE%D0%BC%D0%B0%D0%BD%D1%83%20%D0%9B%D0%B5%D1%80%D0%BC%D0%BE%D0%BD%D1%82%D0%BE%D0%B2%D0%B0%20%22%D0%B3%D0%B5%D1%80%D0%BE%D0%B9%20%D0%BD%D0%B0%D1%88%D0%B5%D0%B3%D0%BE%20%D0%B2%D1%80%D0%B5%D0%BC%D0%B5%D0%BD%D0%B8%22&amp;noreask=1&amp;pos=84&amp;rpt=simage&amp;lr=2&amp;pin=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yandex.ru/images/search?source=wiz&amp;img_url=http://kinoshljapa.net/uploads/a/1311692089_knyazhna-meri.1.jpg&amp;uinfo=sw-1280-sh-1024-ww-1259-wh-839-pd-1-wp-5x4_1280x1024&amp;_=1420561038395&amp;viewport=narrow&amp;p=3&amp;text=%D0%98%D0%BB%D0%BB%D1%8E%D1%81%D1%82%D1%80%D0%B0%D1%86%D0%B8%D0%B8%20%D0%BA%20%D1%80%D0%BE%D0%BC%D0%B0%D0%BD%D1%83%20%D0%9B%D0%B5%D1%80%D0%BC%D0%BE%D0%BD%D1%82%D0%BE%D0%B2%D0%B0%20%22%D0%B3%D0%B5%D1%80%D0%BE%D0%B9%20%D0%BD%D0%B0%D1%88%D0%B5%D0%B3%D0%BE%20%D0%B2%D1%80%D0%B5%D0%BC%D0%B5%D0%BD%D0%B8%22&amp;noreask=1&amp;pos=110&amp;rpt=simage&amp;lr=2&amp;pin=1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yandex.ru/images/search?text=%D0%98%D0%BB%D0%BB%D1%8E%D1%81%D1%82%D1%80%D0%B0%D1%86%D0%B8%D0%B8%20%D0%BA%20%D1%80%D0%BE%D0%BC%D0%B0%D0%BD%D1%83%20%D0%9B%D0%B5%D1%80%D0%BC%D0%BE%D0%BD%D1%82%D0%BE%D0%B2%D0%B0%20%22%D0%93%D0%B5%D1%80%D0%BE%D0%B9%20%D0%BD%D0%B0%D1%88%D0%B5%D0%B3%D0%BE%20%D0%B2%D1%80%D0%B5%D0%BC%D0%B5%D0%BD%D0%B8&amp;img_url=http://s51.radikal.ru/i131/1104/32/f7d8c36723f5t.jpg&amp;pos=3&amp;rpt=simage&amp;stype=image&amp;lr=2&amp;noreask=1&amp;source=wiz&amp;uinfo=sw-1280-sh-1024-ww-1259-wh-839-pd-1-wp-5x4_1280x1024" TargetMode="External"/><Relationship Id="rId13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12" Type="http://schemas.openxmlformats.org/officeDocument/2006/relationships/hyperlink" Target="http://yandex.ru/images/search?source=wiz&amp;img_url=http://tululu.org/images/soderzh/vulich.jpg&amp;uinfo=sw-1280-sh-1024-ww-1259-wh-839-pd-1-wp-5x4_1280x1024&amp;_=1420561032597&amp;viewport=narrow&amp;p=2&amp;text=%D0%98%D0%BB%D0%BB%D1%8E%D1%81%D1%82%D1%80%D0%B0%D1%86%D0%B8%D0%B8%20%D0%BA%20%D1%80%D0%BE%D0%BC%D0%B0%D0%BD%D1%83%20%D0%9B%D0%B5%D1%80%D0%BC%D0%BE%D0%BD%D1%82%D0%BE%D0%B2%D0%B0%20%22%D0%B3%D0%B5%D1%80%D0%BE%D0%B9%20%D0%BD%D0%B0%D1%88%D0%B5%D0%B3%D0%BE%20%D0%B2%D1%80%D0%B5%D0%BC%D0%B5%D0%BD%D0%B8%22&amp;noreask=1&amp;pos=72&amp;rpt=simage&amp;lr=2&amp;pin=1" TargetMode="External"/><Relationship Id="rId2" Type="http://schemas.openxmlformats.org/officeDocument/2006/relationships/hyperlink" Target="http://yandex.ru/images/search?source=wiz&amp;img_url=http://tululu.org/images/soderzh/kazbich_i_bela.jpg&amp;uinfo=sw-1280-sh-1024-ww-763-wh-249-pd-1-wp-5x4_1280x1024&amp;_=1420561000924&amp;viewport=narrow&amp;text=%D0%98%D0%BB%D0%BB%D1%8E%D1%81%D1%82%D1%80%D0%B0%D1%86%D0%B8%D0%B8%20%D0%BA%20%D1%80%D0%BE%D0%BC%D0%B0%D0%BD%D1%83%20%D0%9B%D0%B5%D1%80%D0%BC%D0%BE%D0%BD%D1%82%D0%BE%D0%B2%D0%B0%20%22%D0%B3%D0%B5%D1%80%D0%BE%D0%B9%20%D0%BD%D0%B0%D1%88%D0%B5%D0%B3%D0%BE%20%D0%B2%D1%80%D0%B5%D0%BC%D0%B5%D0%BD%D0%B8%22&amp;noreask=1&amp;pos=23&amp;rpt=simage&amp;lr=2&amp;pin=1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yandex.ru/images/search?source=wiz&amp;img_url=http://dic.academic.ru/pictures/lermontov/Lre107.jpg&amp;uinfo=sw-1280-sh-1024-ww-1259-wh-839-pd-1-wp-5x4_1280x1024&amp;_=1420561038395&amp;viewport=narrow&amp;p=3&amp;text=%D0%98%D0%BB%D0%BB%D1%8E%D1%81%D1%82%D1%80%D0%B0%D1%86%D0%B8%D0%B8%20%D0%BA%20%D1%80%D0%BE%D0%BC%D0%B0%D0%BD%D1%83%20%D0%9B%D0%B5%D1%80%D0%BC%D0%BE%D0%BD%D1%82%D0%BE%D0%B2%D0%B0%20%22%D0%B3%D0%B5%D1%80%D0%BE%D0%B9%20%D0%BD%D0%B0%D1%88%D0%B5%D0%B3%D0%BE%20%D0%B2%D1%80%D0%B5%D0%BC%D0%B5%D0%BD%D0%B8%22&amp;noreask=1&amp;pos=106&amp;rpt=simage&amp;lr=2&amp;pin=1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jpeg"/><Relationship Id="rId10" Type="http://schemas.openxmlformats.org/officeDocument/2006/relationships/hyperlink" Target="http://yandex.ru/images/search?source=wiz&amp;img_url=http://img10.proshkolu.ru/content/media/pic/std/4000000/3789000/3788899-0f5a2e070ae8e7d4.jpg&amp;uinfo=sw-1280-sh-1024-ww-763-wh-249-pd-1-wp-5x4_1280x1024&amp;_=1420561000924&amp;viewport=narrow&amp;text=%D0%98%D0%BB%D0%BB%D1%8E%D1%81%D1%82%D1%80%D0%B0%D1%86%D0%B8%D0%B8%20%D0%BA%20%D1%80%D0%BE%D0%BC%D0%B0%D0%BD%D1%83%20%D0%9B%D0%B5%D1%80%D0%BC%D0%BE%D0%BD%D1%82%D0%BE%D0%B2%D0%B0%20%22%D0%B3%D0%B5%D1%80%D0%BE%D0%B9%20%D0%BD%D0%B0%D1%88%D0%B5%D0%B3%D0%BE%20%D0%B2%D1%80%D0%B5%D0%BC%D0%B5%D0%BD%D0%B8%22&amp;noreask=1&amp;pos=9&amp;rpt=simage&amp;lr=2&amp;pin=1" TargetMode="External"/><Relationship Id="rId4" Type="http://schemas.openxmlformats.org/officeDocument/2006/relationships/hyperlink" Target="http://yandex.ru/images/search?source=wiz&amp;img_url=http://img.labirint.ru/images/comments_pic/1139/09lab7kvh1317392516.jpg&amp;uinfo=sw-1280-sh-1024-ww-1259-wh-839-pd-1-wp-5x4_1280x1024&amp;_=1420561007966&amp;viewport=narrow&amp;p=1&amp;text=%D0%98%D0%BB%D0%BB%D1%8E%D1%81%D1%82%D1%80%D0%B0%D1%86%D0%B8%D0%B8%20%D0%BA%20%D1%80%D0%BE%D0%BC%D0%B0%D0%BD%D1%83%20%D0%9B%D0%B5%D1%80%D0%BC%D0%BE%D0%BD%D1%82%D0%BE%D0%B2%D0%B0%20%22%D0%B3%D0%B5%D1%80%D0%BE%D0%B9%20%D0%BD%D0%B0%D1%88%D0%B5%D0%B3%D0%BE%20%D0%B2%D1%80%D0%B5%D0%BC%D0%B5%D0%BD%D0%B8%22&amp;noreask=1&amp;pos=44&amp;rpt=simage&amp;lr=2&amp;pin=1" TargetMode="External"/><Relationship Id="rId9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yandex.ru/images/search?source=wiz&amp;img_url=http://img.labirint.ru/images/comments_pic/1325/3_719453b5d078be61033c262274917158_1371757348.jpg&amp;uinfo=sw-1280-sh-1024-ww-1259-wh-839-pd-1-wp-5x4_1280x1024&amp;_=1420561032597&amp;viewport=narrow&amp;p=2&amp;text=%D0%98%D0%BB%D0%BB%D1%8E%D1%81%D1%82%D1%80%D0%B0%D1%86%D0%B8%D0%B8%20%D0%BA%20%D1%80%D0%BE%D0%BC%D0%B0%D0%BD%D1%83%20%D0%9B%D0%B5%D1%80%D0%BC%D0%BE%D0%BD%D1%82%D0%BE%D0%B2%D0%B0%20%22%D0%B3%D0%B5%D1%80%D0%BE%D0%B9%20%D0%BD%D0%B0%D1%88%D0%B5%D0%B3%D0%BE%20%D0%B2%D1%80%D0%B5%D0%BC%D0%B5%D0%BD%D0%B8%22&amp;noreask=1&amp;pos=81&amp;rpt=simage&amp;lr=2&amp;pin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196752"/>
            <a:ext cx="7344816" cy="432048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endParaRPr lang="ru-RU" sz="36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М.Ю.ЛЕРМОНТОВ</a:t>
            </a:r>
            <a:endParaRPr lang="ru-RU" sz="47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36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«ГЕРОЙ НАШЕГО ВРЕМЕНИ»  </a:t>
            </a:r>
          </a:p>
          <a:p>
            <a:endParaRPr lang="ru-RU" sz="3600" b="1" i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36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3600" b="1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         УЧИТЕЛЬ РУССКОГО ЯЗЫКА И ЛИТЕРАТУРЫ         </a:t>
            </a:r>
            <a:b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           КИКАЧЕИШВИЛИ МАРИНА МИХАЙЛОВНА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2030" y="116632"/>
            <a:ext cx="8229600" cy="504056"/>
          </a:xfrm>
        </p:spPr>
        <p:txBody>
          <a:bodyPr>
            <a:normAutofit/>
          </a:bodyPr>
          <a:lstStyle/>
          <a:p>
            <a:r>
              <a:rPr lang="ru-RU" sz="1800" i="1" dirty="0" smtClean="0"/>
              <a:t>ГБОУ  СОШ  №122  ЦЕНТРАЛЬНОГО РАЙОНА САНКТ-ПЕТЕРБУРГА</a:t>
            </a:r>
            <a:endParaRPr lang="ru-RU" sz="18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432048"/>
          </a:xfrm>
        </p:spPr>
        <p:txBody>
          <a:bodyPr/>
          <a:lstStyle/>
          <a:p>
            <a:r>
              <a:rPr lang="ru-RU" sz="2800" i="1" dirty="0" smtClean="0"/>
              <a:t>                        Роль  рассказчика</a:t>
            </a:r>
            <a:endParaRPr lang="ru-RU" sz="28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692696"/>
            <a:ext cx="8568952" cy="59766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764704"/>
            <a:ext cx="7992888" cy="64807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Рассказчик в каждой повести выбран неслучайно и служит общему замыслу романа – раскрытию образа Печорина</a:t>
            </a:r>
            <a:endParaRPr lang="ru-RU" b="1" i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556792"/>
            <a:ext cx="223224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/>
              <a:t>Максим </a:t>
            </a:r>
            <a:r>
              <a:rPr lang="ru-RU" sz="1600" b="1" i="1" dirty="0" err="1" smtClean="0"/>
              <a:t>Максимыч</a:t>
            </a:r>
            <a:r>
              <a:rPr lang="ru-RU" sz="1600" b="1" i="1" dirty="0" smtClean="0"/>
              <a:t>   </a:t>
            </a:r>
            <a:r>
              <a:rPr lang="ru-RU" sz="1200" b="1" i="1" dirty="0" smtClean="0"/>
              <a:t>«Бэла»</a:t>
            </a:r>
            <a:endParaRPr lang="ru-RU" sz="1600" b="1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1556792"/>
            <a:ext cx="28803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/>
              <a:t>Путешествующий офицер</a:t>
            </a:r>
            <a:r>
              <a:rPr lang="ru-RU" sz="1400" b="1" i="1" dirty="0" smtClean="0"/>
              <a:t>    «Максим  </a:t>
            </a:r>
            <a:r>
              <a:rPr lang="ru-RU" sz="1400" b="1" i="1" dirty="0" err="1" smtClean="0"/>
              <a:t>Максимыч</a:t>
            </a:r>
            <a:r>
              <a:rPr lang="ru-RU" sz="1400" b="1" i="1" dirty="0" smtClean="0"/>
              <a:t>»     </a:t>
            </a:r>
            <a:endParaRPr lang="ru-RU" sz="1400" b="1" i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940152" y="1556792"/>
            <a:ext cx="252028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Печорин           </a:t>
            </a:r>
            <a:r>
              <a:rPr lang="ru-RU" sz="1400" b="1" i="1" dirty="0" smtClean="0"/>
              <a:t>«Тамань», «Княжна Мери», «Фаталист»</a:t>
            </a:r>
            <a:endParaRPr lang="ru-RU" b="1" i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2492896"/>
            <a:ext cx="2736304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/>
              <a:t>Многого в характере Печорина не понять простодушному и неискушенному в психологии </a:t>
            </a:r>
            <a:r>
              <a:rPr lang="ru-RU" sz="1600" b="1" i="1" dirty="0" err="1" smtClean="0"/>
              <a:t>штабс-капитану.Он</a:t>
            </a:r>
            <a:r>
              <a:rPr lang="ru-RU" sz="1600" b="1" i="1" dirty="0" smtClean="0"/>
              <a:t> видит лишь внешнюю сторону, потому и для читателя Печорин скрыт и загадочен.</a:t>
            </a:r>
            <a:endParaRPr lang="ru-RU" sz="1600" b="1" i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1840" y="2564904"/>
            <a:ext cx="2664296" cy="2304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/>
              <a:t>Человек той же социальной среды и </a:t>
            </a:r>
            <a:r>
              <a:rPr lang="ru-RU" sz="1600" b="1" i="1" dirty="0" err="1" smtClean="0"/>
              <a:t>культуры,что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и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Печорин.Этому</a:t>
            </a:r>
            <a:r>
              <a:rPr lang="ru-RU" sz="1600" b="1" i="1" dirty="0" smtClean="0"/>
              <a:t> рассказчику легче его </a:t>
            </a:r>
            <a:r>
              <a:rPr lang="ru-RU" sz="1600" b="1" i="1" dirty="0" err="1" smtClean="0"/>
              <a:t>понять,чем</a:t>
            </a:r>
            <a:r>
              <a:rPr lang="ru-RU" sz="1600" b="1" i="1" dirty="0" smtClean="0"/>
              <a:t> Максиму </a:t>
            </a:r>
            <a:r>
              <a:rPr lang="ru-RU" sz="1600" b="1" i="1" dirty="0" err="1" smtClean="0"/>
              <a:t>Максимычу,однако</a:t>
            </a:r>
            <a:r>
              <a:rPr lang="ru-RU" sz="1600" b="1" i="1" dirty="0" smtClean="0"/>
              <a:t> и он многого не понимает и не принимает в Печорине</a:t>
            </a:r>
            <a:endParaRPr lang="ru-RU" sz="1600" b="1" i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524328" y="3212976"/>
            <a:ext cx="72008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940152" y="2636912"/>
            <a:ext cx="2736304" cy="2232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/>
              <a:t>Перед нами правдивая исповедь </a:t>
            </a:r>
            <a:r>
              <a:rPr lang="ru-RU" sz="1600" b="1" i="1" dirty="0" err="1" smtClean="0"/>
              <a:t>героя,которая</a:t>
            </a:r>
            <a:r>
              <a:rPr lang="ru-RU" sz="1600" b="1" i="1" dirty="0" smtClean="0"/>
              <a:t> более всего открывает для нас историю души человеческой и тайну </a:t>
            </a:r>
            <a:r>
              <a:rPr lang="ru-RU" sz="1600" b="1" i="1" dirty="0" err="1" smtClean="0"/>
              <a:t>характера,в</a:t>
            </a:r>
            <a:r>
              <a:rPr lang="ru-RU" sz="1600" b="1" i="1" dirty="0" smtClean="0"/>
              <a:t> котором так много черт современного Лермонтову поколения. </a:t>
            </a:r>
            <a:endParaRPr lang="ru-RU" sz="1600" b="1" i="1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6876256" y="2276872"/>
            <a:ext cx="50405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211960" y="2276872"/>
            <a:ext cx="50405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1403648" y="2276872"/>
            <a:ext cx="576064" cy="288032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259632" y="5013176"/>
            <a:ext cx="6552728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/>
              <a:t>Вывод</a:t>
            </a:r>
            <a:br>
              <a:rPr lang="ru-RU" sz="2000" b="1" i="1" dirty="0" smtClean="0"/>
            </a:br>
            <a:r>
              <a:rPr lang="ru-RU" b="1" i="1" dirty="0" smtClean="0"/>
              <a:t>Вводя  в повествование разных рассказчиков, автор</a:t>
            </a:r>
            <a:r>
              <a:rPr lang="ru-RU" sz="2000" b="1" i="1" dirty="0" smtClean="0"/>
              <a:t>                                  </a:t>
            </a:r>
            <a:r>
              <a:rPr lang="ru-RU" b="1" i="1" dirty="0" smtClean="0"/>
              <a:t>получает возможность постепенно приближать героя к читателю, постепенно  раскрывать его загадку, пока он сам не раскроется в своем дневнике.</a:t>
            </a:r>
            <a:endParaRPr lang="ru-RU" sz="2000" b="1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620688"/>
          </a:xfrm>
        </p:spPr>
        <p:txBody>
          <a:bodyPr/>
          <a:lstStyle/>
          <a:p>
            <a:r>
              <a:rPr lang="ru-RU" sz="3200" i="1" dirty="0" smtClean="0"/>
              <a:t>                 Григорий  Печорин</a:t>
            </a:r>
            <a:endParaRPr lang="ru-RU" sz="32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052736"/>
            <a:ext cx="8075240" cy="532859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1052736"/>
            <a:ext cx="8640960" cy="55446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Герой времени</a:t>
            </a:r>
          </a:p>
          <a:p>
            <a:pPr algn="just"/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предисловии к роману характеризуется как «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портрет,составленный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из пороков всего нашего поколения в полном их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развитии.Но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перед нами предстает яркая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индивидуальность.Герой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переоценивает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себя,когда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говорит: «Я чувствую в душе моей силы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небъятные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 Своим романом Лермонтов отвечает, почему же энергичные и умные люди  не находят применения своим недюжинным способностям и «вянут без борьбы» в самом начале жизненного пути. Внимание автора обращено на раскрытие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ссложного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противоречивого характера героя.    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Рисунок 14" descr="http://im1-tub-ru.yandex.net/i?id=f44a1495faf63f22b186f1c536211999-58-144&amp;n=2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6632"/>
            <a:ext cx="1857375" cy="1238250"/>
          </a:xfrm>
          <a:prstGeom prst="rect">
            <a:avLst/>
          </a:prstGeom>
          <a:noFill/>
        </p:spPr>
      </p:pic>
      <p:sp>
        <p:nvSpPr>
          <p:cNvPr id="1027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0" y="1695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Рисунок 67" descr="http://im3-tub-ru.yandex.net/i?id=9dfd12ae208dde021f25fee79ed5df49-16-144&amp;n=24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980728"/>
            <a:ext cx="2152650" cy="1076325"/>
          </a:xfrm>
          <a:prstGeom prst="rect">
            <a:avLst/>
          </a:prstGeom>
          <a:noFill/>
        </p:spPr>
      </p:pic>
      <p:sp>
        <p:nvSpPr>
          <p:cNvPr id="1030" name="Rectangle 6">
            <a:hlinkClick r:id="rId4"/>
          </p:cNvPr>
          <p:cNvSpPr>
            <a:spLocks noChangeArrowheads="1"/>
          </p:cNvSpPr>
          <p:nvPr/>
        </p:nvSpPr>
        <p:spPr bwMode="auto">
          <a:xfrm>
            <a:off x="0" y="1533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003232" cy="576064"/>
          </a:xfrm>
        </p:spPr>
        <p:txBody>
          <a:bodyPr/>
          <a:lstStyle/>
          <a:p>
            <a:r>
              <a:rPr lang="ru-RU" sz="3200" i="1" dirty="0" smtClean="0"/>
              <a:t>                        Портрет</a:t>
            </a:r>
            <a:endParaRPr lang="ru-RU" sz="32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3648" y="1412776"/>
            <a:ext cx="6408712" cy="27363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9552" y="1124744"/>
            <a:ext cx="7920880" cy="5184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«Он был среднего роста; стройный, тонкий </a:t>
            </a:r>
            <a:r>
              <a:rPr lang="ru-RU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 его и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широкие плечи доказывали крепкое сложение…». Походка Печорина «небрежна и ленива», но он  «не размахивал руками» (признак скрытной натуры). С первого взгляда ему можно дать не более 23 лет, а после – все 30. Светлый цвет волос, а усы и брови черные – «признак породы в человеке, так же, как черная грива и черный хвост у белой лошади». Особое внимание автор обращает на глаза: «…они не смеялись, когда он смеялся!..Это признак или злого нрава или глубокой  постоянной грусти».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Рисунок 106" descr="http://im1-tub-ru.yandex.net/i?id=cea2839b414c630a625d1318fccb74bb-65-144&amp;n=2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76672"/>
            <a:ext cx="1619250" cy="1238250"/>
          </a:xfrm>
          <a:prstGeom prst="rect">
            <a:avLst/>
          </a:prstGeom>
          <a:noFill/>
        </p:spPr>
      </p:pic>
      <p:sp>
        <p:nvSpPr>
          <p:cNvPr id="1027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0" y="1695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Рисунок 14" descr="http://im0-tub-ru.yandex.net/i?id=b3220681778e31976253156d24aeebd7-119-144&amp;n=24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8224" y="5301208"/>
            <a:ext cx="1857375" cy="1238250"/>
          </a:xfrm>
          <a:prstGeom prst="rect">
            <a:avLst/>
          </a:prstGeom>
          <a:noFill/>
        </p:spPr>
      </p:pic>
      <p:sp>
        <p:nvSpPr>
          <p:cNvPr id="1030" name="Rectangle 6">
            <a:hlinkClick r:id="rId4"/>
          </p:cNvPr>
          <p:cNvSpPr>
            <a:spLocks noChangeArrowheads="1"/>
          </p:cNvSpPr>
          <p:nvPr/>
        </p:nvSpPr>
        <p:spPr bwMode="auto">
          <a:xfrm>
            <a:off x="0" y="1695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648072"/>
          </a:xfrm>
        </p:spPr>
        <p:txBody>
          <a:bodyPr/>
          <a:lstStyle/>
          <a:p>
            <a:r>
              <a:rPr lang="ru-RU" sz="3200" i="1" dirty="0" smtClean="0"/>
              <a:t>Максим  </a:t>
            </a:r>
            <a:r>
              <a:rPr lang="ru-RU" sz="3200" b="0" i="1" dirty="0" err="1" smtClean="0"/>
              <a:t>Максимыч</a:t>
            </a:r>
            <a:r>
              <a:rPr lang="ru-RU" sz="3200" b="0" i="1" dirty="0" smtClean="0"/>
              <a:t> о П</a:t>
            </a:r>
            <a:r>
              <a:rPr lang="ru-RU" sz="3200" i="1" dirty="0" smtClean="0"/>
              <a:t>ечорине:</a:t>
            </a:r>
            <a:endParaRPr lang="ru-RU" sz="32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39752" y="1124744"/>
            <a:ext cx="6480720" cy="5400600"/>
          </a:xfrm>
        </p:spPr>
        <p:txBody>
          <a:bodyPr/>
          <a:lstStyle/>
          <a:p>
            <a:pPr algn="just"/>
            <a:r>
              <a:rPr lang="ru-RU" b="1" i="1" dirty="0" smtClean="0"/>
              <a:t>               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Его  звали…Григорием  Александровичем Печориным. Славный был малый, смею вас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уверить;только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немножко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странен.ведь,например,в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дождик,в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холод целый день на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охоте;все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иззябнут,устанут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а ему ничего. А другой раз сидит у себя в комнате, ветер пахнёт,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уверяет,что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простудился; ставнем стукнет, он вздрогнет и побледнеет; а при мне ходил на кабана один на один;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бывало,по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целым часам слова не добьешься, зато уж иногда как начнет рассказывать, так животики надорвешь со смеха…Да-с, с большими странностями и, должно быть, богатый человек: сколько у него было разных дорогих вещиц!...</a:t>
            </a:r>
            <a:endParaRPr lang="ru-RU" b="1" i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Рисунок 120" descr="http://im0-tub-ru.yandex.net/i?id=a002c2e9ba47b0156e43142ab0e754da-122-144&amp;n=2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40768"/>
            <a:ext cx="2219325" cy="123825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Рисунок 58" descr="http://im0-tub-ru.yandex.net/i?id=a5737b493d2942694d657c5d8063760e-101-144&amp;n=24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068960"/>
            <a:ext cx="2195736" cy="14542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643192" cy="504056"/>
          </a:xfrm>
        </p:spPr>
        <p:txBody>
          <a:bodyPr/>
          <a:lstStyle/>
          <a:p>
            <a:r>
              <a:rPr lang="ru-RU" sz="3200" i="1" dirty="0" smtClean="0"/>
              <a:t>       Печорин  о   себе : </a:t>
            </a:r>
            <a:endParaRPr lang="ru-RU" sz="32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764704"/>
            <a:ext cx="8280920" cy="576064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    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«…У меня несчастный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характер:воспитание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ли сделало меня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таким,Бог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ли так меня 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создал,не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знаю; знаю только то, что если я причиною несчастия других, то и сам не менее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несчастлив;разумеется,это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им плохое утешение – только дело в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том,что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это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так.В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первой моей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молодости,с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той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минуты,как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 вышел из опеки родных, я стал наслаждаться бешено всеми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удовольствиями,которые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можно достать за деньги, и разумеется, удовольствия эти мне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опротивели.Потом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пустился я в большой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свет,и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скоро общество мне также надоело; влюблялся в светских красавиц и был любим – но их любовь только раздражала моё воображение и самолюбие, а сердце осталось пусто…Я стал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читать,учиться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науки также надоели; я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видел,что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ни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слава,ни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счастье от них не зависят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нисколько,потому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что самые счастливые люди –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невежды,а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слава –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удача,и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чтоб добиться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её,надо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только быть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ловким.Тогда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мне стало скучно…Вскоре перевели меня на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Кавказ:это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самое счастливое время моей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жизни.Я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надеялся,что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скука не живёт под чеченскими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пулями;напрасно:через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месяц я так привык к их жужжанию и к близости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смерти.что,право,обращал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больше внимание на комаров, - и мне стало скучнее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прежнего,потому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что я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потерялпочти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последнюю надежду.»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432048"/>
          </a:xfrm>
        </p:spPr>
        <p:txBody>
          <a:bodyPr>
            <a:noAutofit/>
          </a:bodyPr>
          <a:lstStyle/>
          <a:p>
            <a:r>
              <a:rPr lang="ru-RU" sz="2400" i="1" dirty="0" smtClean="0"/>
              <a:t>Нравственные  </a:t>
            </a:r>
            <a:r>
              <a:rPr lang="ru-RU" sz="2400" i="1" dirty="0" err="1" smtClean="0"/>
              <a:t>прблемы</a:t>
            </a:r>
            <a:r>
              <a:rPr lang="ru-RU" sz="2400" i="1" dirty="0" smtClean="0"/>
              <a:t>  в романе</a:t>
            </a:r>
            <a:endParaRPr lang="ru-RU" sz="2400" i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908720"/>
          <a:ext cx="8568952" cy="279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20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Проблема смысла жизни и назначения</a:t>
                      </a:r>
                      <a:r>
                        <a:rPr lang="ru-RU" sz="200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человека</a:t>
                      </a:r>
                      <a:endParaRPr lang="ru-RU" sz="20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1564894">
                <a:tc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Недовольный</a:t>
                      </a:r>
                      <a:r>
                        <a:rPr lang="ru-RU" b="1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своей бесцельной </a:t>
                      </a:r>
                      <a:r>
                        <a:rPr lang="ru-RU" b="1" i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жизнью,страстно</a:t>
                      </a:r>
                      <a:r>
                        <a:rPr lang="ru-RU" b="1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жаждущий </a:t>
                      </a:r>
                      <a:r>
                        <a:rPr lang="ru-RU" b="1" i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идеала,но</a:t>
                      </a:r>
                      <a:r>
                        <a:rPr lang="ru-RU" b="1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не нашедший </a:t>
                      </a:r>
                      <a:r>
                        <a:rPr lang="ru-RU" b="1" i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его,Печорин</a:t>
                      </a:r>
                      <a:r>
                        <a:rPr lang="ru-RU" b="1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спрашивает себя: «Зачем я </a:t>
                      </a:r>
                      <a:r>
                        <a:rPr lang="ru-RU" b="1" i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жил?для</a:t>
                      </a:r>
                      <a:r>
                        <a:rPr lang="ru-RU" b="1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какой цели я родился?» Он чувствует в себе силы необъятные» и </a:t>
                      </a:r>
                      <a:r>
                        <a:rPr lang="ru-RU" b="1" i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понимает,что</a:t>
                      </a:r>
                      <a:r>
                        <a:rPr lang="ru-RU" b="1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назначение  ему было </a:t>
                      </a:r>
                      <a:r>
                        <a:rPr lang="ru-RU" b="1" i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высокое,но</a:t>
                      </a:r>
                      <a:r>
                        <a:rPr lang="ru-RU" b="1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проявляет себя по преимуществу как злая </a:t>
                      </a:r>
                      <a:r>
                        <a:rPr lang="ru-RU" b="1" i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сила,приносящая</a:t>
                      </a:r>
                      <a:r>
                        <a:rPr lang="ru-RU" b="1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людям лишь страдания и несчастья: он погубил </a:t>
                      </a:r>
                      <a:r>
                        <a:rPr lang="ru-RU" b="1" i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Бэлу,кровно</a:t>
                      </a:r>
                      <a:r>
                        <a:rPr lang="ru-RU" b="1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обидел Максима  </a:t>
                      </a:r>
                      <a:r>
                        <a:rPr lang="ru-RU" b="1" i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Максимыча,ради</a:t>
                      </a:r>
                      <a:r>
                        <a:rPr lang="ru-RU" b="1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пустого любопытства разорил гнездо «честных контрабандистов», нарушил семейный покой </a:t>
                      </a:r>
                      <a:r>
                        <a:rPr lang="ru-RU" b="1" i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Веры,оскорбил</a:t>
                      </a:r>
                      <a:r>
                        <a:rPr lang="ru-RU" b="1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Мери, убил на дуэли Грушницкого.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4365104"/>
          <a:ext cx="8496944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/>
              </a:tblGrid>
              <a:tr h="469252"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Проблема</a:t>
                      </a:r>
                      <a:r>
                        <a:rPr lang="ru-RU" sz="2000" b="1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счастья</a:t>
                      </a:r>
                      <a:endParaRPr lang="ru-RU" sz="20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1186932">
                <a:tc>
                  <a:txBody>
                    <a:bodyPr/>
                    <a:lstStyle/>
                    <a:p>
                      <a:r>
                        <a:rPr lang="ru-RU" dirty="0" smtClean="0"/>
                        <a:t>    </a:t>
                      </a:r>
                      <a:r>
                        <a:rPr lang="ru-RU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Печорин</a:t>
                      </a:r>
                      <a:r>
                        <a:rPr lang="ru-RU" b="1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считает, что человек счастлив, когда подчиняет своей воле все,  что его  окружает ( счастье – это «насыщенная  гордость»). Но чем больше он   одерживает таких побед, тем глубже страдает сам.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490066"/>
          </a:xfrm>
        </p:spPr>
        <p:txBody>
          <a:bodyPr>
            <a:noAutofit/>
          </a:bodyPr>
          <a:lstStyle/>
          <a:p>
            <a:r>
              <a:rPr lang="ru-RU" sz="2800" i="1" dirty="0" smtClean="0"/>
              <a:t>Нравственные  проблемы  в  романе</a:t>
            </a:r>
            <a:endParaRPr lang="ru-RU" sz="2800" i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8" y="980728"/>
          <a:ext cx="8568952" cy="1692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20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«Наполеоновская  проблема»</a:t>
                      </a:r>
                      <a:endParaRPr lang="ru-RU" sz="20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78976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Это проблема крайнего индивидуализма и </a:t>
                      </a:r>
                      <a:r>
                        <a:rPr lang="ru-RU" b="1" i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эгоизма.Человек</a:t>
                      </a:r>
                      <a:r>
                        <a:rPr lang="ru-RU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отказывающийся судить себя по тем же законам, по которым он судит окружающих, теряет  нравственные  ориентиры, утрачивает критерии добра и зла. Печорин не только несет несчастье другим, но и сам глубоко несчастен.</a:t>
                      </a:r>
                      <a:endParaRPr lang="ru-RU" b="1" i="1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3212976"/>
          <a:ext cx="8568952" cy="259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507437">
                <a:tc>
                  <a:txBody>
                    <a:bodyPr/>
                    <a:lstStyle/>
                    <a:p>
                      <a:r>
                        <a:rPr lang="ru-RU" sz="20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Проблема  уважения к  людям</a:t>
                      </a:r>
                      <a:endParaRPr lang="ru-RU" sz="20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084851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Уважение к миру, к людям начинается с самоуважения. Но </a:t>
                      </a:r>
                      <a:r>
                        <a:rPr lang="ru-RU" b="1" i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человек,унижающий</a:t>
                      </a:r>
                      <a:r>
                        <a:rPr lang="ru-RU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других, не уважает</a:t>
                      </a:r>
                      <a:r>
                        <a:rPr lang="ru-RU" b="1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самого себя. Торжествуя над слабым, он чувствует себя сильным. По оценке Н.Добролюбова, Печорин, не зная, где применить свои силы, истощает жар своей души на мелкие страсти и ничтожные дела. « Зло порождает зло», рассуждает герой. «Я иногда сам себя презираю!... Не оттого ли презираю других?» Печорин ощущает свою нравственную ущербность, он «сделался нравственным калекой».</a:t>
                      </a:r>
                      <a:endParaRPr lang="ru-RU" b="1" i="1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936104"/>
          </a:xfrm>
        </p:spPr>
        <p:txBody>
          <a:bodyPr/>
          <a:lstStyle/>
          <a:p>
            <a:r>
              <a:rPr lang="ru-RU" sz="3600" i="1" dirty="0" smtClean="0"/>
              <a:t>                            </a:t>
            </a:r>
            <a:r>
              <a:rPr lang="ru-RU" sz="3200" i="1" dirty="0" smtClean="0"/>
              <a:t>Бэла</a:t>
            </a:r>
            <a:endParaRPr lang="ru-RU" sz="3600" i="1" dirty="0"/>
          </a:p>
        </p:txBody>
      </p:sp>
      <p:grpSp>
        <p:nvGrpSpPr>
          <p:cNvPr id="4" name="Group 10"/>
          <p:cNvGrpSpPr>
            <a:grpSpLocks noGrp="1"/>
          </p:cNvGrpSpPr>
          <p:nvPr>
            <p:ph type="body" idx="1"/>
          </p:nvPr>
        </p:nvGrpSpPr>
        <p:grpSpPr bwMode="auto">
          <a:xfrm>
            <a:off x="323850" y="1124447"/>
            <a:ext cx="8362950" cy="5207157"/>
            <a:chOff x="3152" y="757"/>
            <a:chExt cx="2450" cy="3414"/>
          </a:xfrm>
        </p:grpSpPr>
        <p:pic>
          <p:nvPicPr>
            <p:cNvPr id="5" name="Picture 6" descr="Л_Е_Фейнберг_Бела и АЗамат_194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73" y="757"/>
              <a:ext cx="1076" cy="3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3152" y="3868"/>
              <a:ext cx="2450" cy="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</p:grp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395536" y="1052736"/>
            <a:ext cx="4105275" cy="5497513"/>
            <a:chOff x="1837" y="913"/>
            <a:chExt cx="2586" cy="34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8" name="Picture 6" descr="Л_Е_Фейнберг_Бела и АЗамат_194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37" y="913"/>
              <a:ext cx="2450" cy="3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</p:pic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2064" y="4088"/>
              <a:ext cx="235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dirty="0"/>
                <a:t>Л.Е. </a:t>
              </a:r>
              <a:r>
                <a:rPr lang="ru-RU" dirty="0" err="1"/>
                <a:t>Фейнберг</a:t>
              </a:r>
              <a:r>
                <a:rPr lang="ru-RU" dirty="0"/>
                <a:t>, 1841г.</a:t>
              </a:r>
            </a:p>
          </p:txBody>
        </p:sp>
      </p:grpSp>
      <p:pic>
        <p:nvPicPr>
          <p:cNvPr id="1025" name="Рисунок 58" descr="http://im3-tub-ru.yandex.net/i?id=e09d9625bd91e9110c2f87cda271480b-08-144&amp;n=24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1124744"/>
            <a:ext cx="3168352" cy="2232248"/>
          </a:xfrm>
          <a:prstGeom prst="rect">
            <a:avLst/>
          </a:prstGeom>
          <a:noFill/>
        </p:spPr>
      </p:pic>
      <p:sp>
        <p:nvSpPr>
          <p:cNvPr id="1027" name="Rectangle 3">
            <a:hlinkClick r:id="rId3"/>
          </p:cNvPr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275927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Женские  образы   в  романе   </a:t>
            </a:r>
            <a:endParaRPr lang="ru-RU" sz="2800" b="1" i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Рисунок 74" descr="http://im0-tub-ru.yandex.net/i?id=a7e28dc75e20a37fd9acd1978b77feca-103-144&amp;n=24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3861048"/>
            <a:ext cx="3384376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435280" cy="360040"/>
          </a:xfrm>
        </p:spPr>
        <p:txBody>
          <a:bodyPr/>
          <a:lstStyle/>
          <a:p>
            <a:r>
              <a:rPr lang="ru-RU" sz="2000" i="1" dirty="0" smtClean="0"/>
              <a:t>                                                 </a:t>
            </a:r>
            <a:r>
              <a:rPr lang="ru-RU" sz="2800" i="1" dirty="0" smtClean="0"/>
              <a:t>Бэла</a:t>
            </a:r>
            <a:endParaRPr lang="ru-RU" sz="2000" i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Рисунок 18" descr="http://im1-tub-ru.yandex.net/i?id=ee4f44981ed3ff26750ffcbc159506a8-94-144&amp;n=2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5619750"/>
            <a:ext cx="2228850" cy="1238250"/>
          </a:xfrm>
          <a:prstGeom prst="rect">
            <a:avLst/>
          </a:prstGeom>
          <a:noFill/>
        </p:spPr>
      </p:pic>
      <p:sp>
        <p:nvSpPr>
          <p:cNvPr id="1027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0" y="1695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3528" y="908720"/>
            <a:ext cx="6696744" cy="134644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Ссимпа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Симпатия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автора чувствуется уже в созданном им портрете: «…она была хороша : высокая ,тоненькая, глаза черные, как у горной серны…». У Бэлы сильный цельный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характер,в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котором есть и твердость, и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гордость,и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постоян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15616" y="2492896"/>
            <a:ext cx="7848872" cy="1800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Печорин,увидев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свадьбе юную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черкешенку,был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пленен ее внешностью и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необычносьтю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Бэла показалась ему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воплошением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естественности и  непосредственности – всего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того,чего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Печорин не встречал в светских дамах. Любовь к ней не каприз и не прихоть с, а попытка вернуться в мир искренних чувств, найти гармонию, приблизиться к человеку другой веры, другого образа жизни.</a:t>
            </a:r>
            <a:endParaRPr lang="ru-RU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7504" y="4725144"/>
            <a:ext cx="6264696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Печорина увлекла борьба за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Бэлу,но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когда все преграды  были уничтожены и девушка с радостью приняла его, он  понял, что обманулся: «…любовь дикарки немногим лучше любви знатной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барыни,невежество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простосерде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чие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одной так же надоедают, как и </a:t>
            </a:r>
            <a:r>
              <a:rPr lang="ru-RU" b="1" i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кокетство другой. </a:t>
            </a:r>
            <a:endParaRPr lang="ru-RU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576064"/>
          </a:xfrm>
        </p:spPr>
        <p:txBody>
          <a:bodyPr>
            <a:noAutofit/>
          </a:bodyPr>
          <a:lstStyle/>
          <a:p>
            <a:r>
              <a:rPr lang="ru-RU" sz="3200" i="1" dirty="0" smtClean="0"/>
              <a:t>Мери</a:t>
            </a:r>
            <a:endParaRPr lang="ru-RU" sz="3200" i="1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69" name="Рисунок 1" descr="Иллюстрации к роману &quot;Герой Нашего Времен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1979712" cy="2971800"/>
          </a:xfrm>
          <a:prstGeom prst="rect">
            <a:avLst/>
          </a:prstGeom>
          <a:noFill/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3829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Рисунок 1" descr="Иллюстрации к произведениям М.Ю.Лермонтова художника В.А.Пол…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3429000"/>
            <a:ext cx="1944216" cy="3168352"/>
          </a:xfrm>
          <a:prstGeom prst="rect">
            <a:avLst/>
          </a:prstGeom>
          <a:noFill/>
        </p:spPr>
      </p:pic>
      <p:sp>
        <p:nvSpPr>
          <p:cNvPr id="10" name="Скругленный прямоугольник 9"/>
          <p:cNvSpPr/>
          <p:nvPr/>
        </p:nvSpPr>
        <p:spPr>
          <a:xfrm>
            <a:off x="2195736" y="764704"/>
            <a:ext cx="6840760" cy="187220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Она сразу вызывает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симпатию:естественна,смела,благородна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Девушка очень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незаурядна:увлекается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Байроном (читает по-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английски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),занимается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математикой.Печорин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тоже находит  в ней достоинства: «Она шутила очень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мило;её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разговор был  остер, без  притязания на остроту,  жив и свободен;  её замечания иногда глубоки»</a:t>
            </a:r>
            <a:endParaRPr lang="ru-RU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267744" y="2780928"/>
            <a:ext cx="676875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Исповедь  Печорина  рождает  в княжне  сочувствие, сопереживание.</a:t>
            </a:r>
            <a:endParaRPr lang="ru-RU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7504" y="3645024"/>
            <a:ext cx="6840760" cy="100811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княжне происходят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перемены,о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которых Печорин замечает: «Куда девалась её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живость,её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кокетство,её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капризы,её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дерзкая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мина,презрительная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улыбка,рассеянный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взгляд?...»</a:t>
            </a:r>
            <a:endParaRPr lang="ru-RU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9512" y="5085184"/>
            <a:ext cx="6768752" cy="12744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Разбуженные любовью к Печорину чувства превращают княжну Мери в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добрую,нежную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любящую женщину, которая  оказывается способной </a:t>
            </a:r>
            <a:r>
              <a:rPr lang="ru-RU" b="1" i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простить Печорина.</a:t>
            </a:r>
            <a:endParaRPr lang="ru-RU" b="1" i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Рисунок 85" descr="http://im3-tub-ru.yandex.net/i?id=32ef8ce951bbf324d6bead78e9ef11f7-114-144&amp;n=2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92696"/>
            <a:ext cx="3024336" cy="4752528"/>
          </a:xfrm>
          <a:prstGeom prst="rect">
            <a:avLst/>
          </a:prstGeom>
          <a:noFill/>
        </p:spPr>
      </p:pic>
      <p:pic>
        <p:nvPicPr>
          <p:cNvPr id="1028" name="Picture 4" descr="Зарянко Сергей Константинович. Портрет поэта М.Ю.Лермонтов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92969" y="620690"/>
            <a:ext cx="4095455" cy="48245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60040"/>
          </a:xfrm>
        </p:spPr>
        <p:txBody>
          <a:bodyPr>
            <a:noAutofit/>
          </a:bodyPr>
          <a:lstStyle/>
          <a:p>
            <a:r>
              <a:rPr lang="ru-RU" sz="3200" i="1" dirty="0" smtClean="0"/>
              <a:t>Вера</a:t>
            </a:r>
            <a:endParaRPr lang="ru-RU" sz="3200" i="1" dirty="0"/>
          </a:p>
        </p:txBody>
      </p:sp>
      <p:pic>
        <p:nvPicPr>
          <p:cNvPr id="3" name="Рисунок 2" descr="http://im3-tub-ru.yandex.net/i?id=b60143b59f3614650d03f6b7e495d6af-15-144&amp;n=24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04664"/>
            <a:ext cx="2520280" cy="278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lit04-1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3789040"/>
            <a:ext cx="2195736" cy="295232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0" y="548680"/>
            <a:ext cx="6372200" cy="115212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«За что она меня так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любит,право,не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знаю!Тем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более,что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это одна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женщина,которая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меня поняла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совершенно,со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всеми моими мелкими слабостями, дурными страстями…   </a:t>
            </a:r>
            <a:endParaRPr lang="ru-RU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67744" y="4221088"/>
            <a:ext cx="6876256" cy="25202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Вера о Печорине:«…в твоей природе есть что-то особенное, тебе одному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свойственное,что-то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гордое и таинственное; в  твоем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голосе,что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бы ты ни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говорил,есть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власть непобедимая; никто не умеет так постоянно хотеть быть любимым; ни в  ком зло не бывает так привлекательно; ничей взор не обещает столько блаженства; никто не умеет лучше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пользо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ваться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своими преимуществами, и никто не может быть так истинно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несчастлив,как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ты, потому что никто столько   не старается уверить себя в противном». </a:t>
            </a:r>
            <a:endParaRPr lang="ru-RU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39752" y="3573016"/>
            <a:ext cx="6804248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«Она единственная женщина в мире, которую я не в силах был бы обмануть».</a:t>
            </a:r>
            <a:endParaRPr lang="ru-RU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2780928"/>
            <a:ext cx="6444208" cy="7200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«При возможности потерять её навеки Вера стала для меня дороже всего на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свете,дороже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жизни,чести,счастья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  <a:endParaRPr lang="ru-RU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1844824"/>
            <a:ext cx="6372200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Вера для Печорина  – 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ангел-хранитель.Тонко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понимает Печорина и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знает,насколько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он одинок и несчастлив. Она ему все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прощает,умеет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чувствовать глубоко </a:t>
            </a:r>
            <a:r>
              <a:rPr lang="ru-RU" b="1" i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сильно.</a:t>
            </a:r>
            <a:endParaRPr lang="ru-RU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Autofit/>
          </a:bodyPr>
          <a:lstStyle/>
          <a:p>
            <a:r>
              <a:rPr lang="ru-RU" sz="3200" i="1" dirty="0" smtClean="0"/>
              <a:t>Проблематика  романа</a:t>
            </a:r>
            <a:endParaRPr lang="ru-RU" sz="3200" i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95736" y="764704"/>
            <a:ext cx="4752528" cy="50405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Задачи  автора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1484784"/>
            <a:ext cx="8064896" cy="10081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Дать  портрет  поколения  молодых  людей  своего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времени,показав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все самые слабые их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стороны:холодность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сердец,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эгоизм,бесплодность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деятельности.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7544" y="2780928"/>
            <a:ext cx="8064896" cy="9361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Исследовать душу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человеческую,сосредоточив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внимание  на внутреннем мире главного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персонажа,подробно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раскрыв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мотивы,побудившие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его на те или иные поступки.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4077072"/>
            <a:ext cx="8064896" cy="86409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Разобраться в основном противоречии героя своего времени  - в разладе его мечты с действительностью.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5301208"/>
            <a:ext cx="8064896" cy="10081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Проанализировать, как окружающая среда влияет на формирование   личности и судьбу человека.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07704" y="188640"/>
            <a:ext cx="5184576" cy="50405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Выводы  автора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908720"/>
            <a:ext cx="8280920" cy="1224136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вопрос,почему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жизнь Печорина  -  «ровный путь без цели», Лермонтов  отвечает названием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романа.Социально-психологические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условия эпохи во многом объясняют трагедию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героя:разочарование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и скептицизм – это и черта времени тоже.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2708920"/>
            <a:ext cx="8280920" cy="13681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Развитые обществом пороки и скука толкают человека  на    безнравственные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поступки,а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природные задатки души остаются  невостребованными.(вот почему в характере Печорина существуют  противоречия и двойственность.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4653136"/>
            <a:ext cx="8280920" cy="187220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   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 человека не привлекает ни выгодная женитьба , ни новая  звездочка на эполетах, а идеи добра и справедливости столкновения  с жизнью не выдерживают, остаются (как  у Печорина) два убеждения: рождение – несчастье, а смерть неизбежна. Вот почему   В.Белинский  назвал этот роман «воплем страдания» и «грустной  думой»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352928" cy="4752528"/>
          </a:xfrm>
        </p:spPr>
        <p:txBody>
          <a:bodyPr>
            <a:normAutofit/>
          </a:bodyPr>
          <a:lstStyle/>
          <a:p>
            <a:r>
              <a:rPr lang="ru-RU" sz="3200" i="1" dirty="0" smtClean="0"/>
              <a:t>Вот книга, которой суждено   никогда не  стареться, потому что, при самом рождении её, она была  впрыснута живою водою поэзии! Эта старая книга всегда будет нова !         </a:t>
            </a:r>
            <a:r>
              <a:rPr lang="ru-RU" sz="2400" i="1" dirty="0" smtClean="0"/>
              <a:t>В.Г.Белинский</a:t>
            </a:r>
            <a:endParaRPr lang="ru-RU" sz="32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859216" cy="576064"/>
          </a:xfrm>
        </p:spPr>
        <p:txBody>
          <a:bodyPr/>
          <a:lstStyle/>
          <a:p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 создания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412776"/>
            <a:ext cx="7848872" cy="396044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/>
                </a:solidFill>
              </a:rPr>
              <a:t>    </a:t>
            </a:r>
            <a:r>
              <a:rPr lang="ru-RU" sz="2400" b="1" i="1" dirty="0" smtClean="0">
                <a:solidFill>
                  <a:schemeClr val="accent1"/>
                </a:solidFill>
              </a:rPr>
              <a:t>Это самое крупное и значительное произведение Лермонтова в прозе.  Роман «Герой нашего времени» был задуман Лермонтовым в конце 1837 года. Основная работа над ним развернулась в 1837 году и была завершена в 1839 году. В журнале «Отечественные записки» появилась повесть «Бэла» (1838 г.) с подзаголовком «Из  записок офицера с Кавказа», в конце 1839г. Увидела свет повесть «Фаталист», а затем и «Тамань». Отдельное  издание  романа  уже под названием «Герой нашего времени» вышло в 1840 году.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87208" cy="792088"/>
          </a:xfrm>
        </p:spPr>
        <p:txBody>
          <a:bodyPr/>
          <a:lstStyle/>
          <a:p>
            <a:r>
              <a:rPr lang="ru-RU" sz="2800" i="1" dirty="0" smtClean="0"/>
              <a:t>                   </a:t>
            </a:r>
            <a:r>
              <a:rPr lang="ru-RU" sz="3200" i="1" dirty="0" smtClean="0"/>
              <a:t>Название  романа</a:t>
            </a:r>
            <a:endParaRPr lang="ru-RU" sz="28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556792"/>
            <a:ext cx="8075240" cy="396044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/>
                </a:solidFill>
              </a:rPr>
              <a:t>   </a:t>
            </a:r>
            <a:r>
              <a:rPr lang="ru-RU" sz="2400" b="1" i="1" dirty="0" smtClean="0">
                <a:solidFill>
                  <a:schemeClr val="accent1"/>
                </a:solidFill>
              </a:rPr>
              <a:t>Своему  роману Лермонтов сначала дал название «Один из героев начала века», которое как бы вступало в полемику с нашумевшим романом французского писателя Мюссе «Исповедь сына века». В этой редакции слово «герой» звучало без иронии и , может быть, прямо намекало на декабристов.   </a:t>
            </a:r>
            <a:br>
              <a:rPr lang="ru-RU" sz="2400" b="1" i="1" dirty="0" smtClean="0">
                <a:solidFill>
                  <a:schemeClr val="accent1"/>
                </a:solidFill>
              </a:rPr>
            </a:br>
            <a:r>
              <a:rPr lang="ru-RU" sz="2400" b="1" i="1" dirty="0" smtClean="0">
                <a:solidFill>
                  <a:schemeClr val="accent1"/>
                </a:solidFill>
              </a:rPr>
              <a:t>    В окончательном   варианте («Герой нашего времени») есть иронический оттенок, падающий  не на слово «герой», а на слово  «нашего» ( т.е. не на личность, а на эпоху)                                                                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003232" cy="720080"/>
          </a:xfrm>
        </p:spPr>
        <p:txBody>
          <a:bodyPr/>
          <a:lstStyle/>
          <a:p>
            <a:r>
              <a:rPr lang="ru-RU" sz="2800" i="1" dirty="0" smtClean="0"/>
              <a:t>                              </a:t>
            </a:r>
            <a:r>
              <a:rPr lang="ru-RU" sz="3200" i="1" dirty="0" smtClean="0"/>
              <a:t>Жанр</a:t>
            </a:r>
            <a:endParaRPr lang="ru-RU" sz="28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196752"/>
            <a:ext cx="8280920" cy="4608512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b="1" i="1" dirty="0" smtClean="0">
                <a:solidFill>
                  <a:schemeClr val="accent1"/>
                </a:solidFill>
              </a:rPr>
              <a:t>            Роман  задуман как  психологическое исследование человеческого характера – типического характера. Об  этом  сказал сам  Лермонтов:  «История души человеческой, хотя  бы самой  мелкой души, едва ли не любопытнее и  не  полезнее  истории целого народа, особенно когда она  -  следствие  наблюдения  ума  зрелого над  самим собою  и   когда она написана  без  тщеславного  желания   возбудить  участие или  удивление…».</a:t>
            </a:r>
            <a:br>
              <a:rPr lang="ru-RU" sz="2400" b="1" i="1" dirty="0" smtClean="0">
                <a:solidFill>
                  <a:schemeClr val="accent1"/>
                </a:solidFill>
              </a:rPr>
            </a:br>
            <a:r>
              <a:rPr lang="ru-RU" sz="2400" b="1" i="1" dirty="0" smtClean="0">
                <a:solidFill>
                  <a:schemeClr val="accent1"/>
                </a:solidFill>
              </a:rPr>
              <a:t>            «Герой  нашего  времени» – это  первый  русский  реалистический психологический  роман  в  прозе.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04856" cy="720080"/>
          </a:xfrm>
        </p:spPr>
        <p:txBody>
          <a:bodyPr/>
          <a:lstStyle/>
          <a:p>
            <a:r>
              <a:rPr lang="ru-RU" sz="2800" i="1" dirty="0" smtClean="0"/>
              <a:t>                   </a:t>
            </a:r>
            <a:r>
              <a:rPr lang="ru-RU" sz="3200" i="1" dirty="0" smtClean="0"/>
              <a:t>Сюжет и композиция</a:t>
            </a:r>
            <a:endParaRPr lang="ru-RU" sz="28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556792"/>
            <a:ext cx="8003232" cy="388843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/>
                </a:solidFill>
              </a:rPr>
              <a:t>           </a:t>
            </a:r>
            <a:r>
              <a:rPr lang="ru-RU" sz="2400" b="1" i="1" dirty="0" smtClean="0">
                <a:solidFill>
                  <a:schemeClr val="accent1"/>
                </a:solidFill>
              </a:rPr>
              <a:t>Роман  состоит  из  пяти  самостоятельных  повестей,   расположенных  в  порядке, который  нарушает  хронологию  событий. Повести  объединены общим  героем и общим  названием.</a:t>
            </a:r>
            <a:br>
              <a:rPr lang="ru-RU" sz="2400" b="1" i="1" dirty="0" smtClean="0">
                <a:solidFill>
                  <a:schemeClr val="accent1"/>
                </a:solidFill>
              </a:rPr>
            </a:br>
            <a:r>
              <a:rPr lang="ru-RU" sz="2400" b="1" i="1" dirty="0" smtClean="0">
                <a:solidFill>
                  <a:schemeClr val="accent1"/>
                </a:solidFill>
              </a:rPr>
              <a:t>         В центре  композиции  романа  находится  Григорий  Печорин.  Расположение  повестей  подчинено  главной  задаче  автора   -   последовательно, всесторонне и  глубоко  проанализировать образ  героя  своего времени.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14" name="Текст 13"/>
          <p:cNvSpPr>
            <a:spLocks noGrp="1"/>
          </p:cNvSpPr>
          <p:nvPr>
            <p:ph type="body" idx="1"/>
          </p:nvPr>
        </p:nvSpPr>
        <p:spPr>
          <a:xfrm>
            <a:off x="251520" y="260648"/>
            <a:ext cx="8435280" cy="648072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accent1"/>
                </a:solidFill>
              </a:rPr>
              <a:t>             Расположение  повестей  в романе</a:t>
            </a:r>
            <a:endParaRPr lang="ru-RU" sz="2800" b="1" i="1" dirty="0">
              <a:solidFill>
                <a:schemeClr val="accent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75656" y="1628800"/>
            <a:ext cx="280831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err="1" smtClean="0"/>
              <a:t>Предислвиеие</a:t>
            </a:r>
            <a:r>
              <a:rPr lang="ru-RU" sz="1600" b="1" i="1" dirty="0" smtClean="0"/>
              <a:t> ко всему роману.</a:t>
            </a:r>
            <a:br>
              <a:rPr lang="ru-RU" sz="1600" b="1" i="1" dirty="0" smtClean="0"/>
            </a:br>
            <a:r>
              <a:rPr lang="ru-RU" sz="2400" b="1" i="1" dirty="0" smtClean="0"/>
              <a:t>«Бэла»</a:t>
            </a:r>
            <a:endParaRPr lang="ru-RU" sz="1600" b="1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03648" y="3573016"/>
            <a:ext cx="288032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/>
              <a:t>Предисловие к «Журналу Печорина»</a:t>
            </a:r>
            <a:br>
              <a:rPr lang="ru-RU" sz="1600" b="1" i="1" dirty="0" smtClean="0"/>
            </a:br>
            <a:r>
              <a:rPr lang="ru-RU" sz="2400" b="1" i="1" dirty="0" smtClean="0"/>
              <a:t>«Тамань»</a:t>
            </a:r>
            <a:r>
              <a:rPr lang="ru-RU" sz="1600" b="1" i="1" dirty="0" smtClean="0"/>
              <a:t/>
            </a:r>
            <a:br>
              <a:rPr lang="ru-RU" sz="1600" b="1" i="1" dirty="0" smtClean="0"/>
            </a:br>
            <a:endParaRPr lang="ru-RU" sz="1600" b="1" i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75656" y="4797152"/>
            <a:ext cx="280831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«Княжна  Мери»</a:t>
            </a:r>
            <a:endParaRPr lang="ru-RU" sz="2400" b="1" i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5656" y="5589240"/>
            <a:ext cx="280831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«Фаталист»</a:t>
            </a:r>
            <a:endParaRPr lang="ru-RU" sz="2400" b="1" i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403648" y="2636912"/>
            <a:ext cx="288032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«Максим </a:t>
            </a:r>
            <a:r>
              <a:rPr lang="ru-RU" sz="2400" b="1" i="1" dirty="0" err="1" smtClean="0"/>
              <a:t>Максимыч</a:t>
            </a:r>
            <a:r>
              <a:rPr lang="ru-RU" sz="2400" b="1" i="1" dirty="0" smtClean="0"/>
              <a:t>»</a:t>
            </a:r>
            <a:endParaRPr lang="ru-RU" sz="2400" b="1" i="1" dirty="0"/>
          </a:p>
        </p:txBody>
      </p:sp>
      <p:sp>
        <p:nvSpPr>
          <p:cNvPr id="15" name="Левая фигурная скобка 14"/>
          <p:cNvSpPr/>
          <p:nvPr/>
        </p:nvSpPr>
        <p:spPr>
          <a:xfrm>
            <a:off x="1259632" y="3573016"/>
            <a:ext cx="155448" cy="28083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99592" y="3501008"/>
            <a:ext cx="288032" cy="29523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Журнал</a:t>
            </a:r>
          </a:p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Печорина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Рисунок 24" descr="http://im1-tub-ru.yandex.net/i?id=aae0c47157bea77783b965c362f9294c-135-144&amp;n=2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196752"/>
            <a:ext cx="866775" cy="1104900"/>
          </a:xfrm>
          <a:prstGeom prst="rect">
            <a:avLst/>
          </a:prstGeom>
          <a:noFill/>
        </p:spPr>
      </p:pic>
      <p:sp>
        <p:nvSpPr>
          <p:cNvPr id="1027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Рисунок 45" descr="http://im2-tub-ru.yandex.net/i?id=6b6a87481ecef23ea0ae7408fb07a8c6-134-144&amp;n=24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3068960"/>
            <a:ext cx="838200" cy="1238250"/>
          </a:xfrm>
          <a:prstGeom prst="rect">
            <a:avLst/>
          </a:prstGeom>
          <a:noFill/>
        </p:spPr>
      </p:pic>
      <p:sp>
        <p:nvSpPr>
          <p:cNvPr id="1030" name="Rectangle 6">
            <a:hlinkClick r:id="rId4"/>
          </p:cNvPr>
          <p:cNvSpPr>
            <a:spLocks noChangeArrowheads="1"/>
          </p:cNvSpPr>
          <p:nvPr/>
        </p:nvSpPr>
        <p:spPr bwMode="auto">
          <a:xfrm>
            <a:off x="0" y="1695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Рисунок 107" descr="http://im1-tub-ru.yandex.net/i?id=59acd5c5f9511855597f9c9c8ec8e5d8-89-144&amp;n=24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36096" y="2924944"/>
            <a:ext cx="1296144" cy="806202"/>
          </a:xfrm>
          <a:prstGeom prst="rect">
            <a:avLst/>
          </a:prstGeom>
          <a:noFill/>
        </p:spPr>
      </p:pic>
      <p:sp>
        <p:nvSpPr>
          <p:cNvPr id="1033" name="Rectangle 9">
            <a:hlinkClick r:id="rId6"/>
          </p:cNvPr>
          <p:cNvSpPr>
            <a:spLocks noChangeArrowheads="1"/>
          </p:cNvSpPr>
          <p:nvPr/>
        </p:nvSpPr>
        <p:spPr bwMode="auto">
          <a:xfrm>
            <a:off x="0" y="1695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4" name="Рисунок 4" descr="http://im0-tub-ru.yandex.net/i?id=a3ab3e0488cc9be707cac831a29b9e23-04-144&amp;n=24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80312" y="4941168"/>
            <a:ext cx="962025" cy="1238250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Рисунок 10" descr="http://im3-tub-ru.yandex.net/i?id=74fccb077f679985ecda78b2025c3796-141-144&amp;n=24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109660" y="4846248"/>
            <a:ext cx="1406556" cy="959016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Рисунок 73" descr="http://im3-tub-ru.yandex.net/i?id=d01f5af612d0423c0e0e84f756f44b6f-10-144&amp;n=24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92280" y="764704"/>
            <a:ext cx="1466850" cy="1095375"/>
          </a:xfrm>
          <a:prstGeom prst="rect">
            <a:avLst/>
          </a:prstGeom>
          <a:noFill/>
        </p:spPr>
      </p:pic>
      <p:sp>
        <p:nvSpPr>
          <p:cNvPr id="5123" name="Rectangle 3">
            <a:hlinkClick r:id="rId12"/>
          </p:cNvPr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8363272" cy="562074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Хронологический порядок событий</a:t>
            </a:r>
            <a:endParaRPr lang="ru-RU" sz="2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256624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«Тамань»: </a:t>
            </a:r>
            <a:r>
              <a:rPr lang="ru-RU" sz="2000" b="1" i="1" dirty="0" smtClean="0"/>
              <a:t>Печорин направляется из Санкт-Петербурга к                                         месту назначения и останавливается  в городишке Тамань.</a:t>
            </a:r>
          </a:p>
          <a:p>
            <a:r>
              <a:rPr lang="ru-RU" b="1" i="1" dirty="0" smtClean="0"/>
              <a:t>«Княжна Мери»: </a:t>
            </a:r>
            <a:r>
              <a:rPr lang="ru-RU" sz="2000" b="1" i="1" dirty="0" smtClean="0"/>
              <a:t> После  военных действий на Кавказе  (где он знакомится с Грушницким) Печорин едет в Пятигорск.</a:t>
            </a:r>
          </a:p>
          <a:p>
            <a:r>
              <a:rPr lang="ru-RU" b="1" i="1" dirty="0" smtClean="0"/>
              <a:t>«Бэла»: </a:t>
            </a:r>
            <a:r>
              <a:rPr lang="ru-RU" sz="2000" b="1" i="1" dirty="0" smtClean="0"/>
              <a:t>После  дуэли с Грушницким Печорина направили  в  крепость под начало Максима  </a:t>
            </a:r>
            <a:r>
              <a:rPr lang="ru-RU" sz="2000" b="1" i="1" dirty="0" err="1" smtClean="0"/>
              <a:t>Максимыча</a:t>
            </a:r>
            <a:r>
              <a:rPr lang="ru-RU" sz="2000" b="1" i="1" dirty="0" smtClean="0"/>
              <a:t>.</a:t>
            </a:r>
          </a:p>
          <a:p>
            <a:r>
              <a:rPr lang="ru-RU" b="1" i="1" dirty="0" smtClean="0"/>
              <a:t>«Фаталист»: </a:t>
            </a:r>
            <a:r>
              <a:rPr lang="ru-RU" sz="2000" b="1" i="1" dirty="0" smtClean="0"/>
              <a:t>Печорин  приезжает на две недели из крепости в казачью станицу.</a:t>
            </a:r>
          </a:p>
          <a:p>
            <a:r>
              <a:rPr lang="ru-RU" b="1" i="1" dirty="0" smtClean="0"/>
              <a:t>«Максим </a:t>
            </a:r>
            <a:r>
              <a:rPr lang="ru-RU" b="1" i="1" dirty="0" err="1" smtClean="0"/>
              <a:t>Максимыч</a:t>
            </a:r>
            <a:r>
              <a:rPr lang="ru-RU" b="1" i="1" dirty="0" smtClean="0"/>
              <a:t>»: </a:t>
            </a:r>
            <a:r>
              <a:rPr lang="ru-RU" sz="2000" b="1" i="1" dirty="0" smtClean="0"/>
              <a:t>Через пять лет Печорин  отправляется в Персию, снова оказывается на Кавказе и встречается с Максимом </a:t>
            </a:r>
            <a:r>
              <a:rPr lang="ru-RU" sz="2000" b="1" i="1" dirty="0" err="1" smtClean="0"/>
              <a:t>Максимычем</a:t>
            </a:r>
            <a:r>
              <a:rPr lang="ru-RU" sz="2000" b="1" i="1" smtClean="0"/>
              <a:t>.   </a:t>
            </a:r>
            <a:endParaRPr lang="ru-RU" b="1" i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Рисунок 82" descr="http://im0-tub-ru.yandex.net/i?id=cc2720877ef217b4fd1706bb77fb0a9b-76-144&amp;n=2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5445224"/>
            <a:ext cx="1647825" cy="1238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</TotalTime>
  <Words>1898</Words>
  <Application>Microsoft Office PowerPoint</Application>
  <PresentationFormat>Экран (4:3)</PresentationFormat>
  <Paragraphs>92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Апекс</vt:lpstr>
      <vt:lpstr>ГБОУ  СОШ  №122  ЦЕНТРАЛЬНОГО РАЙОНА САНКТ-ПЕТЕРБУРГА</vt:lpstr>
      <vt:lpstr>Слайд 2</vt:lpstr>
      <vt:lpstr>Вот книга, которой суждено   никогда не  стареться, потому что, при самом рождении её, она была  впрыснута живою водою поэзии! Эта старая книга всегда будет нова !         В.Г.Белинский</vt:lpstr>
      <vt:lpstr>                 История  создания</vt:lpstr>
      <vt:lpstr>                   Название  романа</vt:lpstr>
      <vt:lpstr>                              Жанр</vt:lpstr>
      <vt:lpstr>                   Сюжет и композиция</vt:lpstr>
      <vt:lpstr>    </vt:lpstr>
      <vt:lpstr>Хронологический порядок событий</vt:lpstr>
      <vt:lpstr>                        Роль  рассказчика</vt:lpstr>
      <vt:lpstr>                 Григорий  Печорин</vt:lpstr>
      <vt:lpstr>                        Портрет</vt:lpstr>
      <vt:lpstr>Максим  Максимыч о Печорине:</vt:lpstr>
      <vt:lpstr>       Печорин  о   себе : </vt:lpstr>
      <vt:lpstr>Нравственные  прблемы  в романе</vt:lpstr>
      <vt:lpstr>Нравственные  проблемы  в  романе</vt:lpstr>
      <vt:lpstr>                            Бэла</vt:lpstr>
      <vt:lpstr>                                                 Бэла</vt:lpstr>
      <vt:lpstr>Мери</vt:lpstr>
      <vt:lpstr>Вера</vt:lpstr>
      <vt:lpstr>Проблематика  романа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СОШ  №122  Центрального района  Санкт-Петербурга</dc:title>
  <dc:creator>Павел</dc:creator>
  <cp:lastModifiedBy>Павел</cp:lastModifiedBy>
  <cp:revision>117</cp:revision>
  <dcterms:created xsi:type="dcterms:W3CDTF">2015-01-06T16:22:15Z</dcterms:created>
  <dcterms:modified xsi:type="dcterms:W3CDTF">2004-12-31T20:54:26Z</dcterms:modified>
</cp:coreProperties>
</file>