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58" r:id="rId5"/>
    <p:sldId id="295" r:id="rId6"/>
    <p:sldId id="260" r:id="rId7"/>
    <p:sldId id="261" r:id="rId8"/>
    <p:sldId id="262" r:id="rId9"/>
    <p:sldId id="299" r:id="rId10"/>
    <p:sldId id="298" r:id="rId11"/>
    <p:sldId id="296" r:id="rId12"/>
    <p:sldId id="275" r:id="rId13"/>
    <p:sldId id="294" r:id="rId14"/>
    <p:sldId id="278" r:id="rId15"/>
    <p:sldId id="277" r:id="rId16"/>
    <p:sldId id="265" r:id="rId17"/>
    <p:sldId id="271" r:id="rId18"/>
    <p:sldId id="290" r:id="rId19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FFFCC"/>
    <a:srgbClr val="FFFF99"/>
    <a:srgbClr val="FDFCD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94664" autoAdjust="0"/>
  </p:normalViewPr>
  <p:slideViewPr>
    <p:cSldViewPr>
      <p:cViewPr>
        <p:scale>
          <a:sx n="75" d="100"/>
          <a:sy n="75" d="100"/>
        </p:scale>
        <p:origin x="-942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5869969378827996E-2"/>
          <c:y val="4.8025871766029252E-2"/>
          <c:w val="0.90413003062117392"/>
          <c:h val="0.827050056242969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2010-2011 г.г.</c:v>
                </c:pt>
                <c:pt idx="1">
                  <c:v>2011-2012 г.г.</c:v>
                </c:pt>
                <c:pt idx="2">
                  <c:v>2012-2013 г.г.</c:v>
                </c:pt>
                <c:pt idx="3">
                  <c:v>Годы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17</c:v>
                </c:pt>
                <c:pt idx="2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2010-2011 г.г.</c:v>
                </c:pt>
                <c:pt idx="1">
                  <c:v>2011-2012 г.г.</c:v>
                </c:pt>
                <c:pt idx="2">
                  <c:v>2012-2013 г.г.</c:v>
                </c:pt>
                <c:pt idx="3">
                  <c:v>Годы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2010-2011 г.г.</c:v>
                </c:pt>
                <c:pt idx="1">
                  <c:v>2011-2012 г.г.</c:v>
                </c:pt>
                <c:pt idx="2">
                  <c:v>2012-2013 г.г.</c:v>
                </c:pt>
                <c:pt idx="3">
                  <c:v>Годы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78933376"/>
        <c:axId val="78963840"/>
      </c:barChart>
      <c:catAx>
        <c:axId val="78933376"/>
        <c:scaling>
          <c:orientation val="minMax"/>
        </c:scaling>
        <c:axPos val="b"/>
        <c:numFmt formatCode="General" sourceLinked="1"/>
        <c:tickLblPos val="nextTo"/>
        <c:crossAx val="78963840"/>
        <c:crosses val="autoZero"/>
        <c:auto val="1"/>
        <c:lblAlgn val="ctr"/>
        <c:lblOffset val="100"/>
      </c:catAx>
      <c:valAx>
        <c:axId val="78963840"/>
        <c:scaling>
          <c:orientation val="minMax"/>
        </c:scaling>
        <c:axPos val="l"/>
        <c:majorGridlines/>
        <c:numFmt formatCode="General" sourceLinked="1"/>
        <c:tickLblPos val="nextTo"/>
        <c:crossAx val="7893337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8832932341790802E-2"/>
          <c:y val="2.4216347956505492E-2"/>
          <c:w val="0.90413003062117414"/>
          <c:h val="0.827050056242969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2010-2011 г.г.</c:v>
                </c:pt>
                <c:pt idx="1">
                  <c:v>2011-2012 г.г.</c:v>
                </c:pt>
                <c:pt idx="2">
                  <c:v>2012-2013 г.г.</c:v>
                </c:pt>
                <c:pt idx="3">
                  <c:v>Годы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10</c:v>
                </c:pt>
                <c:pt idx="3" formatCode="@">
                  <c:v>0</c:v>
                </c:pt>
              </c:numCache>
            </c:numRef>
          </c:val>
        </c:ser>
        <c:axId val="60264448"/>
        <c:axId val="60265984"/>
      </c:barChart>
      <c:catAx>
        <c:axId val="60264448"/>
        <c:scaling>
          <c:orientation val="minMax"/>
        </c:scaling>
        <c:axPos val="b"/>
        <c:numFmt formatCode="General" sourceLinked="1"/>
        <c:tickLblPos val="nextTo"/>
        <c:crossAx val="60265984"/>
        <c:crosses val="autoZero"/>
        <c:auto val="1"/>
        <c:lblAlgn val="ctr"/>
        <c:lblOffset val="100"/>
      </c:catAx>
      <c:valAx>
        <c:axId val="60265984"/>
        <c:scaling>
          <c:orientation val="minMax"/>
        </c:scaling>
        <c:axPos val="l"/>
        <c:majorGridlines/>
        <c:numFmt formatCode="General" sourceLinked="1"/>
        <c:tickLblPos val="nextTo"/>
        <c:crossAx val="60264448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8669-D0FB-4575-8B1A-D391AE060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4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775FD-9222-4BC8-81EF-34DC5A153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388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CE684-A3DE-4130-9E9D-DC4B4D286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8663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64BB9-9246-40C7-8337-854314D63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2279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B153A-58BD-4934-836C-659B3AD7A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5279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BDC7-A4B2-441C-91F0-CCD5C6585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057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D692-32DA-4D88-BA0A-0ADB23CBA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342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A0704-06DC-4732-A3C7-797C8B5FC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667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0152A-AFEE-4119-8ACB-217EF469A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62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D36E8-4913-4629-BA5A-E9106F51B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858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6E1E-1927-44FB-BECD-A5BAE9809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833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123CD-28A2-455F-A4D3-5DDB42184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335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B2611-B40D-48FA-990E-1877FA5AB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003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FFCFE-B49E-4C09-B178-CC6A8A2D8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641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E3E2BB"/>
            </a:gs>
            <a:gs pos="100000">
              <a:srgbClr val="FDFCD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67250B7-488D-41D4-8E37-0B0B894E7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500" y="3886200"/>
            <a:ext cx="8072438" cy="2185988"/>
          </a:xfrm>
        </p:spPr>
        <p:txBody>
          <a:bodyPr/>
          <a:lstStyle/>
          <a:p>
            <a:r>
              <a:rPr lang="ru-RU" altLang="ru-RU" b="1" dirty="0" err="1" smtClean="0">
                <a:solidFill>
                  <a:srgbClr val="C00000"/>
                </a:solidFill>
                <a:cs typeface="Arial" charset="0"/>
              </a:rPr>
              <a:t>Шулятикова</a:t>
            </a:r>
            <a:r>
              <a:rPr lang="ru-RU" altLang="ru-RU" b="1" dirty="0" smtClean="0">
                <a:solidFill>
                  <a:srgbClr val="C00000"/>
                </a:solidFill>
                <a:cs typeface="Arial" charset="0"/>
              </a:rPr>
              <a:t> Виктория Николаевна</a:t>
            </a:r>
          </a:p>
          <a:p>
            <a:r>
              <a:rPr lang="ru-RU" altLang="ru-RU" sz="2400" dirty="0" smtClean="0">
                <a:solidFill>
                  <a:srgbClr val="C00000"/>
                </a:solidFill>
                <a:cs typeface="Arial" charset="0"/>
              </a:rPr>
              <a:t>Педагог – организатор</a:t>
            </a:r>
            <a:endParaRPr lang="ru-RU" altLang="ru-RU" sz="2400" b="1" dirty="0" smtClean="0">
              <a:solidFill>
                <a:srgbClr val="C00000"/>
              </a:solidFill>
              <a:cs typeface="Arial" charset="0"/>
            </a:endParaRPr>
          </a:p>
          <a:p>
            <a:r>
              <a:rPr lang="ru-RU" altLang="ru-RU" b="1" dirty="0" smtClean="0">
                <a:solidFill>
                  <a:srgbClr val="C00000"/>
                </a:solidFill>
                <a:cs typeface="Arial" charset="0"/>
              </a:rPr>
              <a:t>МБОУ ДОД </a:t>
            </a:r>
            <a:r>
              <a:rPr lang="ru-RU" altLang="ru-RU" sz="2800" b="1" dirty="0" smtClean="0">
                <a:solidFill>
                  <a:srgbClr val="C00000"/>
                </a:solidFill>
                <a:cs typeface="Arial" charset="0"/>
              </a:rPr>
              <a:t>«Устьянский детско-юношеский Центр»</a:t>
            </a:r>
            <a:r>
              <a:rPr lang="ru-RU" altLang="ru-RU" sz="2800" dirty="0" smtClean="0">
                <a:solidFill>
                  <a:srgbClr val="C00000"/>
                </a:solidFill>
                <a:cs typeface="Arial" charset="0"/>
              </a:rPr>
              <a:t/>
            </a:r>
            <a:br>
              <a:rPr lang="ru-RU" altLang="ru-RU" sz="2800" dirty="0" smtClean="0">
                <a:solidFill>
                  <a:srgbClr val="C00000"/>
                </a:solidFill>
                <a:cs typeface="Arial" charset="0"/>
              </a:rPr>
            </a:br>
            <a:r>
              <a:rPr lang="en-US" altLang="ru-RU" dirty="0" smtClean="0">
                <a:solidFill>
                  <a:srgbClr val="C00000"/>
                </a:solidFill>
                <a:cs typeface="Arial" charset="0"/>
              </a:rPr>
              <a:t>I </a:t>
            </a:r>
            <a:r>
              <a:rPr lang="ru-RU" altLang="ru-RU" dirty="0" smtClean="0">
                <a:solidFill>
                  <a:srgbClr val="C00000"/>
                </a:solidFill>
                <a:cs typeface="Arial" charset="0"/>
              </a:rPr>
              <a:t>квалификационная категория</a:t>
            </a:r>
            <a:endParaRPr lang="ru-RU" altLang="ru-RU" dirty="0" smtClean="0">
              <a:solidFill>
                <a:srgbClr val="C00000"/>
              </a:solidFill>
            </a:endParaRPr>
          </a:p>
        </p:txBody>
      </p:sp>
      <p:pic>
        <p:nvPicPr>
          <p:cNvPr id="18434" name="Picture 2" descr="http://udyc.ucoz.ru/adm/v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28604"/>
            <a:ext cx="4643470" cy="34826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Почтовая бумага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922337"/>
          </a:xfrm>
          <a:blipFill dpi="0" rotWithShape="1">
            <a:blip r:embed="rId2"/>
            <a:srcRect/>
            <a:tile tx="0" ty="0" sx="100000" sy="100000" flip="none" algn="tl"/>
          </a:blip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800" b="1" smtClean="0"/>
              <a:t>Результаты педагогической деятельности </a:t>
            </a:r>
          </a:p>
        </p:txBody>
      </p:sp>
      <p:sp>
        <p:nvSpPr>
          <p:cNvPr id="12291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852988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000" b="1" u="sng" dirty="0" smtClean="0"/>
              <a:t>Международный Кубок Мира по интеллектуальным играм</a:t>
            </a:r>
          </a:p>
          <a:p>
            <a:r>
              <a:rPr lang="ru-RU" altLang="ru-RU" sz="2000" dirty="0" smtClean="0"/>
              <a:t>В сезоне 2009-2010 г.г. участвовало в играх МКМ от 8 до 13 команд, лучшие </a:t>
            </a:r>
            <a:r>
              <a:rPr lang="ru-RU" altLang="ru-RU" sz="2000" dirty="0" err="1" smtClean="0"/>
              <a:t>рез-ты</a:t>
            </a:r>
            <a:r>
              <a:rPr lang="ru-RU" altLang="ru-RU" sz="2000" dirty="0" smtClean="0"/>
              <a:t>: </a:t>
            </a:r>
            <a:r>
              <a:rPr lang="ru-RU" altLang="ru-RU" sz="1400" dirty="0" smtClean="0"/>
              <a:t>Школьная группа:«Батарея»- 9м.(1тур)  Младшая группа: «БЭМС» -109м. (2 тур)   Детская группа:«Гигабайт»- 37м(7 тур). </a:t>
            </a:r>
          </a:p>
          <a:p>
            <a:endParaRPr lang="ru-RU" altLang="ru-RU" sz="1400" dirty="0" smtClean="0"/>
          </a:p>
          <a:p>
            <a:r>
              <a:rPr lang="ru-RU" altLang="ru-RU" sz="2000" dirty="0" smtClean="0"/>
              <a:t>В сезоне 2010-2011 г.г. участвовало в играх МКМ  6  команд, лучшие </a:t>
            </a:r>
            <a:r>
              <a:rPr lang="ru-RU" altLang="ru-RU" sz="2000" dirty="0" err="1" smtClean="0"/>
              <a:t>рез-ты</a:t>
            </a:r>
            <a:r>
              <a:rPr lang="ru-RU" altLang="ru-RU" sz="2000" dirty="0" smtClean="0"/>
              <a:t>: </a:t>
            </a:r>
            <a:r>
              <a:rPr lang="ru-RU" altLang="ru-RU" sz="1400" dirty="0" smtClean="0"/>
              <a:t>Школьная группа:«</a:t>
            </a:r>
            <a:r>
              <a:rPr lang="en-US" altLang="ru-RU" sz="1400" dirty="0" smtClean="0"/>
              <a:t>MIR</a:t>
            </a:r>
            <a:r>
              <a:rPr lang="ru-RU" altLang="ru-RU" sz="1400" dirty="0" smtClean="0"/>
              <a:t>»-112м.(2 тур), Младшая группа:«</a:t>
            </a:r>
            <a:r>
              <a:rPr lang="ru-RU" altLang="ru-RU" sz="1400" dirty="0" err="1" smtClean="0"/>
              <a:t>Крейзи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микс</a:t>
            </a:r>
            <a:r>
              <a:rPr lang="ru-RU" altLang="ru-RU" sz="1400" dirty="0" smtClean="0"/>
              <a:t>» -25 м.(3 тур)</a:t>
            </a:r>
          </a:p>
          <a:p>
            <a:endParaRPr lang="ru-RU" altLang="ru-RU" sz="1400" dirty="0" smtClean="0"/>
          </a:p>
          <a:p>
            <a:r>
              <a:rPr lang="ru-RU" altLang="ru-RU" sz="2000" dirty="0" smtClean="0"/>
              <a:t>В сезоне 2011-2012 г.г. участвовало в играх МКМ от 5 до </a:t>
            </a:r>
            <a:r>
              <a:rPr lang="en-US" altLang="ru-RU" sz="2000" dirty="0" smtClean="0"/>
              <a:t>7</a:t>
            </a:r>
            <a:r>
              <a:rPr lang="ru-RU" altLang="ru-RU" sz="2000" dirty="0" smtClean="0"/>
              <a:t> команд, лучшие </a:t>
            </a:r>
            <a:r>
              <a:rPr lang="ru-RU" altLang="ru-RU" sz="2000" dirty="0" err="1" smtClean="0"/>
              <a:t>рез-ты</a:t>
            </a:r>
            <a:r>
              <a:rPr lang="ru-RU" altLang="ru-RU" sz="2000" dirty="0" smtClean="0"/>
              <a:t>: </a:t>
            </a:r>
            <a:r>
              <a:rPr lang="ru-RU" altLang="ru-RU" sz="1400" dirty="0" smtClean="0"/>
              <a:t>Школьная группа:«220 вольт»- 61м.(6 тур) Младшая группа:«Оксюморон» - 33м.(5 тур)</a:t>
            </a:r>
            <a:endParaRPr lang="ru-RU" altLang="ru-RU" sz="2000" dirty="0" smtClean="0"/>
          </a:p>
          <a:p>
            <a:r>
              <a:rPr lang="ru-RU" altLang="ru-RU" sz="2000" dirty="0" smtClean="0"/>
              <a:t>В сезоне 2012-2013 г.г. участвовало в играх МКМ от 5 до </a:t>
            </a:r>
            <a:r>
              <a:rPr lang="en-US" altLang="ru-RU" sz="2000" dirty="0" smtClean="0"/>
              <a:t>10</a:t>
            </a:r>
            <a:r>
              <a:rPr lang="ru-RU" altLang="ru-RU" sz="2000" dirty="0" smtClean="0"/>
              <a:t> команд, лучшие </a:t>
            </a:r>
            <a:r>
              <a:rPr lang="ru-RU" altLang="ru-RU" sz="2000" dirty="0" err="1" smtClean="0"/>
              <a:t>рез-ты</a:t>
            </a:r>
            <a:r>
              <a:rPr lang="ru-RU" altLang="ru-RU" sz="2000" dirty="0" smtClean="0"/>
              <a:t>: </a:t>
            </a:r>
            <a:r>
              <a:rPr lang="ru-RU" altLang="ru-RU" sz="1400" dirty="0" smtClean="0"/>
              <a:t>Школьная группа: «Оксюморон» -105м.(2 тур)</a:t>
            </a:r>
            <a:r>
              <a:rPr lang="ru-RU" altLang="ru-RU" sz="1400" b="1" dirty="0" smtClean="0"/>
              <a:t> </a:t>
            </a:r>
            <a:r>
              <a:rPr lang="ru-RU" altLang="ru-RU" sz="1400" dirty="0" smtClean="0"/>
              <a:t>Младшая группа: «</a:t>
            </a:r>
            <a:r>
              <a:rPr lang="en-US" altLang="ru-RU" sz="1400" dirty="0" err="1" smtClean="0"/>
              <a:t>Tefall</a:t>
            </a:r>
            <a:r>
              <a:rPr lang="ru-RU" altLang="ru-RU" sz="1400" dirty="0" smtClean="0"/>
              <a:t>» -76м.  Детская группа: «</a:t>
            </a:r>
            <a:r>
              <a:rPr lang="en-US" altLang="ru-RU" sz="1400" dirty="0" smtClean="0"/>
              <a:t>Brains</a:t>
            </a:r>
            <a:r>
              <a:rPr lang="ru-RU" altLang="ru-RU" sz="1400" dirty="0" smtClean="0"/>
              <a:t>» -  9м.(5 тур)</a:t>
            </a:r>
          </a:p>
          <a:p>
            <a:endParaRPr lang="ru-RU" altLang="ru-RU" sz="2000" dirty="0" smtClean="0"/>
          </a:p>
          <a:p>
            <a:pPr algn="ctr" eaLnBrk="1" hangingPunct="1"/>
            <a:endParaRPr lang="ru-RU" altLang="ru-RU" sz="2000" dirty="0" smtClean="0"/>
          </a:p>
          <a:p>
            <a:pPr algn="ctr" eaLnBrk="1" hangingPunct="1"/>
            <a:endParaRPr lang="ru-RU" altLang="ru-RU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>
                <a:solidFill>
                  <a:srgbClr val="002060"/>
                </a:solidFill>
              </a:rPr>
              <a:t>Результативность по программе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>
          <a:xfrm>
            <a:off x="457200" y="1214438"/>
            <a:ext cx="4040188" cy="960437"/>
          </a:xfrm>
        </p:spPr>
        <p:txBody>
          <a:bodyPr/>
          <a:lstStyle/>
          <a:p>
            <a:pPr algn="ctr"/>
            <a:r>
              <a:rPr lang="ru-RU" altLang="ru-RU" sz="1600" smtClean="0"/>
              <a:t>Участие команд</a:t>
            </a:r>
          </a:p>
          <a:p>
            <a:pPr algn="ctr"/>
            <a:r>
              <a:rPr lang="ru-RU" altLang="ru-RU" sz="1600" smtClean="0"/>
              <a:t>в районных интеллектуальных играх</a:t>
            </a:r>
          </a:p>
        </p:txBody>
      </p:sp>
      <p:sp>
        <p:nvSpPr>
          <p:cNvPr id="1030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57313"/>
            <a:ext cx="4041775" cy="817562"/>
          </a:xfrm>
        </p:spPr>
        <p:txBody>
          <a:bodyPr/>
          <a:lstStyle/>
          <a:p>
            <a:pPr algn="ctr"/>
            <a:r>
              <a:rPr lang="ru-RU" altLang="ru-RU" sz="1600" smtClean="0"/>
              <a:t>Участие команд в Международном Кубке Мира «Что?Где?Когда?</a:t>
            </a:r>
          </a:p>
        </p:txBody>
      </p:sp>
      <p:graphicFrame>
        <p:nvGraphicFramePr>
          <p:cNvPr id="2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508000" y="2225675"/>
          <a:ext cx="4013200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95825" y="2225675"/>
          <a:ext cx="3940175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Почтовая бумага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713788" cy="850900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Результаты педагогической деятельности</a:t>
            </a:r>
          </a:p>
        </p:txBody>
      </p:sp>
      <p:sp>
        <p:nvSpPr>
          <p:cNvPr id="11267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713788" cy="5111750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3600" b="1" dirty="0" err="1" smtClean="0">
                <a:solidFill>
                  <a:schemeClr val="accent1">
                    <a:lumMod val="25000"/>
                  </a:schemeClr>
                </a:solidFill>
              </a:rPr>
              <a:t>Устьянская</a:t>
            </a:r>
            <a:r>
              <a:rPr lang="ru-RU" sz="3600" b="1" dirty="0" smtClean="0">
                <a:solidFill>
                  <a:schemeClr val="accent1">
                    <a:lumMod val="25000"/>
                  </a:schemeClr>
                </a:solidFill>
              </a:rPr>
              <a:t> Школьная Лига КВН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7 сезон КВН 2009-2010г.г.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Участвовало 5 команд. ЧЕМПИОН – «МЕСТНЫЕ» (УСШ)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</a:rPr>
              <a:t>8 сезон КВН 2010-2011г.г. </a:t>
            </a: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</a:rPr>
              <a:t>Участвовало 5 команд. ЧЕМПИОН – «ИСКРЕННЕ ВАШИ» (ОЦДК)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ru-RU" sz="16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9 сезон КВН 2011-2012г.г.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Участвовало 6-4 команд.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ЧЕМПИОН – «ИСКРЕННЕ ВАШИ» (ОЦДК)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10 сезон КВН 2012-2013г.г.</a:t>
            </a: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Участвовало 2 команды. 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ЧЕМПИОН – «ДЕРЕВНЯ 312» (Дмитриево)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525963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1800" b="1" dirty="0" smtClean="0"/>
              <a:t>Образовательная программа «КИВИН»:</a:t>
            </a:r>
            <a:endParaRPr lang="ru-RU" altLang="ru-RU" sz="1800" dirty="0" smtClean="0"/>
          </a:p>
          <a:p>
            <a:r>
              <a:rPr lang="ru-RU" altLang="ru-RU" sz="1800" b="1" dirty="0" smtClean="0"/>
              <a:t>Нормативные документы:</a:t>
            </a:r>
            <a:endParaRPr lang="ru-RU" altLang="ru-RU" sz="1800" dirty="0" smtClean="0"/>
          </a:p>
          <a:p>
            <a:r>
              <a:rPr lang="ru-RU" altLang="ru-RU" sz="1800" dirty="0" smtClean="0"/>
              <a:t>а) положение об интеллектуальном клубе «Дети Малевича»;</a:t>
            </a:r>
          </a:p>
          <a:p>
            <a:r>
              <a:rPr lang="ru-RU" altLang="ru-RU" sz="1800" dirty="0" smtClean="0"/>
              <a:t>б) положение о школьной лиге КВН.</a:t>
            </a:r>
          </a:p>
          <a:p>
            <a:r>
              <a:rPr lang="ru-RU" altLang="ru-RU" sz="1800" dirty="0" smtClean="0"/>
              <a:t>в) положение по интеллектуальным играм.</a:t>
            </a:r>
          </a:p>
          <a:p>
            <a:r>
              <a:rPr lang="ru-RU" altLang="ru-RU" sz="1800" dirty="0" smtClean="0"/>
              <a:t>г) положение по играм КВН.</a:t>
            </a:r>
          </a:p>
          <a:p>
            <a:r>
              <a:rPr lang="ru-RU" altLang="ru-RU" sz="1800" dirty="0" err="1" smtClean="0"/>
              <a:t>д</a:t>
            </a:r>
            <a:r>
              <a:rPr lang="ru-RU" altLang="ru-RU" sz="1800" dirty="0" smtClean="0"/>
              <a:t>) положение для жюри КВН.</a:t>
            </a:r>
          </a:p>
          <a:p>
            <a:r>
              <a:rPr lang="ru-RU" altLang="ru-RU" sz="1800" dirty="0" smtClean="0"/>
              <a:t>е) протокола  по интеллектуальным играм. </a:t>
            </a:r>
          </a:p>
          <a:p>
            <a:r>
              <a:rPr lang="ru-RU" altLang="ru-RU" sz="1800" dirty="0" smtClean="0"/>
              <a:t>ё) протокола  по играм КВН.</a:t>
            </a:r>
          </a:p>
          <a:p>
            <a:r>
              <a:rPr lang="ru-RU" altLang="ru-RU" sz="1800" dirty="0" smtClean="0"/>
              <a:t>Банк вопросов  по  различным темам, презентации по темам.</a:t>
            </a:r>
          </a:p>
          <a:p>
            <a:r>
              <a:rPr lang="ru-RU" altLang="ru-RU" sz="1800" dirty="0" smtClean="0"/>
              <a:t>Сценарии проведения игр КВН.</a:t>
            </a:r>
          </a:p>
          <a:p>
            <a:r>
              <a:rPr lang="ru-RU" altLang="ru-RU" sz="1800" dirty="0" smtClean="0"/>
              <a:t>Рекомендации для подготовки игр КВН, интеллектуальных игр.</a:t>
            </a:r>
          </a:p>
          <a:p>
            <a:pPr algn="ctr" eaLnBrk="1" hangingPunct="1">
              <a:buFontTx/>
              <a:buNone/>
            </a:pPr>
            <a:endParaRPr lang="ru-RU" altLang="ru-RU" sz="1800" b="1" dirty="0" smtClean="0"/>
          </a:p>
        </p:txBody>
      </p:sp>
      <p:sp>
        <p:nvSpPr>
          <p:cNvPr id="14339" name="Rectangle 2" descr="Почтовая бумага"/>
          <p:cNvSpPr>
            <a:spLocks noGrp="1" noChangeArrowheads="1"/>
          </p:cNvSpPr>
          <p:nvPr>
            <p:ph type="title"/>
          </p:nvPr>
        </p:nvSpPr>
        <p:spPr>
          <a:xfrm>
            <a:off x="285750" y="274638"/>
            <a:ext cx="8572500" cy="1143000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4000" b="1" dirty="0" smtClean="0"/>
              <a:t>Учебно–методический комплекс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 descr="Почтовая бумага"/>
          <p:cNvSpPr>
            <a:spLocks noGrp="1" noChangeArrowheads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4000" dirty="0" err="1" smtClean="0">
                <a:solidFill>
                  <a:schemeClr val="accent2"/>
                </a:solidFill>
              </a:rPr>
              <a:t>Устьянская</a:t>
            </a:r>
            <a:r>
              <a:rPr lang="ru-RU" altLang="ru-RU" sz="4000" dirty="0" smtClean="0">
                <a:solidFill>
                  <a:schemeClr val="accent2"/>
                </a:solidFill>
              </a:rPr>
              <a:t> школьная лига КВН</a:t>
            </a:r>
            <a:br>
              <a:rPr lang="ru-RU" altLang="ru-RU" sz="4000" dirty="0" smtClean="0">
                <a:solidFill>
                  <a:schemeClr val="accent2"/>
                </a:solidFill>
              </a:rPr>
            </a:br>
            <a:r>
              <a:rPr lang="ru-RU" altLang="ru-RU" sz="4000" dirty="0" smtClean="0">
                <a:solidFill>
                  <a:schemeClr val="accent2"/>
                </a:solidFill>
              </a:rPr>
              <a:t>Х юбилейный сезон </a:t>
            </a:r>
          </a:p>
        </p:txBody>
      </p:sp>
      <p:pic>
        <p:nvPicPr>
          <p:cNvPr id="15363" name="Picture 5" descr="\\Tanya\общий доступ\Фото 2013 Новая папка (2)\DSCF91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" y="1571625"/>
            <a:ext cx="8001000" cy="4500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 descr="Почтовая бумага"/>
          <p:cNvSpPr>
            <a:spLocks noGrp="1" noChangeArrowheads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chemeClr val="accent2"/>
                </a:solidFill>
              </a:rPr>
              <a:t>Районные интеллектуальные игры  МКМ сезона 2012-13г.г.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563" y="1571625"/>
            <a:ext cx="4333875" cy="325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8" name="Picture 5" descr="F:\102_PANA\P102048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3" y="1571625"/>
            <a:ext cx="4219575" cy="316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9" name="Picture 7" descr="C:\Documents and Settings\Admin\Рабочий стол\SDC1812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88" y="3924300"/>
            <a:ext cx="3986212" cy="2933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Почтовая бумага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368425"/>
          </a:xfrm>
          <a:blipFill dpi="0" rotWithShape="1">
            <a:blip r:embed="rId2" cstate="print"/>
            <a:srcRect/>
            <a:tile tx="0" ty="0" sx="100000" sy="100000" flip="none" algn="tl"/>
          </a:blip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Раздел 4. Обобщение опыта. Подготовленные  творческие отчеты, выступления.</a:t>
            </a:r>
          </a:p>
        </p:txBody>
      </p:sp>
      <p:sp>
        <p:nvSpPr>
          <p:cNvPr id="24579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642350" cy="4535487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Районный семинар для руководителей команд КВН 2008-2013г.г.</a:t>
            </a:r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Представление педагогического опыта на м</a:t>
            </a:r>
            <a:r>
              <a:rPr lang="ru-RU" sz="2400" dirty="0" smtClean="0">
                <a:solidFill>
                  <a:srgbClr val="FF0000"/>
                </a:solidFill>
              </a:rPr>
              <a:t>ежрайонном семинаре руководителей образовательных учреждений Устьянского района  и Тарногского района Вологодской области по теме: «Организация работы с одарёнными в МБОУ ДОД «Устьянский ДЮЦ».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400" dirty="0" smtClean="0"/>
              <a:t>Творческие отчёты о работе отдела 2011-2012г.г.</a:t>
            </a:r>
            <a:endParaRPr lang="en-US" sz="2400" dirty="0" smtClean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Электронное портфолио педагога-организатора.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    </a:t>
            </a:r>
            <a:r>
              <a:rPr lang="ru-RU" sz="1600" dirty="0" smtClean="0">
                <a:solidFill>
                  <a:srgbClr val="FF0000"/>
                </a:solidFill>
              </a:rPr>
              <a:t>http://nsportal.ru/shulyatikova-viktoriya-nikolaevna»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Почтовая бумага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571500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Фотоальбом</a:t>
            </a:r>
          </a:p>
        </p:txBody>
      </p:sp>
      <p:pic>
        <p:nvPicPr>
          <p:cNvPr id="18435" name="Picture 4" descr="C:\Documents and Settings\Admin\Рабочий стол\фото Дмитриево\КВН Школоло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14375"/>
            <a:ext cx="4775200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5" descr="C:\Documents and Settings\Admin\Рабочий стол\фото Дмитриево\DSC0329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75" y="3803650"/>
            <a:ext cx="4071938" cy="305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6" descr="C:\Documents and Settings\Admin\Рабочий стол\фото Дмитриево\DSC_00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3" y="714375"/>
            <a:ext cx="4200525" cy="3214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 descr="Почтовая бумага"/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428625"/>
            <a:ext cx="8001000" cy="3857625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endParaRPr lang="ru-RU" altLang="ru-RU" sz="3200" b="1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r>
              <a:rPr lang="ru-RU" altLang="ru-RU" sz="3200" i="1" smtClean="0">
                <a:solidFill>
                  <a:schemeClr val="accent2"/>
                </a:solidFill>
              </a:rPr>
              <a:t>«Продолжайте работать и делайте то, что считаете правильным. Если вы ошибетесь, вы извлечете из ошибки урок. Только не допускайте одну и ту же ошибку дважды».</a:t>
            </a:r>
            <a:br>
              <a:rPr lang="ru-RU" altLang="ru-RU" sz="3200" i="1" smtClean="0">
                <a:solidFill>
                  <a:schemeClr val="accent2"/>
                </a:solidFill>
              </a:rPr>
            </a:br>
            <a:r>
              <a:rPr lang="ru-RU" altLang="ru-RU" smtClean="0">
                <a:solidFill>
                  <a:schemeClr val="accent2"/>
                </a:solidFill>
              </a:rPr>
              <a:t>Акио Морита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3200" smtClean="0"/>
          </a:p>
        </p:txBody>
      </p:sp>
      <p:pic>
        <p:nvPicPr>
          <p:cNvPr id="19459" name="Picture 8" descr="nauk1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7288" y="4214813"/>
            <a:ext cx="25161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 descr="Почтовая бумага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011237"/>
          </a:xfrm>
          <a:blipFill dpi="0" rotWithShape="1">
            <a:blip r:embed="rId2" cstate="print"/>
            <a:srcRect/>
            <a:tile tx="0" ty="0" sx="100000" sy="100000" flip="none" algn="tl"/>
          </a:blip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Раздел </a:t>
            </a: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I. </a:t>
            </a:r>
            <a:r>
              <a:rPr lang="ru-RU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Общие сведения</a:t>
            </a:r>
          </a:p>
        </p:txBody>
      </p:sp>
      <p:graphicFrame>
        <p:nvGraphicFramePr>
          <p:cNvPr id="3121" name="Group 49"/>
          <p:cNvGraphicFramePr>
            <a:graphicFrameLocks noGrp="1"/>
          </p:cNvGraphicFramePr>
          <p:nvPr>
            <p:ph idx="1"/>
          </p:nvPr>
        </p:nvGraphicFramePr>
        <p:xfrm>
          <a:off x="250825" y="1989138"/>
          <a:ext cx="8642350" cy="4349752"/>
        </p:xfrm>
        <a:graphic>
          <a:graphicData uri="http://schemas.openxmlformats.org/drawingml/2006/table">
            <a:tbl>
              <a:tblPr/>
              <a:tblGrid>
                <a:gridCol w="2881313"/>
                <a:gridCol w="2879725"/>
                <a:gridCol w="2881312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Ф.И.О.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Дата рождения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Шулятикова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Виктория Николаевна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.19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высшее,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Вологодский государственный педагогический университет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Специальность по диплому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Филология, учитель русского языка и литературы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Трудовой стаж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Педагогический стаж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Стаж работы в МБОУ ДОД «УДЮЦ»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года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Почтовая бумага"/>
          <p:cNvSpPr>
            <a:spLocks noGrp="1" noChangeArrowheads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200" b="1" smtClean="0"/>
              <a:t>Копия диплома об образовании</a:t>
            </a:r>
          </a:p>
        </p:txBody>
      </p:sp>
      <p:pic>
        <p:nvPicPr>
          <p:cNvPr id="5123" name="Picture 4" descr="D:\Save\Мои документы\Мои рисунки\диплом об образ.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7038" y="1643063"/>
            <a:ext cx="351790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60" name="Group 40"/>
          <p:cNvGraphicFramePr>
            <a:graphicFrameLocks noGrp="1"/>
          </p:cNvGraphicFramePr>
          <p:nvPr>
            <p:ph idx="1"/>
          </p:nvPr>
        </p:nvGraphicFramePr>
        <p:xfrm>
          <a:off x="214313" y="500063"/>
          <a:ext cx="8678862" cy="5715000"/>
        </p:xfrm>
        <a:graphic>
          <a:graphicData uri="http://schemas.openxmlformats.org/drawingml/2006/table">
            <a:tbl>
              <a:tblPr/>
              <a:tblGrid>
                <a:gridCol w="2287687"/>
                <a:gridCol w="6391175"/>
              </a:tblGrid>
              <a:tr h="113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Почетные звания, степени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Награды, грамоты, дипломы конкурсов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576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Почётная грамота управления образования за творческую инициативу, профессиональное мастерство, поддержку юных талантов и дарований.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Приказ № 306 от 09.09.2010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Грамота от районной организации профсоюза работников народного образования и науки РФ за эффективную работу по мотивации профсоюзного членства и активное участие в деятельности первичной профсоюзной организации.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Май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Save\Мои документы\Мои рисунки\поч.грамот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88" y="500063"/>
            <a:ext cx="3946525" cy="6072187"/>
          </a:xfrm>
          <a:noFill/>
        </p:spPr>
      </p:pic>
      <p:pic>
        <p:nvPicPr>
          <p:cNvPr id="7171" name="Picture 3" descr="D:\Save\Мои документы\Мои рисунки\грамот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5" y="500063"/>
            <a:ext cx="394335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Почтовая бумага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200" b="1" smtClean="0"/>
              <a:t>Сведения о курсах </a:t>
            </a:r>
            <a:br>
              <a:rPr lang="ru-RU" altLang="ru-RU" sz="3200" b="1" smtClean="0"/>
            </a:br>
            <a:r>
              <a:rPr lang="ru-RU" altLang="ru-RU" sz="3200" b="1" smtClean="0"/>
              <a:t>повышения квалификации</a:t>
            </a:r>
          </a:p>
        </p:txBody>
      </p:sp>
      <p:sp>
        <p:nvSpPr>
          <p:cNvPr id="8195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640763" cy="4781550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000" smtClean="0"/>
              <a:t>Семинар «Развитие методической службы на муниципальном уровне и уровне ОУ» с 10-12 февраля 2009г., 24 часа, АО ИППК РО. </a:t>
            </a:r>
          </a:p>
          <a:p>
            <a:r>
              <a:rPr lang="ru-RU" altLang="ru-RU" sz="2000" smtClean="0"/>
              <a:t>Семинар «Проектирование воспитательной программы» с 23 -27 марта 2009г, 36 ч., АО ИППК РО.</a:t>
            </a:r>
          </a:p>
          <a:p>
            <a:r>
              <a:rPr lang="ru-RU" altLang="ru-RU" sz="2000" smtClean="0"/>
              <a:t>Семинар «Организация экспертизы в ходе аттестации педагогических работников» 9 ноября 2011г., 8ч. АО ИППК РО. </a:t>
            </a:r>
          </a:p>
          <a:p>
            <a:pPr eaLnBrk="1" hangingPunct="1"/>
            <a:r>
              <a:rPr lang="ru-RU" altLang="ru-RU" sz="2000" smtClean="0"/>
              <a:t>Семинар «Патриотическое воспитание в современных условиях» </a:t>
            </a:r>
            <a:r>
              <a:rPr lang="en-US" altLang="ru-RU" sz="2000" smtClean="0"/>
              <a:t>c</a:t>
            </a:r>
            <a:r>
              <a:rPr lang="ru-RU" altLang="ru-RU" sz="2000" smtClean="0"/>
              <a:t> 3-7октября 2011г., 36ч. АО ИППК РО. </a:t>
            </a:r>
          </a:p>
          <a:p>
            <a:pPr eaLnBrk="1" hangingPunct="1"/>
            <a:r>
              <a:rPr lang="ru-RU" altLang="ru-RU" sz="2000" smtClean="0"/>
              <a:t>Курсы по охране труда с 15-18 ноября 2011г., 40ч., ООО «Центр охраны труда «МК» г. Архангельск.</a:t>
            </a:r>
          </a:p>
          <a:p>
            <a:pPr eaLnBrk="1" hangingPunct="1"/>
            <a:r>
              <a:rPr lang="ru-RU" altLang="ru-RU" sz="2000" smtClean="0"/>
              <a:t>Семинар «Организация работы с одарёнными детьми» с 11-15 февраля 2013г., 36ч., АО ИППК РО.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Почтовая бумага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61975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400" b="1" smtClean="0"/>
              <a:t>РАЗДЕЛ 2.    МЕТОДИЧЕСКАЯ ДЕЯТЕЛЬНОСТЬ</a:t>
            </a:r>
          </a:p>
        </p:txBody>
      </p:sp>
      <p:sp>
        <p:nvSpPr>
          <p:cNvPr id="9219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250825" y="1000125"/>
            <a:ext cx="8642350" cy="5857875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 smtClean="0"/>
              <a:t>Руководство методическим объединением педагогов –организаторов на уровне учреждения.</a:t>
            </a:r>
          </a:p>
          <a:p>
            <a:pPr>
              <a:buFontTx/>
              <a:buNone/>
            </a:pPr>
            <a:r>
              <a:rPr lang="ru-RU" altLang="ru-RU" sz="1400" b="1" u="sng" dirty="0" smtClean="0"/>
              <a:t>Сентябрь 2008г. – май 2009г.</a:t>
            </a:r>
          </a:p>
          <a:p>
            <a:pPr>
              <a:buFontTx/>
              <a:buNone/>
            </a:pPr>
            <a:r>
              <a:rPr lang="ru-RU" altLang="ru-RU" sz="1400" dirty="0" smtClean="0"/>
              <a:t>1.   «Документация педагога – организатора» - октябрь.</a:t>
            </a:r>
          </a:p>
          <a:p>
            <a:pPr>
              <a:buFontTx/>
              <a:buNone/>
            </a:pPr>
            <a:r>
              <a:rPr lang="ru-RU" altLang="ru-RU" sz="1400" dirty="0" smtClean="0"/>
              <a:t>2.   «Азбука успешного организатора. Новые методики КТД (деловая игра) – декабрь.</a:t>
            </a:r>
          </a:p>
          <a:p>
            <a:pPr>
              <a:buFontTx/>
              <a:buNone/>
            </a:pPr>
            <a:r>
              <a:rPr lang="ru-RU" altLang="ru-RU" sz="1400" dirty="0" smtClean="0"/>
              <a:t>3.   «Тайм – менеджмент» педагога – организатора. Психологические тренинги. – февраль.</a:t>
            </a:r>
          </a:p>
          <a:p>
            <a:pPr>
              <a:buFontTx/>
              <a:buNone/>
            </a:pPr>
            <a:r>
              <a:rPr lang="ru-RU" altLang="ru-RU" sz="1400" dirty="0" smtClean="0"/>
              <a:t>4.  Подведение итогов работы МО. – май.</a:t>
            </a:r>
          </a:p>
          <a:p>
            <a:pPr>
              <a:buFontTx/>
              <a:buNone/>
            </a:pPr>
            <a:r>
              <a:rPr lang="ru-RU" altLang="ru-RU" sz="1400" b="1" u="sng" dirty="0" smtClean="0"/>
              <a:t>Сентябрь 2009г. – май 2010г.</a:t>
            </a:r>
          </a:p>
          <a:p>
            <a:pPr>
              <a:buFontTx/>
              <a:buNone/>
            </a:pPr>
            <a:r>
              <a:rPr lang="ru-RU" altLang="ru-RU" sz="1400" dirty="0" smtClean="0"/>
              <a:t>1.   «Планирование работы педагога – организатора» - сентябрь.</a:t>
            </a:r>
          </a:p>
          <a:p>
            <a:pPr>
              <a:buFontTx/>
              <a:buNone/>
            </a:pPr>
            <a:r>
              <a:rPr lang="ru-RU" altLang="ru-RU" sz="1400" dirty="0" smtClean="0"/>
              <a:t>2.   «Аттестация педагога – организатора» - январь.</a:t>
            </a:r>
          </a:p>
          <a:p>
            <a:pPr>
              <a:buFontTx/>
              <a:buAutoNum type="arabicPeriod" startAt="3"/>
            </a:pPr>
            <a:r>
              <a:rPr lang="ru-RU" altLang="ru-RU" sz="1400" dirty="0" smtClean="0"/>
              <a:t>«Планирование работы в летнем лагере» - апрель.</a:t>
            </a:r>
          </a:p>
          <a:p>
            <a:pPr>
              <a:buFontTx/>
              <a:buNone/>
            </a:pPr>
            <a:r>
              <a:rPr lang="ru-RU" altLang="ru-RU" sz="1400" b="1" u="sng" dirty="0" smtClean="0"/>
              <a:t>Сентябрь 2010г. – май 2011г.</a:t>
            </a:r>
          </a:p>
          <a:p>
            <a:pPr>
              <a:buFontTx/>
              <a:buNone/>
            </a:pPr>
            <a:r>
              <a:rPr lang="ru-RU" altLang="ru-RU" sz="1400" dirty="0" smtClean="0"/>
              <a:t>1.   «Система работы педагога – организатора» - сентябрь.</a:t>
            </a:r>
          </a:p>
          <a:p>
            <a:pPr>
              <a:buFontTx/>
              <a:buNone/>
            </a:pPr>
            <a:r>
              <a:rPr lang="ru-RU" altLang="ru-RU" sz="1400" dirty="0" smtClean="0"/>
              <a:t>2.   «Воспитательная работа в объединении» - февраль.</a:t>
            </a:r>
          </a:p>
          <a:p>
            <a:pPr>
              <a:buFontTx/>
              <a:buNone/>
            </a:pPr>
            <a:r>
              <a:rPr lang="ru-RU" altLang="ru-RU" sz="1400" dirty="0" smtClean="0"/>
              <a:t>3.   «Отчетность педагога – организатора» - май.</a:t>
            </a:r>
          </a:p>
          <a:p>
            <a:pPr>
              <a:buFontTx/>
              <a:buNone/>
            </a:pPr>
            <a:r>
              <a:rPr lang="ru-RU" altLang="ru-RU" sz="1400" b="1" u="sng" dirty="0" smtClean="0"/>
              <a:t>Сентябрь 2011г. – май 2012г.</a:t>
            </a:r>
          </a:p>
          <a:p>
            <a:pPr>
              <a:buFontTx/>
              <a:buNone/>
            </a:pPr>
            <a:r>
              <a:rPr lang="ru-RU" altLang="ru-RU" sz="1400" dirty="0" smtClean="0"/>
              <a:t>1.  «Использование ИКТ  в деятельности педагога – организатора» - сентябрь.</a:t>
            </a:r>
          </a:p>
          <a:p>
            <a:pPr>
              <a:buFontTx/>
              <a:buNone/>
            </a:pPr>
            <a:r>
              <a:rPr lang="ru-RU" altLang="ru-RU" sz="1400" dirty="0" smtClean="0"/>
              <a:t>2.  «Новая форма отчетности  педагога – организатора» - декабрь.</a:t>
            </a:r>
          </a:p>
          <a:p>
            <a:pPr>
              <a:buFontTx/>
              <a:buAutoNum type="arabicPeriod" startAt="3"/>
            </a:pPr>
            <a:r>
              <a:rPr lang="ru-RU" altLang="ru-RU" sz="1400" dirty="0" smtClean="0"/>
              <a:t>«Приоритетные направления деятельности в летней компании» - апрель.</a:t>
            </a:r>
          </a:p>
          <a:p>
            <a:pPr>
              <a:buFontTx/>
              <a:buNone/>
            </a:pPr>
            <a:r>
              <a:rPr lang="ru-RU" altLang="ru-RU" sz="1400" b="1" u="sng" dirty="0" smtClean="0"/>
              <a:t>Сентябрь 2012г. – май 2013г.</a:t>
            </a:r>
          </a:p>
          <a:p>
            <a:pPr>
              <a:buFontTx/>
              <a:buAutoNum type="arabicPeriod"/>
            </a:pPr>
            <a:r>
              <a:rPr lang="ru-RU" altLang="ru-RU" sz="1400" dirty="0" smtClean="0"/>
              <a:t>«Управление временем» педагога – организатора» - октябрь.</a:t>
            </a:r>
          </a:p>
          <a:p>
            <a:pPr>
              <a:buFontTx/>
              <a:buAutoNum type="arabicPeriod"/>
            </a:pPr>
            <a:r>
              <a:rPr lang="ru-RU" altLang="ru-RU" sz="1400" dirty="0" smtClean="0"/>
              <a:t>«Электронное  портфолио  педагога  - организатора» - март.</a:t>
            </a:r>
          </a:p>
          <a:p>
            <a:pPr>
              <a:buFontTx/>
              <a:buAutoNum type="arabicPeriod"/>
            </a:pPr>
            <a:r>
              <a:rPr lang="ru-RU" altLang="ru-RU" sz="1400" dirty="0" smtClean="0"/>
              <a:t>Организация воспитательной работы в загородном лагере. - май</a:t>
            </a:r>
            <a:endParaRPr lang="ru-RU" altLang="ru-RU" sz="1400" b="1" u="sng" dirty="0" smtClean="0"/>
          </a:p>
          <a:p>
            <a:pPr>
              <a:buFontTx/>
              <a:buAutoNum type="arabicPeriod" startAt="3"/>
            </a:pPr>
            <a:endParaRPr lang="ru-RU" alt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Почтовая бумага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922337"/>
          </a:xfrm>
          <a:blipFill dpi="0" rotWithShape="1">
            <a:blip r:embed="rId2"/>
            <a:srcRect/>
            <a:tile tx="0" ty="0" sx="100000" sy="100000" flip="none" algn="tl"/>
          </a:blip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000" b="1" smtClean="0"/>
              <a:t>Работа в творческих, экспертных группах</a:t>
            </a:r>
          </a:p>
        </p:txBody>
      </p:sp>
      <p:sp>
        <p:nvSpPr>
          <p:cNvPr id="10243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852988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2500" dirty="0" smtClean="0"/>
              <a:t>Организационный комитет по проведению районного праздника «Юные дарования </a:t>
            </a:r>
            <a:r>
              <a:rPr lang="ru-RU" altLang="ru-RU" sz="2500" dirty="0" err="1" smtClean="0"/>
              <a:t>Устьи</a:t>
            </a:r>
            <a:r>
              <a:rPr lang="ru-RU" altLang="ru-RU" sz="2500" dirty="0" smtClean="0"/>
              <a:t>»  2009 –  2013г.г.</a:t>
            </a:r>
          </a:p>
          <a:p>
            <a:pPr algn="ctr" eaLnBrk="1" hangingPunct="1"/>
            <a:r>
              <a:rPr lang="ru-RU" altLang="ru-RU" sz="2500" dirty="0" smtClean="0"/>
              <a:t>Работа в экспертной группе по аттестации педагога –организатора МБОУ «</a:t>
            </a:r>
            <a:r>
              <a:rPr lang="ru-RU" altLang="ru-RU" sz="2500" dirty="0" err="1" smtClean="0"/>
              <a:t>Малодорская</a:t>
            </a:r>
            <a:r>
              <a:rPr lang="ru-RU" altLang="ru-RU" sz="2500" dirty="0" smtClean="0"/>
              <a:t> СОШ» </a:t>
            </a:r>
          </a:p>
          <a:p>
            <a:pPr algn="ctr" eaLnBrk="1" hangingPunct="1">
              <a:buNone/>
            </a:pPr>
            <a:r>
              <a:rPr lang="ru-RU" altLang="ru-RU" sz="2500" dirty="0" smtClean="0"/>
              <a:t>Иевлевой А.М. декабрь 2012г.</a:t>
            </a:r>
          </a:p>
          <a:p>
            <a:pPr algn="ctr" eaLnBrk="1" hangingPunct="1"/>
            <a:r>
              <a:rPr lang="ru-RU" altLang="ru-RU" sz="2500" dirty="0" smtClean="0"/>
              <a:t>Работа в творческой группе жюри на новогоднем КВН  МБОУ «</a:t>
            </a:r>
            <a:r>
              <a:rPr lang="ru-RU" altLang="ru-RU" sz="2500" dirty="0" err="1" smtClean="0"/>
              <a:t>Малодорская</a:t>
            </a:r>
            <a:r>
              <a:rPr lang="ru-RU" altLang="ru-RU" sz="2500" dirty="0" smtClean="0"/>
              <a:t> СОШ» 30.12.12г.</a:t>
            </a:r>
            <a:endParaRPr lang="en-US" altLang="ru-RU" sz="2500" dirty="0" smtClean="0"/>
          </a:p>
          <a:p>
            <a:pPr algn="ctr" eaLnBrk="1" hangingPunct="1"/>
            <a:r>
              <a:rPr lang="ru-RU" altLang="ru-RU" sz="2500" dirty="0" smtClean="0"/>
              <a:t>Руководитель  экспертной группы по аттестации педагога</a:t>
            </a:r>
            <a:r>
              <a:rPr lang="en-US" altLang="ru-RU" sz="2500" dirty="0" smtClean="0"/>
              <a:t> </a:t>
            </a:r>
            <a:r>
              <a:rPr lang="ru-RU" altLang="ru-RU" sz="2500" dirty="0" smtClean="0"/>
              <a:t>дополнительного образования </a:t>
            </a:r>
          </a:p>
          <a:p>
            <a:pPr algn="ctr" eaLnBrk="1" hangingPunct="1">
              <a:buNone/>
            </a:pPr>
            <a:r>
              <a:rPr lang="ru-RU" altLang="ru-RU" sz="2500" dirty="0" smtClean="0"/>
              <a:t>Молчановой С.А. февраль-март 2013г.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Почтовая бумага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922337"/>
          </a:xfrm>
          <a:blipFill dpi="0" rotWithShape="1">
            <a:blip r:embed="rId2"/>
            <a:srcRect/>
            <a:tile tx="0" ty="0" sx="100000" sy="100000" flip="none" algn="tl"/>
          </a:blip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3200" b="1" smtClean="0"/>
              <a:t>РАЗДЕЛ </a:t>
            </a:r>
            <a:r>
              <a:rPr lang="ru-RU" altLang="ru-RU" sz="2800" b="1" smtClean="0"/>
              <a:t>3.Результаты педагогической деятельности </a:t>
            </a:r>
          </a:p>
        </p:txBody>
      </p:sp>
      <p:sp>
        <p:nvSpPr>
          <p:cNvPr id="11267" name="Rectangle 3" descr="Почтов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852988"/>
          </a:xfrm>
          <a:blipFill dpi="0" rotWithShape="1">
            <a:blip r:embed="rId2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000" b="1" smtClean="0"/>
              <a:t>Социально-педагогическая программа «Кивин» (2009-2014г.)</a:t>
            </a:r>
          </a:p>
          <a:p>
            <a:pPr algn="ctr">
              <a:buFontTx/>
              <a:buNone/>
            </a:pPr>
            <a:r>
              <a:rPr lang="ru-RU" altLang="ru-RU" sz="2000" smtClean="0"/>
              <a:t>Возраст детей 10-17 лет</a:t>
            </a:r>
          </a:p>
          <a:p>
            <a:pPr algn="ctr">
              <a:buFontTx/>
              <a:buNone/>
            </a:pPr>
            <a:r>
              <a:rPr lang="ru-RU" altLang="ru-RU" sz="2000" smtClean="0"/>
              <a:t>Срок реализации -5 лет</a:t>
            </a:r>
          </a:p>
          <a:p>
            <a:pPr algn="ctr">
              <a:buFontTx/>
              <a:buNone/>
            </a:pPr>
            <a:r>
              <a:rPr lang="ru-RU" altLang="ru-RU" sz="2000" b="1" smtClean="0"/>
              <a:t>Цель программы</a:t>
            </a:r>
            <a:r>
              <a:rPr lang="ru-RU" altLang="ru-RU" sz="2000" smtClean="0"/>
              <a:t>: </a:t>
            </a:r>
            <a:r>
              <a:rPr lang="ru-RU" altLang="ru-RU" sz="1600" smtClean="0"/>
              <a:t>Создание условий для развития интеллектуальных и творческих способностей учащихся через игры районной школьной лиги и клуб интеллектуального творчества «Дети Малевича»</a:t>
            </a:r>
          </a:p>
          <a:p>
            <a:pPr algn="ctr">
              <a:buFontTx/>
              <a:buNone/>
            </a:pPr>
            <a:r>
              <a:rPr lang="ru-RU" altLang="ru-RU" sz="1600" b="1" smtClean="0"/>
              <a:t>Формы работы по программе:</a:t>
            </a:r>
            <a:endParaRPr lang="ru-RU" altLang="ru-RU" sz="1600" smtClean="0"/>
          </a:p>
          <a:p>
            <a:r>
              <a:rPr lang="ru-RU" altLang="ru-RU" sz="1600" smtClean="0"/>
              <a:t>Интеллектуальные игры: «Что? Где? Когда?», «Пентагон», «Ассорти», «Калейдоскоп».</a:t>
            </a:r>
          </a:p>
          <a:p>
            <a:r>
              <a:rPr lang="ru-RU" altLang="ru-RU" sz="1600" smtClean="0"/>
              <a:t>Заочные туры по интеллектуальной игре «Что?Где?Когда?».</a:t>
            </a:r>
          </a:p>
          <a:p>
            <a:r>
              <a:rPr lang="ru-RU" altLang="ru-RU" sz="1600" smtClean="0"/>
              <a:t>Фестивали.</a:t>
            </a:r>
          </a:p>
          <a:p>
            <a:r>
              <a:rPr lang="ru-RU" altLang="ru-RU" sz="1600" smtClean="0"/>
              <a:t>Игры КВН, конкурсы.</a:t>
            </a:r>
          </a:p>
          <a:p>
            <a:r>
              <a:rPr lang="ru-RU" altLang="ru-RU" sz="1600" smtClean="0"/>
              <a:t>Творческие встречи команд КВН.</a:t>
            </a:r>
          </a:p>
          <a:p>
            <a:pPr algn="ctr" eaLnBrk="1" hangingPunct="1"/>
            <a:endParaRPr lang="ru-RU" alt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1796</TotalTime>
  <Words>1140</Words>
  <Application>Microsoft Office PowerPoint</Application>
  <PresentationFormat>Экран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Слайд 1</vt:lpstr>
      <vt:lpstr>Раздел I. Общие сведения</vt:lpstr>
      <vt:lpstr>Копия диплома об образовании</vt:lpstr>
      <vt:lpstr>Слайд 4</vt:lpstr>
      <vt:lpstr>Слайд 5</vt:lpstr>
      <vt:lpstr>Сведения о курсах  повышения квалификации</vt:lpstr>
      <vt:lpstr>РАЗДЕЛ 2.    МЕТОДИЧЕСКАЯ ДЕЯТЕЛЬНОСТЬ</vt:lpstr>
      <vt:lpstr>Работа в творческих, экспертных группах</vt:lpstr>
      <vt:lpstr>РАЗДЕЛ 3.Результаты педагогической деятельности </vt:lpstr>
      <vt:lpstr>Результаты педагогической деятельности </vt:lpstr>
      <vt:lpstr>Результативность по программе</vt:lpstr>
      <vt:lpstr>Результаты педагогической деятельности</vt:lpstr>
      <vt:lpstr>Учебно–методический комплекс</vt:lpstr>
      <vt:lpstr>Устьянская школьная лига КВН Х юбилейный сезон </vt:lpstr>
      <vt:lpstr>Районные интеллектуальные игры  МКМ сезона 2012-13г.г.</vt:lpstr>
      <vt:lpstr>Раздел 4. Обобщение опыта. Подготовленные  творческие отчеты, выступления.</vt:lpstr>
      <vt:lpstr>Фотоальбом</vt:lpstr>
      <vt:lpstr>Слайд 18</vt:lpstr>
    </vt:vector>
  </TitlesOfParts>
  <Company>999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dc:subject>мои достижения</dc:subject>
  <dc:creator>вика</dc:creator>
  <cp:lastModifiedBy>Admin</cp:lastModifiedBy>
  <cp:revision>277</cp:revision>
  <dcterms:created xsi:type="dcterms:W3CDTF">2009-12-02T14:33:54Z</dcterms:created>
  <dcterms:modified xsi:type="dcterms:W3CDTF">2013-11-18T08:05:42Z</dcterms:modified>
</cp:coreProperties>
</file>