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85723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</a:rPr>
              <a:t>ПОРТФОЛИО   </a:t>
            </a:r>
          </a:p>
          <a:p>
            <a:pPr algn="ctr"/>
            <a:r>
              <a:rPr lang="ru-RU" sz="3200" b="1" dirty="0" smtClean="0">
                <a:solidFill>
                  <a:schemeClr val="accent2"/>
                </a:solidFill>
              </a:rPr>
              <a:t>ДЛЯ ОБУЧАЮЩИХСЯ</a:t>
            </a:r>
            <a:endParaRPr lang="ru-RU" sz="3200" dirty="0"/>
          </a:p>
        </p:txBody>
      </p:sp>
      <p:pic>
        <p:nvPicPr>
          <p:cNvPr id="1026" name="Picture 2" descr="C:\Users\Steve Hamond\Desktop\ЗАЧЕТ ЖКХ\картинки\67bf9e9616a049fe4a8420c22fa76d0f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025431"/>
            <a:ext cx="5000660" cy="37464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58016" y="5857892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Зайкова Л.Л.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919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5724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Портфолио</a:t>
            </a:r>
            <a:r>
              <a:rPr lang="ru-RU" sz="2400" dirty="0" smtClean="0"/>
              <a:t> помогает решать следующие </a:t>
            </a:r>
          </a:p>
          <a:p>
            <a:r>
              <a:rPr lang="ru-RU" sz="2400" dirty="0" smtClean="0"/>
              <a:t>важные </a:t>
            </a:r>
            <a:r>
              <a:rPr lang="ru-RU" sz="2400" i="1" u="sng" dirty="0" smtClean="0"/>
              <a:t>педагогические задачи:</a:t>
            </a:r>
          </a:p>
          <a:p>
            <a:endParaRPr lang="ru-RU" sz="1100" dirty="0" smtClean="0"/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i="1" dirty="0" smtClean="0"/>
              <a:t>поддерживать </a:t>
            </a:r>
            <a:r>
              <a:rPr lang="ru-RU" sz="2400" i="1" dirty="0" smtClean="0"/>
              <a:t>и стимулировать </a:t>
            </a:r>
            <a:r>
              <a:rPr lang="ru-RU" sz="2400" dirty="0" smtClean="0"/>
              <a:t>учебную и производственную мотивацию обучающихся;</a:t>
            </a:r>
          </a:p>
          <a:p>
            <a:pPr>
              <a:buFontTx/>
              <a:buChar char="-"/>
            </a:pPr>
            <a:endParaRPr lang="ru-RU" sz="1100" dirty="0" smtClean="0"/>
          </a:p>
          <a:p>
            <a:r>
              <a:rPr lang="ru-RU" sz="2400" i="1" dirty="0" smtClean="0"/>
              <a:t>- развивать навыки рефлексивной и оценочной </a:t>
            </a:r>
            <a:r>
              <a:rPr lang="ru-RU" sz="2400" dirty="0" smtClean="0"/>
              <a:t>деятельности обучающихся;</a:t>
            </a:r>
          </a:p>
          <a:p>
            <a:endParaRPr lang="ru-RU" sz="1100" dirty="0" smtClean="0"/>
          </a:p>
          <a:p>
            <a:r>
              <a:rPr lang="ru-RU" sz="2400" dirty="0" smtClean="0"/>
              <a:t>- </a:t>
            </a:r>
            <a:r>
              <a:rPr lang="ru-RU" sz="2400" i="1" dirty="0" smtClean="0"/>
              <a:t>формировать умение учиться </a:t>
            </a:r>
            <a:r>
              <a:rPr lang="ru-RU" sz="2400" dirty="0" smtClean="0"/>
              <a:t>- ставить цели, планировать и организовывать собственную учебную деятельность;</a:t>
            </a:r>
          </a:p>
          <a:p>
            <a:endParaRPr lang="ru-RU" sz="1100" dirty="0" smtClean="0"/>
          </a:p>
          <a:p>
            <a:r>
              <a:rPr lang="ru-RU" sz="2400" dirty="0" smtClean="0"/>
              <a:t>- </a:t>
            </a:r>
            <a:r>
              <a:rPr lang="ru-RU" sz="2400" i="1" dirty="0" smtClean="0"/>
              <a:t>закладывать дополнительные предпосылки </a:t>
            </a:r>
            <a:r>
              <a:rPr lang="ru-RU" sz="2400" dirty="0" smtClean="0"/>
              <a:t>и возможности для </a:t>
            </a:r>
            <a:r>
              <a:rPr lang="ru-RU" sz="2400" dirty="0" smtClean="0"/>
              <a:t>успешного профессионального самосовершенствования и саморазвития.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6438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В «Положении о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» обязательно прописывают: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1) цели и задачи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2) структуру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3) форму учета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в определении ОУ ГОУ НПО </a:t>
            </a:r>
            <a:r>
              <a:rPr lang="ru-RU" sz="2400" dirty="0" smtClean="0"/>
              <a:t>ПУ № 16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4) В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</a:t>
            </a:r>
            <a:r>
              <a:rPr lang="ru-RU" sz="2400" dirty="0" smtClean="0"/>
              <a:t>имеется </a:t>
            </a:r>
            <a:r>
              <a:rPr lang="ru-RU" sz="2400" dirty="0" smtClean="0"/>
              <a:t>обязательный раздел «Итоговая ведомость</a:t>
            </a:r>
            <a:r>
              <a:rPr lang="ru-RU" sz="2400" dirty="0" smtClean="0"/>
              <a:t>», который утверждается  администрацией </a:t>
            </a:r>
            <a:r>
              <a:rPr lang="ru-RU" sz="2400" dirty="0" smtClean="0"/>
              <a:t>ГОУ НПО </a:t>
            </a:r>
            <a:r>
              <a:rPr lang="ru-RU" sz="2400" dirty="0" smtClean="0"/>
              <a:t>ПУ № 16, где </a:t>
            </a:r>
            <a:r>
              <a:rPr lang="ru-RU" sz="2400" dirty="0" smtClean="0"/>
              <a:t>выставляется итоговая оценка, скрепляется подписью директора и печатью.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eve Hamond\Desktop\ЗАЧЕТ ЖКХ\картинки\726926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785950" cy="1886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714612" y="714356"/>
            <a:ext cx="621510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800" dirty="0" smtClean="0"/>
              <a:t> – </a:t>
            </a:r>
            <a:r>
              <a:rPr lang="ru-RU" sz="2800" i="1" dirty="0" smtClean="0"/>
              <a:t>это грамотно оформленный перечень работ, выполненных каким-либо специалистом.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571744"/>
            <a:ext cx="7643866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i="1" u="sng" dirty="0" smtClean="0"/>
              <a:t>Например, </a:t>
            </a:r>
          </a:p>
          <a:p>
            <a:r>
              <a:rPr lang="ru-RU" sz="2300" i="1" u="sng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300" i="1" u="sng" dirty="0" smtClean="0">
                <a:solidFill>
                  <a:srgbClr val="FF0000"/>
                </a:solidFill>
              </a:rPr>
              <a:t> </a:t>
            </a:r>
            <a:r>
              <a:rPr lang="ru-RU" sz="2300" i="1" u="sng" dirty="0" err="1" smtClean="0">
                <a:solidFill>
                  <a:srgbClr val="FF0000"/>
                </a:solidFill>
              </a:rPr>
              <a:t>копирайтера</a:t>
            </a:r>
            <a:r>
              <a:rPr lang="ru-RU" sz="2300" i="1" u="sng" dirty="0" smtClean="0">
                <a:solidFill>
                  <a:srgbClr val="FF0000"/>
                </a:solidFill>
              </a:rPr>
              <a:t> </a:t>
            </a:r>
            <a:r>
              <a:rPr lang="ru-RU" sz="2300" dirty="0" smtClean="0"/>
              <a:t>состоит из написанных им текстов, отсортированных по тематике или виду текста (коммерческое предложение, </a:t>
            </a:r>
            <a:r>
              <a:rPr lang="ru-RU" sz="2300" dirty="0" err="1" smtClean="0"/>
              <a:t>контент</a:t>
            </a:r>
            <a:r>
              <a:rPr lang="ru-RU" sz="2300" dirty="0" smtClean="0"/>
              <a:t> для сайтов, </a:t>
            </a:r>
            <a:r>
              <a:rPr lang="ru-RU" sz="2300" dirty="0" err="1" smtClean="0"/>
              <a:t>слоганы</a:t>
            </a:r>
            <a:r>
              <a:rPr lang="ru-RU" sz="2300" dirty="0" smtClean="0"/>
              <a:t>). </a:t>
            </a:r>
          </a:p>
          <a:p>
            <a:endParaRPr lang="ru-RU" sz="1400" dirty="0" smtClean="0"/>
          </a:p>
          <a:p>
            <a:r>
              <a:rPr lang="ru-RU" sz="2300" i="1" u="sng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300" i="1" u="sng" dirty="0" smtClean="0">
                <a:solidFill>
                  <a:srgbClr val="FF0000"/>
                </a:solidFill>
              </a:rPr>
              <a:t> модели </a:t>
            </a:r>
            <a:r>
              <a:rPr lang="ru-RU" sz="2300" dirty="0" smtClean="0"/>
              <a:t>– это снимки, дающие представление о работе модели в разных образах. </a:t>
            </a:r>
          </a:p>
          <a:p>
            <a:endParaRPr lang="ru-RU" sz="1600" dirty="0" smtClean="0"/>
          </a:p>
          <a:p>
            <a:r>
              <a:rPr lang="ru-RU" sz="2300" i="1" u="sng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300" i="1" u="sng" dirty="0" smtClean="0">
                <a:solidFill>
                  <a:srgbClr val="FF0000"/>
                </a:solidFill>
              </a:rPr>
              <a:t> </a:t>
            </a:r>
            <a:r>
              <a:rPr lang="ru-RU" sz="2300" i="1" u="sng" dirty="0" err="1" smtClean="0">
                <a:solidFill>
                  <a:srgbClr val="FF0000"/>
                </a:solidFill>
              </a:rPr>
              <a:t>веб-дизайнера</a:t>
            </a:r>
            <a:r>
              <a:rPr lang="ru-RU" sz="2300" i="1" u="sng" dirty="0" smtClean="0">
                <a:solidFill>
                  <a:srgbClr val="FF0000"/>
                </a:solidFill>
              </a:rPr>
              <a:t> </a:t>
            </a:r>
            <a:r>
              <a:rPr lang="ru-RU" sz="2300" dirty="0" smtClean="0"/>
              <a:t>– изображения сделанных им сайтов, баннеров, иной дизайнерской продукции.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8581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Для чего обучающемуся </a:t>
            </a:r>
            <a:r>
              <a:rPr lang="ru-RU" sz="2400" i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400" i="1" dirty="0" smtClean="0">
                <a:solidFill>
                  <a:srgbClr val="FF0000"/>
                </a:solidFill>
              </a:rPr>
              <a:t>?</a:t>
            </a:r>
          </a:p>
          <a:p>
            <a:endParaRPr lang="ru-RU" sz="2400" dirty="0" smtClean="0"/>
          </a:p>
          <a:p>
            <a:r>
              <a:rPr lang="ru-RU" sz="2400" dirty="0" smtClean="0"/>
              <a:t>У каждого обучающемуся будет «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», </a:t>
            </a:r>
          </a:p>
          <a:p>
            <a:r>
              <a:rPr lang="ru-RU" sz="2400" i="1" dirty="0" smtClean="0"/>
              <a:t>то есть индивидуальный  «Портфель» </a:t>
            </a:r>
            <a:r>
              <a:rPr lang="ru-RU" sz="2400" dirty="0" smtClean="0"/>
              <a:t>образовательных и производственных достижений - результаты районных, областных олимпиад, «Марафонов Знаний», конкурса профессионального мастерства,  интересные самостоятельные проекты и творческие работы. </a:t>
            </a:r>
          </a:p>
          <a:p>
            <a:endParaRPr lang="ru-RU" sz="2400" dirty="0" smtClean="0"/>
          </a:p>
          <a:p>
            <a:r>
              <a:rPr lang="ru-RU" sz="2400" dirty="0" smtClean="0"/>
              <a:t>Что очень </a:t>
            </a:r>
            <a:r>
              <a:rPr lang="ru-RU" sz="2400" dirty="0" smtClean="0"/>
              <a:t>важно при определении готовности обучающемуся к углубленному </a:t>
            </a:r>
            <a:r>
              <a:rPr lang="ru-RU" sz="2400" dirty="0" smtClean="0"/>
              <a:t>изучению, освоению </a:t>
            </a:r>
            <a:r>
              <a:rPr lang="ru-RU" sz="2400" dirty="0" smtClean="0"/>
              <a:t>выбранной профессии.</a:t>
            </a:r>
            <a:endParaRPr lang="ru-RU" sz="2400" dirty="0"/>
          </a:p>
        </p:txBody>
      </p:sp>
      <p:pic>
        <p:nvPicPr>
          <p:cNvPr id="3074" name="Picture 2" descr="C:\Users\Steve Hamond\Desktop\ЗАЧЕТ ЖКХ\картинки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54571" y="0"/>
            <a:ext cx="1289429" cy="862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ve Hamond\Desktop\ЗАЧЕТ ЖКХ\картинки\shabl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838200"/>
            <a:ext cx="6886575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Цель </a:t>
            </a:r>
            <a:r>
              <a:rPr lang="ru-RU" sz="2400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400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ru-RU" sz="2400" dirty="0" smtClean="0"/>
              <a:t>выполнять роль индивидуальной накопительной оценки и, наряду с результатами экзаменов, определять рейтинг обучающихся ОУ.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00751" y="2500306"/>
            <a:ext cx="3818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Философия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071810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u="sng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400" u="sng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ru-RU" sz="2400" dirty="0" smtClean="0"/>
              <a:t>это способ фиксирования, накопления и оценки индивидуальных достижений обучающихся </a:t>
            </a:r>
          </a:p>
          <a:p>
            <a:r>
              <a:rPr lang="ru-RU" sz="2400" dirty="0" smtClean="0"/>
              <a:t>в </a:t>
            </a:r>
            <a:r>
              <a:rPr lang="ru-RU" sz="2400" i="1" dirty="0" smtClean="0">
                <a:solidFill>
                  <a:srgbClr val="FF0000"/>
                </a:solidFill>
              </a:rPr>
              <a:t>определенный период его обучения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92919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Портфолио</a:t>
            </a:r>
            <a:r>
              <a:rPr lang="ru-RU" sz="2400" dirty="0" smtClean="0"/>
              <a:t> является важным элементом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практико-ориентированного подхода </a:t>
            </a:r>
            <a:r>
              <a:rPr lang="ru-RU" sz="2400" dirty="0" smtClean="0"/>
              <a:t>к образованию.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297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Философия </a:t>
            </a:r>
            <a:r>
              <a:rPr lang="ru-RU" b="1" dirty="0" err="1" smtClean="0">
                <a:solidFill>
                  <a:schemeClr val="bg1"/>
                </a:solidFill>
              </a:rPr>
              <a:t>портфолио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14356"/>
            <a:ext cx="75009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педагогической литературе </a:t>
            </a:r>
            <a:r>
              <a:rPr lang="ru-RU" sz="2800" i="1" u="sng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800" dirty="0" smtClean="0"/>
              <a:t> характеризуется как:</a:t>
            </a:r>
          </a:p>
          <a:p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 </a:t>
            </a:r>
            <a:r>
              <a:rPr lang="ru-RU" sz="2800" i="1" u="sng" dirty="0" smtClean="0"/>
              <a:t>коллекция работ обучающегося, </a:t>
            </a:r>
            <a:r>
              <a:rPr lang="ru-RU" sz="2800" dirty="0" smtClean="0"/>
              <a:t>всесторонне демонстрирующая не только его учебные результаты, но и усилия, приложенные к их достижению;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r>
              <a:rPr lang="ru-RU" sz="2800" i="1" dirty="0" smtClean="0"/>
              <a:t>-</a:t>
            </a:r>
            <a:r>
              <a:rPr lang="ru-RU" sz="2800" i="1" u="sng" dirty="0" smtClean="0"/>
              <a:t> выставка учебных достижений </a:t>
            </a:r>
            <a:r>
              <a:rPr lang="ru-RU" sz="2800" dirty="0" smtClean="0"/>
              <a:t>обучающегося по данной УД или ПМ за </a:t>
            </a:r>
            <a:r>
              <a:rPr lang="ru-RU" sz="2800" dirty="0" smtClean="0"/>
              <a:t>период обучения.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Философия учебного </a:t>
            </a:r>
            <a:r>
              <a:rPr lang="ru-RU" sz="2800" i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800" i="1" dirty="0" smtClean="0">
                <a:solidFill>
                  <a:srgbClr val="FF0000"/>
                </a:solidFill>
              </a:rPr>
              <a:t> предполагает:</a:t>
            </a:r>
          </a:p>
          <a:p>
            <a:r>
              <a:rPr lang="ru-RU" sz="2800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- смещение </a:t>
            </a:r>
            <a:r>
              <a:rPr lang="ru-RU" sz="2800" dirty="0" smtClean="0"/>
              <a:t>акцента с того, что </a:t>
            </a:r>
            <a:r>
              <a:rPr lang="ru-RU" sz="2800" dirty="0" err="1" smtClean="0"/>
              <a:t>об-ся</a:t>
            </a:r>
            <a:r>
              <a:rPr lang="ru-RU" sz="2800" dirty="0" smtClean="0"/>
              <a:t> не знает и не умеет, на то, что он знает и умеет по данной теме и </a:t>
            </a:r>
            <a:r>
              <a:rPr lang="ru-RU" sz="2800" dirty="0" smtClean="0"/>
              <a:t>данной УД и ПМ;</a:t>
            </a:r>
            <a:endParaRPr lang="ru-RU" sz="2800" dirty="0" smtClean="0"/>
          </a:p>
          <a:p>
            <a:r>
              <a:rPr lang="ru-RU" sz="2800" dirty="0" smtClean="0"/>
              <a:t> - интеграцию количественной и качественной оценок;</a:t>
            </a:r>
          </a:p>
          <a:p>
            <a:r>
              <a:rPr lang="ru-RU" sz="2800" dirty="0" smtClean="0"/>
              <a:t> - перенос педагогического ударения с оценки на самооценку;</a:t>
            </a:r>
          </a:p>
          <a:p>
            <a:r>
              <a:rPr lang="ru-RU" sz="2800" dirty="0" smtClean="0"/>
              <a:t> - основной смысл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: </a:t>
            </a:r>
          </a:p>
          <a:p>
            <a:r>
              <a:rPr lang="ru-RU" sz="2800" dirty="0" smtClean="0"/>
              <a:t>     </a:t>
            </a:r>
            <a:r>
              <a:rPr lang="ru-RU" sz="2400" dirty="0" smtClean="0"/>
              <a:t> </a:t>
            </a:r>
            <a:r>
              <a:rPr lang="ru-RU" sz="2800" b="1" u="sng" dirty="0" smtClean="0">
                <a:solidFill>
                  <a:srgbClr val="FF0000"/>
                </a:solidFill>
              </a:rPr>
              <a:t>"Показать все, на что </a:t>
            </a:r>
            <a:r>
              <a:rPr lang="ru-RU" sz="2800" b="1" u="sng" dirty="0" smtClean="0">
                <a:solidFill>
                  <a:srgbClr val="FF0000"/>
                </a:solidFill>
              </a:rPr>
              <a:t>способен </a:t>
            </a:r>
            <a:r>
              <a:rPr lang="ru-RU" sz="2800" b="1" u="sng" dirty="0" err="1" smtClean="0">
                <a:solidFill>
                  <a:srgbClr val="FF0000"/>
                </a:solidFill>
              </a:rPr>
              <a:t>об-ся</a:t>
            </a:r>
            <a:r>
              <a:rPr lang="ru-RU" sz="2800" b="1" u="sng" dirty="0" smtClean="0">
                <a:solidFill>
                  <a:srgbClr val="FF0000"/>
                </a:solidFill>
              </a:rPr>
              <a:t>"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97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Философия </a:t>
            </a:r>
            <a:r>
              <a:rPr lang="ru-RU" b="1" dirty="0" err="1" smtClean="0">
                <a:solidFill>
                  <a:schemeClr val="bg1"/>
                </a:solidFill>
              </a:rPr>
              <a:t>портфолио</a:t>
            </a: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7153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Концепция </a:t>
            </a:r>
            <a:r>
              <a:rPr lang="ru-RU" sz="2200" dirty="0" err="1" smtClean="0"/>
              <a:t>портфолио</a:t>
            </a:r>
            <a:r>
              <a:rPr lang="ru-RU" sz="2200" dirty="0" smtClean="0"/>
              <a:t>:</a:t>
            </a:r>
          </a:p>
          <a:p>
            <a:r>
              <a:rPr lang="ru-RU" sz="2200" dirty="0" smtClean="0"/>
              <a:t> </a:t>
            </a:r>
          </a:p>
          <a:p>
            <a:r>
              <a:rPr lang="ru-RU" sz="2200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200" dirty="0" smtClean="0"/>
              <a:t> - </a:t>
            </a:r>
            <a:r>
              <a:rPr lang="ru-RU" sz="2200" i="1" dirty="0" smtClean="0"/>
              <a:t>перспективная форма представления индивидуальной направленности учебных  и производственных достижений конкретного </a:t>
            </a:r>
            <a:r>
              <a:rPr lang="ru-RU" sz="2200" i="1" dirty="0" err="1" smtClean="0"/>
              <a:t>об-ся</a:t>
            </a:r>
            <a:r>
              <a:rPr lang="ru-RU" sz="2200" i="1" dirty="0" smtClean="0"/>
              <a:t>. </a:t>
            </a:r>
          </a:p>
          <a:p>
            <a:endParaRPr lang="ru-RU" sz="800" dirty="0" smtClean="0"/>
          </a:p>
          <a:p>
            <a:r>
              <a:rPr lang="ru-RU" sz="2200" u="sng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200" dirty="0" smtClean="0"/>
              <a:t> выпускника может служить дополнением к результатам дифференцированного зачета и квалификационных экзаменов поскольку наиболее полно </a:t>
            </a:r>
            <a:r>
              <a:rPr lang="ru-RU" sz="2200" dirty="0" smtClean="0"/>
              <a:t>перекрывает дефицит </a:t>
            </a:r>
            <a:r>
              <a:rPr lang="ru-RU" sz="2200" dirty="0" smtClean="0"/>
              <a:t>информации об обучающемся, который неизбежен при любой экзаменационной процедуре. </a:t>
            </a:r>
          </a:p>
          <a:p>
            <a:endParaRPr lang="ru-RU" sz="1200" dirty="0" smtClean="0"/>
          </a:p>
          <a:p>
            <a:r>
              <a:rPr lang="ru-RU" sz="2200" u="sng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200" dirty="0" smtClean="0"/>
              <a:t> в качестве накопительной оценки отражает </a:t>
            </a:r>
            <a:r>
              <a:rPr lang="ru-RU" sz="2200" dirty="0" smtClean="0"/>
              <a:t>устойчивые, </a:t>
            </a:r>
            <a:r>
              <a:rPr lang="ru-RU" sz="2200" dirty="0" smtClean="0"/>
              <a:t>долговременные </a:t>
            </a:r>
            <a:r>
              <a:rPr lang="ru-RU" sz="2200" dirty="0" smtClean="0"/>
              <a:t>образовательные и воспитательные  </a:t>
            </a:r>
            <a:r>
              <a:rPr lang="ru-RU" sz="2200" dirty="0" smtClean="0"/>
              <a:t>результаты, компенсируя эффект </a:t>
            </a:r>
            <a:r>
              <a:rPr lang="ru-RU" sz="2200" i="1" dirty="0" smtClean="0">
                <a:solidFill>
                  <a:srgbClr val="FF0000"/>
                </a:solidFill>
              </a:rPr>
              <a:t>случайного успеха или неуспеха </a:t>
            </a:r>
            <a:r>
              <a:rPr lang="ru-RU" sz="2200" dirty="0" smtClean="0"/>
              <a:t>в ситуации экзамена, тестирования.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715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6.  Для чего все это нужно?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1. </a:t>
            </a:r>
            <a:r>
              <a:rPr lang="ru-RU" sz="2400" dirty="0" smtClean="0"/>
              <a:t>Материал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собирается не один год, а в течение всего периода обучения.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2.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является формой аутентичного оценивания образовательных результатов по продукту, созданному обучающимся в ходе учебной, производственной творческой и социальной деятельности. </a:t>
            </a:r>
          </a:p>
          <a:p>
            <a:endParaRPr lang="ru-RU" sz="2400" dirty="0" smtClean="0"/>
          </a:p>
          <a:p>
            <a:r>
              <a:rPr lang="ru-RU" sz="2400" i="1" dirty="0" smtClean="0">
                <a:solidFill>
                  <a:srgbClr val="FF0000"/>
                </a:solidFill>
              </a:rPr>
              <a:t>Таким образом, </a:t>
            </a:r>
            <a:r>
              <a:rPr lang="ru-RU" sz="2400" i="1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2400" i="1" dirty="0" smtClean="0">
                <a:solidFill>
                  <a:srgbClr val="FF0000"/>
                </a:solidFill>
              </a:rPr>
              <a:t> соответствует целям, задачам и идеологии практико-ориентированного обучения.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84</TotalTime>
  <Words>558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 дежурств</dc:title>
  <cp:lastModifiedBy>Саратова Н.М.</cp:lastModifiedBy>
  <cp:revision>8</cp:revision>
  <dcterms:modified xsi:type="dcterms:W3CDTF">2013-04-24T06:50:23Z</dcterms:modified>
</cp:coreProperties>
</file>